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09728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930" y="6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/>
          <p:cNvSpPr/>
          <p:nvPr/>
        </p:nvSpPr>
        <p:spPr>
          <a:xfrm>
            <a:off x="0" y="0"/>
            <a:ext cx="6858000" cy="91440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</p:sp>
      <p:sp>
        <p:nvSpPr>
          <p:cNvPr id="42" name="PlaceHolder 1"/>
          <p:cNvSpPr>
            <a:spLocks noGrp="1"/>
          </p:cNvSpPr>
          <p:nvPr>
            <p:ph type="hdr"/>
          </p:nvPr>
        </p:nvSpPr>
        <p:spPr>
          <a:xfrm>
            <a:off x="-36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dt"/>
          </p:nvPr>
        </p:nvSpPr>
        <p:spPr>
          <a:xfrm>
            <a:off x="3884400" y="0"/>
            <a:ext cx="2971800" cy="4572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685800" y="685440"/>
            <a:ext cx="5486400" cy="342900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move the slide</a:t>
            </a:r>
          </a:p>
        </p:txBody>
      </p:sp>
      <p:sp>
        <p:nvSpPr>
          <p:cNvPr id="45" name="PlaceHolder 4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0000" tIns="46800" rIns="90000" bIns="46800">
            <a:noAutofit/>
          </a:bodyPr>
          <a:lstStyle/>
          <a:p>
            <a:r>
              <a:rPr lang="en-US" sz="15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46" name="PlaceHolder 5"/>
          <p:cNvSpPr>
            <a:spLocks noGrp="1"/>
          </p:cNvSpPr>
          <p:nvPr>
            <p:ph type="ftr"/>
          </p:nvPr>
        </p:nvSpPr>
        <p:spPr>
          <a:xfrm>
            <a:off x="-36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7" name="PlaceHolder 6"/>
          <p:cNvSpPr>
            <a:spLocks noGrp="1"/>
          </p:cNvSpPr>
          <p:nvPr>
            <p:ph type="sldNum"/>
          </p:nvPr>
        </p:nvSpPr>
        <p:spPr>
          <a:xfrm>
            <a:off x="3884400" y="8685360"/>
            <a:ext cx="2971800" cy="457200"/>
          </a:xfrm>
          <a:prstGeom prst="rect">
            <a:avLst/>
          </a:prstGeom>
        </p:spPr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4ED8BCAD-873E-4AEB-BA0B-11249ED20F92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3922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</p:sp>
      <p:sp>
        <p:nvSpPr>
          <p:cNvPr id="540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1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1" name="Slide Number Placeholder 3"/>
          <p:cNvSpPr/>
          <p:nvPr/>
        </p:nvSpPr>
        <p:spPr>
          <a:xfrm>
            <a:off x="3884760" y="8685360"/>
            <a:ext cx="2971800" cy="457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052F843B-258A-4482-AE55-E5485A728928}" type="slidenum">
              <a:rPr lang="en-US" sz="1200" b="0" strike="noStrike" spc="-1">
                <a:solidFill>
                  <a:srgbClr val="000000"/>
                </a:solidFill>
                <a:latin typeface="Arial"/>
              </a:rPr>
              <a:t>14</a:t>
            </a:fld>
            <a:endParaRPr lang="en-US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01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A9903278-8B3C-4060-9469-D42E81AA6848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5" Type="http://schemas.openxmlformats.org/officeDocument/2006/relationships/image" Target="../media/image28.jpe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.gif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6.png"/><Relationship Id="rId4" Type="http://schemas.openxmlformats.org/officeDocument/2006/relationships/image" Target="../media/image2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9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1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2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54" name="Rectangle 5"/>
          <p:cNvSpPr/>
          <p:nvPr/>
        </p:nvSpPr>
        <p:spPr>
          <a:xfrm>
            <a:off x="6486480" y="3429000"/>
            <a:ext cx="3483000" cy="108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2 CHỦ ĐỀ 6 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5" name="Rectangle 5"/>
          <p:cNvSpPr/>
          <p:nvPr/>
        </p:nvSpPr>
        <p:spPr>
          <a:xfrm>
            <a:off x="5843520" y="5429160"/>
            <a:ext cx="478656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Đoàn</a:t>
            </a: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 </a:t>
            </a: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Thị</a:t>
            </a:r>
            <a:r>
              <a:rPr lang="en-US" sz="3600" b="1" spc="-1" dirty="0">
                <a:solidFill>
                  <a:srgbClr val="C00000"/>
                </a:solidFill>
                <a:latin typeface="Constantia"/>
              </a:rPr>
              <a:t> Minh </a:t>
            </a:r>
            <a:r>
              <a:rPr lang="en-US" sz="3600" b="1" spc="-1" dirty="0" err="1">
                <a:solidFill>
                  <a:srgbClr val="C00000"/>
                </a:solidFill>
                <a:latin typeface="Constantia"/>
              </a:rPr>
              <a:t>Châu</a:t>
            </a:r>
            <a:endParaRPr lang="en-US" sz="36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6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V.A – Đàn Gà Con (mp3cut.net).mp3"/>
          <p:cNvPicPr/>
          <p:nvPr/>
        </p:nvPicPr>
        <p:blipFill>
          <a:blip r:embed="rId3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09" name="Sang Xuan Doc Tau dan tranh - Linh Thao (mp3cut.net).mp3"/>
          <p:cNvPicPr/>
          <p:nvPr/>
        </p:nvPicPr>
        <p:blipFill>
          <a:blip r:embed="rId4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310" name="Picture 14"/>
          <p:cNvPicPr/>
          <p:nvPr/>
        </p:nvPicPr>
        <p:blipFill>
          <a:blip r:embed="rId5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11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2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3" name="Group 5"/>
          <p:cNvPicPr/>
          <p:nvPr/>
        </p:nvPicPr>
        <p:blipFill>
          <a:blip r:embed="rId6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314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15" name="AutoShape 17"/>
            <p:cNvPicPr/>
            <p:nvPr/>
          </p:nvPicPr>
          <p:blipFill>
            <a:blip r:embed="rId7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16" name="Freeform 315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17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318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19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0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1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2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3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4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5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26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27" name="Text Box 26"/>
          <p:cNvSpPr/>
          <p:nvPr/>
        </p:nvSpPr>
        <p:spPr>
          <a:xfrm>
            <a:off x="2486160" y="357120"/>
            <a:ext cx="575784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Âm thanh này phát ra từ đâu?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8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29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30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31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32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33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34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6" name="Freeform 335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7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8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39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4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1" name="Freeform 340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2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3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44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3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46" name="Freeform 345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47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48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349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35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1" name="Freeform 350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2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3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354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3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56" name="Freeform 355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57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58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359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36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1" name="Freeform 360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2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3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364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3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66" name="Freeform 365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67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68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369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37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1" name="Freeform 370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2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3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374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3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76" name="Freeform 375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77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78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379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380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1" name="Freeform 380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2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83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384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3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86" name="Freeform 385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87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388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389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390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39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2" name="Freeform 391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3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4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395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3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7" name="Freeform 396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8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9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00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0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2" name="Freeform 401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3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4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05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7" name="Freeform 406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8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9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10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1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2" name="Freeform 411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3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4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15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7" name="Freeform 416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8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9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20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2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2" name="Freeform 421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3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4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25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7" name="Freeform 426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8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9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30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3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2" name="Freeform 431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3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4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35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7" name="Freeform 436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8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9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40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41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2" name="Freeform 441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3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44" name="Picture 13" descr="5"/>
          <p:cNvPicPr/>
          <p:nvPr/>
        </p:nvPicPr>
        <p:blipFill>
          <a:blip r:embed="rId10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445" name="Picture 12" descr="5"/>
          <p:cNvPicPr/>
          <p:nvPr/>
        </p:nvPicPr>
        <p:blipFill>
          <a:blip r:embed="rId11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446" name="Picture 12" descr="5"/>
          <p:cNvPicPr/>
          <p:nvPr/>
        </p:nvPicPr>
        <p:blipFill>
          <a:blip r:embed="rId12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447" name="Picture 13" descr="5"/>
          <p:cNvPicPr/>
          <p:nvPr/>
        </p:nvPicPr>
        <p:blipFill>
          <a:blip r:embed="rId13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448" name="Picture 8" descr="000o"/>
          <p:cNvPicPr/>
          <p:nvPr/>
        </p:nvPicPr>
        <p:blipFill>
          <a:blip r:embed="rId1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49" name="Picture 9" descr="000o"/>
          <p:cNvPicPr/>
          <p:nvPr/>
        </p:nvPicPr>
        <p:blipFill>
          <a:blip r:embed="rId1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0" name="Picture 10" descr="000o"/>
          <p:cNvPicPr/>
          <p:nvPr/>
        </p:nvPicPr>
        <p:blipFill>
          <a:blip r:embed="rId1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1" name="Picture 11" descr="000o"/>
          <p:cNvPicPr/>
          <p:nvPr/>
        </p:nvPicPr>
        <p:blipFill>
          <a:blip r:embed="rId1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2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53" name="Picture 148" descr="D:\GIÁO ÁN 1 2020-2021\HÌNH SOẠN GIÁO ÁN\Nhạc cụ\Thanh phách.jpg"/>
          <p:cNvPicPr/>
          <p:nvPr/>
        </p:nvPicPr>
        <p:blipFill>
          <a:blip r:embed="rId15"/>
          <a:srcRect l="43743" t="15153" r="37956" b="74745"/>
          <a:stretch/>
        </p:blipFill>
        <p:spPr>
          <a:xfrm>
            <a:off x="4414680" y="2143080"/>
            <a:ext cx="3613320" cy="2809800"/>
          </a:xfrm>
          <a:prstGeom prst="rect">
            <a:avLst/>
          </a:prstGeom>
          <a:ln w="0">
            <a:noFill/>
          </a:ln>
        </p:spPr>
      </p:pic>
      <p:sp>
        <p:nvSpPr>
          <p:cNvPr id="148" name="Rectangle 147">
            <a:extLst>
              <a:ext uri="{FF2B5EF4-FFF2-40B4-BE49-F238E27FC236}">
                <a16:creationId xmlns:a16="http://schemas.microsoft.com/office/drawing/2014/main" id="{671ADA9A-0A13-4D89-A06A-C82DA0F752F4}"/>
              </a:ext>
            </a:extLst>
          </p:cNvPr>
          <p:cNvSpPr/>
          <p:nvPr/>
        </p:nvSpPr>
        <p:spPr>
          <a:xfrm>
            <a:off x="2030411" y="1820514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8"/>
                  </p:tgtEl>
                </p:cond>
              </p:nextCondLst>
            </p:seq>
          </p:childTnLst>
        </p:cTn>
      </p:par>
    </p:tnLst>
    <p:bldLst>
      <p:bldP spid="14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55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56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57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8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59" name="Rectangle 7"/>
          <p:cNvSpPr/>
          <p:nvPr/>
        </p:nvSpPr>
        <p:spPr>
          <a:xfrm>
            <a:off x="3200400" y="1281240"/>
            <a:ext cx="450072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THANH PHÁCH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0" name="Text Box 9"/>
          <p:cNvSpPr/>
          <p:nvPr/>
        </p:nvSpPr>
        <p:spPr>
          <a:xfrm>
            <a:off x="414360" y="1000080"/>
            <a:ext cx="19288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61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3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64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65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6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7" name="Picture 148" descr="D:\GIÁO ÁN 1 2020-2021\HÌNH SOẠN GIÁO ÁN\Nhạc cụ\Thanh phách.jpg"/>
          <p:cNvPicPr/>
          <p:nvPr/>
        </p:nvPicPr>
        <p:blipFill>
          <a:blip r:embed="rId4"/>
          <a:srcRect l="43743" t="15153" r="37956" b="74745"/>
          <a:stretch/>
        </p:blipFill>
        <p:spPr>
          <a:xfrm>
            <a:off x="990600" y="1371600"/>
            <a:ext cx="4827600" cy="3754440"/>
          </a:xfrm>
          <a:prstGeom prst="rect">
            <a:avLst/>
          </a:prstGeom>
          <a:ln w="0">
            <a:noFill/>
          </a:ln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A123A08D-5864-438A-B482-37D8D9CEC111}"/>
              </a:ext>
            </a:extLst>
          </p:cNvPr>
          <p:cNvSpPr/>
          <p:nvPr/>
        </p:nvSpPr>
        <p:spPr>
          <a:xfrm>
            <a:off x="5466600" y="1981200"/>
            <a:ext cx="4439400" cy="2971800"/>
          </a:xfrm>
          <a:prstGeom prst="wedgeRoundRectCallout">
            <a:avLst>
              <a:gd name="adj1" fmla="val -64183"/>
              <a:gd name="adj2" fmla="val -2336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tre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gỗ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Thanh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nhịp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phách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tấu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8" name="Picture 11" descr="14"/>
          <p:cNvPicPr/>
          <p:nvPr/>
        </p:nvPicPr>
        <p:blipFill>
          <a:blip r:embed="rId3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69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0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1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2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73" name="Rectangle 7"/>
          <p:cNvSpPr/>
          <p:nvPr/>
        </p:nvSpPr>
        <p:spPr>
          <a:xfrm>
            <a:off x="485640" y="115920"/>
            <a:ext cx="4500720" cy="66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74" name="Picture 11" descr="D:\GIÁO ÁN 1 2020-2021\HÌNH SOẠN GIÁO ÁN\Nhạc cụ\Thanh phách - Copy (2) - Copy.jpg"/>
          <p:cNvPicPr/>
          <p:nvPr/>
        </p:nvPicPr>
        <p:blipFill>
          <a:blip r:embed="rId5"/>
          <a:srcRect b="11353"/>
          <a:stretch/>
        </p:blipFill>
        <p:spPr>
          <a:xfrm>
            <a:off x="1676400" y="1143000"/>
            <a:ext cx="3000240" cy="4286160"/>
          </a:xfrm>
          <a:prstGeom prst="rect">
            <a:avLst/>
          </a:prstGeom>
          <a:ln w="0">
            <a:noFill/>
          </a:ln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834942A4-4006-42C4-A580-5F35FE45078E}"/>
              </a:ext>
            </a:extLst>
          </p:cNvPr>
          <p:cNvSpPr/>
          <p:nvPr/>
        </p:nvSpPr>
        <p:spPr>
          <a:xfrm>
            <a:off x="5466600" y="3073320"/>
            <a:ext cx="4439400" cy="1879680"/>
          </a:xfrm>
          <a:prstGeom prst="wedgeRoundRectCallout">
            <a:avLst>
              <a:gd name="adj1" fmla="val -58195"/>
              <a:gd name="adj2" fmla="val -74843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gõ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âm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đanh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76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77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78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79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0" name="Picture 8" descr="D:\GIÁO ÁN 1 2020-2021\HÌNH SOẠN GIÁO ÁN\Nhạc cụ\Thanh phách.jpg"/>
          <p:cNvPicPr/>
          <p:nvPr/>
        </p:nvPicPr>
        <p:blipFill rotWithShape="1">
          <a:blip r:embed="rId6"/>
          <a:srcRect l="8136" t="24535" r="21679" b="66514"/>
          <a:stretch/>
        </p:blipFill>
        <p:spPr>
          <a:xfrm>
            <a:off x="557280" y="1714680"/>
            <a:ext cx="9501120" cy="2019120"/>
          </a:xfrm>
          <a:prstGeom prst="rect">
            <a:avLst/>
          </a:prstGeom>
          <a:ln w="0">
            <a:noFill/>
          </a:ln>
        </p:spPr>
      </p:pic>
      <p:pic>
        <p:nvPicPr>
          <p:cNvPr id="8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id="{D0093B16-A490-425F-BEDA-9210AC8BD12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3886200" y="3657600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9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id="{C8FADCF0-E2F7-4D55-B0A3-FE1BBEE1F74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4700490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0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id="{EC1BF611-7483-4972-94DF-BC2129276FB2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559407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1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id="{12A69B8B-CA07-4A36-B3CE-905ADF152279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6408363" y="3643423"/>
            <a:ext cx="838200" cy="787560"/>
          </a:xfrm>
          <a:prstGeom prst="rect">
            <a:avLst/>
          </a:prstGeom>
          <a:ln w="0">
            <a:noFill/>
          </a:ln>
        </p:spPr>
      </p:pic>
      <p:pic>
        <p:nvPicPr>
          <p:cNvPr id="12" name="Picture 148" descr="D:\GIÁO ÁN 1 2020-2021\HÌNH SOẠN GIÁO ÁN\Nhạc cụ\Thanh phách.jpg">
            <a:extLst>
              <a:ext uri="{FF2B5EF4-FFF2-40B4-BE49-F238E27FC236}">
                <a16:creationId xmlns:a16="http://schemas.microsoft.com/office/drawing/2014/main" id="{C1902D30-F82C-4B5F-BEEF-3D2EC2EE39BB}"/>
              </a:ext>
            </a:extLst>
          </p:cNvPr>
          <p:cNvPicPr/>
          <p:nvPr/>
        </p:nvPicPr>
        <p:blipFill>
          <a:blip r:embed="rId6"/>
          <a:srcRect l="43743" t="15153" r="37956" b="74745"/>
          <a:stretch/>
        </p:blipFill>
        <p:spPr>
          <a:xfrm>
            <a:off x="8107079" y="3606209"/>
            <a:ext cx="838200" cy="787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48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8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8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8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486" name="Rectangle 7"/>
          <p:cNvSpPr/>
          <p:nvPr/>
        </p:nvSpPr>
        <p:spPr>
          <a:xfrm>
            <a:off x="2221560" y="1208160"/>
            <a:ext cx="6442200" cy="78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GÕ ĐỆM CHO BÀI HÁT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87" name="Rectangle 7"/>
          <p:cNvSpPr/>
          <p:nvPr/>
        </p:nvSpPr>
        <p:spPr>
          <a:xfrm>
            <a:off x="557280" y="150840"/>
            <a:ext cx="357192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THANH PHÁCH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8" name="Picture 10" descr="D:\GIÁO ÁN 1 2020-2021\HÌNH SOẠN GIÁO ÁN\Nhạc cụ\Thanh phách - Copy (2).jpg"/>
          <p:cNvPicPr/>
          <p:nvPr/>
        </p:nvPicPr>
        <p:blipFill>
          <a:blip r:embed="rId4"/>
          <a:stretch/>
        </p:blipFill>
        <p:spPr>
          <a:xfrm>
            <a:off x="1557360" y="2038320"/>
            <a:ext cx="8001000" cy="35877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08BF4E-4601-414C-BD3A-69B7AC4085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9076945" cy="6477000"/>
          </a:xfrm>
          <a:prstGeom prst="rect">
            <a:avLst/>
          </a:prstGeom>
        </p:spPr>
      </p:pic>
      <p:pic>
        <p:nvPicPr>
          <p:cNvPr id="49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9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9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9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5574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772080" y="20718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49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41520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6542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49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5433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2565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25690" y="200016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7715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1291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77216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9864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558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12952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0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01240" y="3429000"/>
            <a:ext cx="500040" cy="447840"/>
          </a:xfrm>
          <a:prstGeom prst="rect">
            <a:avLst/>
          </a:prstGeom>
          <a:ln w="0">
            <a:noFill/>
          </a:ln>
        </p:spPr>
      </p:pic>
      <p:pic>
        <p:nvPicPr>
          <p:cNvPr id="51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557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3432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5814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422436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6388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12944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01200" y="485784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272520" y="483876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8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148608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19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05740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0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2771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1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334332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5057640" y="628668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3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63435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4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7762560" y="6267600"/>
            <a:ext cx="500400" cy="447480"/>
          </a:xfrm>
          <a:prstGeom prst="rect">
            <a:avLst/>
          </a:prstGeom>
          <a:ln w="0">
            <a:noFill/>
          </a:ln>
        </p:spPr>
      </p:pic>
      <p:pic>
        <p:nvPicPr>
          <p:cNvPr id="525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26296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6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8763000" y="6267600"/>
            <a:ext cx="500040" cy="447480"/>
          </a:xfrm>
          <a:prstGeom prst="rect">
            <a:avLst/>
          </a:prstGeom>
          <a:ln w="0">
            <a:noFill/>
          </a:ln>
        </p:spPr>
      </p:pic>
      <p:pic>
        <p:nvPicPr>
          <p:cNvPr id="527" name="Picture 148" descr="D:\GIÁO ÁN 1 2020-2021\HÌNH SOẠN GIÁO ÁN\Nhạc cụ\Thanh phách.jpg"/>
          <p:cNvPicPr/>
          <p:nvPr/>
        </p:nvPicPr>
        <p:blipFill>
          <a:blip r:embed="rId5"/>
          <a:srcRect l="44282" t="15731" r="42713" b="76004"/>
          <a:stretch/>
        </p:blipFill>
        <p:spPr>
          <a:xfrm>
            <a:off x="9334680" y="6267600"/>
            <a:ext cx="500040" cy="447480"/>
          </a:xfrm>
          <a:prstGeom prst="rect">
            <a:avLst/>
          </a:prstGeom>
          <a:ln w="0"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330F5007-CB32-40B2-9557-23DC4D39603F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8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529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530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31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32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33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34" name="Rectangle 3"/>
          <p:cNvSpPr/>
          <p:nvPr/>
        </p:nvSpPr>
        <p:spPr>
          <a:xfrm>
            <a:off x="4700520" y="222120"/>
            <a:ext cx="1457280" cy="602280"/>
          </a:xfrm>
          <a:prstGeom prst="rect">
            <a:avLst/>
          </a:prstGeom>
          <a:solidFill>
            <a:srgbClr val="66FF6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Tiết 2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5" name="Text Box 9"/>
          <p:cNvSpPr/>
          <p:nvPr/>
        </p:nvSpPr>
        <p:spPr>
          <a:xfrm>
            <a:off x="1700280" y="1285920"/>
            <a:ext cx="242892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6" name="Text Box 10"/>
          <p:cNvSpPr/>
          <p:nvPr/>
        </p:nvSpPr>
        <p:spPr>
          <a:xfrm>
            <a:off x="3057480" y="1785960"/>
            <a:ext cx="528660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7" name="Text Box 9"/>
          <p:cNvSpPr/>
          <p:nvPr/>
        </p:nvSpPr>
        <p:spPr>
          <a:xfrm>
            <a:off x="1700280" y="2428920"/>
            <a:ext cx="2928960" cy="480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4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Nhạc cụ:</a:t>
            </a:r>
            <a:endParaRPr lang="en-US" sz="2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38" name="Text Box 10"/>
          <p:cNvSpPr/>
          <p:nvPr/>
        </p:nvSpPr>
        <p:spPr>
          <a:xfrm>
            <a:off x="3629160" y="2786040"/>
            <a:ext cx="3786120" cy="5414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74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000000"/>
                </a:solidFill>
                <a:latin typeface="Times New Roman"/>
              </a:rPr>
              <a:t>THANH PHÁCH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8" name="Rectangle 5"/>
          <p:cNvSpPr/>
          <p:nvPr/>
        </p:nvSpPr>
        <p:spPr>
          <a:xfrm>
            <a:off x="4057560" y="642960"/>
            <a:ext cx="348300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9" name="Rectangle 6"/>
          <p:cNvSpPr/>
          <p:nvPr/>
        </p:nvSpPr>
        <p:spPr>
          <a:xfrm>
            <a:off x="1057320" y="214308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0" name="Picture 4" descr="pcp_download_120"/>
          <p:cNvPicPr/>
          <p:nvPr/>
        </p:nvPicPr>
        <p:blipFill>
          <a:blip r:embed="rId3"/>
          <a:stretch/>
        </p:blipFill>
        <p:spPr>
          <a:xfrm>
            <a:off x="1886040" y="4643280"/>
            <a:ext cx="834840" cy="171468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 descr="AG00130_"/>
          <p:cNvPicPr/>
          <p:nvPr/>
        </p:nvPicPr>
        <p:blipFill>
          <a:blip r:embed="rId4"/>
          <a:stretch/>
        </p:blipFill>
        <p:spPr>
          <a:xfrm rot="14504400">
            <a:off x="6468840" y="5034960"/>
            <a:ext cx="741240" cy="766800"/>
          </a:xfrm>
          <a:prstGeom prst="rect">
            <a:avLst/>
          </a:prstGeom>
          <a:ln w="0">
            <a:noFill/>
          </a:ln>
        </p:spPr>
      </p:pic>
      <p:pic>
        <p:nvPicPr>
          <p:cNvPr id="62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3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4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5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V.A – Đàn Gà Con (mp3cut.net).mp3"/>
          <p:cNvPicPr/>
          <p:nvPr/>
        </p:nvPicPr>
        <p:blipFill>
          <a:blip r:embed="rId2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7" name="Sang Xuan Doc Tau dan tranh - Linh Thao (mp3cut.net).mp3"/>
          <p:cNvPicPr/>
          <p:nvPr/>
        </p:nvPicPr>
        <p:blipFill>
          <a:blip r:embed="rId3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8" name="Picture 14"/>
          <p:cNvPicPr/>
          <p:nvPr/>
        </p:nvPicPr>
        <p:blipFill>
          <a:blip r:embed="rId4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9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0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71" name="Group 5"/>
          <p:cNvPicPr/>
          <p:nvPr/>
        </p:nvPicPr>
        <p:blipFill>
          <a:blip r:embed="rId5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72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73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4" name="Freeform 73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75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76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7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8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9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Oval 34"/>
            <p:cNvSpPr/>
            <p:nvPr/>
          </p:nvSpPr>
          <p:spPr>
            <a:xfrm>
              <a:off x="1768680" y="5937840"/>
              <a:ext cx="259200" cy="51984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Oval 35"/>
            <p:cNvSpPr/>
            <p:nvPr/>
          </p:nvSpPr>
          <p:spPr>
            <a:xfrm>
              <a:off x="1818000" y="597996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Oval 36"/>
            <p:cNvSpPr/>
            <p:nvPr/>
          </p:nvSpPr>
          <p:spPr>
            <a:xfrm>
              <a:off x="1818000" y="5980320"/>
              <a:ext cx="648000" cy="51984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5" name="Text Box 26"/>
          <p:cNvSpPr/>
          <p:nvPr/>
        </p:nvSpPr>
        <p:spPr>
          <a:xfrm>
            <a:off x="2486160" y="428760"/>
            <a:ext cx="575784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0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Nhìn tranh đoán tên bài hát?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9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9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37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138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9" name="Freeform 138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0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42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143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4" name="Freeform 143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5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4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4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93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194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5" name="Freeform 194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6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9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98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199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00" name="Freeform 199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01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202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205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206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07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08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09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Picture 11" descr="D:\GIÁO ÁN 1 2020-2021\HÌNH SOẠN GIÁO ÁN\Học hát\GÀ GÁY\1.png"/>
          <p:cNvPicPr/>
          <p:nvPr/>
        </p:nvPicPr>
        <p:blipFill>
          <a:blip r:embed="rId14"/>
          <a:stretch/>
        </p:blipFill>
        <p:spPr>
          <a:xfrm>
            <a:off x="1811160" y="1857240"/>
            <a:ext cx="7601040" cy="3643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213" name="Picture 11" descr="D:\GIÁO ÁN 1 2020-2021\HÌNH SOẠN GIÁO ÁN\Học hát\GÀ GÁY\1.png"/>
          <p:cNvPicPr/>
          <p:nvPr/>
        </p:nvPicPr>
        <p:blipFill>
          <a:blip r:embed="rId3"/>
          <a:stretch/>
        </p:blipFill>
        <p:spPr>
          <a:xfrm>
            <a:off x="414360" y="1071720"/>
            <a:ext cx="10144080" cy="4512960"/>
          </a:xfrm>
          <a:prstGeom prst="rect">
            <a:avLst/>
          </a:prstGeom>
          <a:ln w="0">
            <a:noFill/>
          </a:ln>
        </p:spPr>
      </p:pic>
      <p:pic>
        <p:nvPicPr>
          <p:cNvPr id="214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15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16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17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18" name="Text Box 9"/>
          <p:cNvSpPr/>
          <p:nvPr/>
        </p:nvSpPr>
        <p:spPr>
          <a:xfrm>
            <a:off x="628560" y="1071720"/>
            <a:ext cx="30006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bài hát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9" name="Text Box 10"/>
          <p:cNvSpPr/>
          <p:nvPr/>
        </p:nvSpPr>
        <p:spPr>
          <a:xfrm>
            <a:off x="2343240" y="1357200"/>
            <a:ext cx="6572160" cy="7851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75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000000"/>
                </a:solidFill>
                <a:latin typeface="Times New Roman"/>
              </a:rPr>
              <a:t>GÀ GÁY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0" name="Rectangle 3"/>
          <p:cNvSpPr/>
          <p:nvPr/>
        </p:nvSpPr>
        <p:spPr>
          <a:xfrm>
            <a:off x="6129360" y="2033640"/>
            <a:ext cx="3429000" cy="102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Dân ca Cống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0" i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Lời mới: Huy Trân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8496A4-5BB5-4E88-B96F-E7C7FDC54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7" y="0"/>
            <a:ext cx="9076945" cy="6858000"/>
          </a:xfrm>
          <a:prstGeom prst="rect">
            <a:avLst/>
          </a:prstGeom>
        </p:spPr>
      </p:pic>
      <p:pic>
        <p:nvPicPr>
          <p:cNvPr id="22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2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1A049F-6DF5-46AD-BA44-5143580CA5E8}"/>
              </a:ext>
            </a:extLst>
          </p:cNvPr>
          <p:cNvSpPr/>
          <p:nvPr/>
        </p:nvSpPr>
        <p:spPr>
          <a:xfrm>
            <a:off x="271848" y="248422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HÁT MẪU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GÀ 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28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29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30" name="Rectangle 1"/>
          <p:cNvSpPr/>
          <p:nvPr/>
        </p:nvSpPr>
        <p:spPr>
          <a:xfrm>
            <a:off x="1414440" y="2406600"/>
            <a:ext cx="792972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VÀ VỖ </a:t>
            </a:r>
            <a:r>
              <a:rPr lang="en-US" sz="55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TAY ĐỆM </a:t>
            </a:r>
            <a:r>
              <a:rPr lang="en-US" sz="55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THEO </a:t>
            </a:r>
            <a:r>
              <a:rPr lang="en-US" sz="5500" b="1" strike="noStrike" spc="-1" dirty="0" smtClean="0">
                <a:solidFill>
                  <a:srgbClr val="0000FF"/>
                </a:solidFill>
                <a:latin typeface="Times New Roman"/>
                <a:ea typeface="Times New Roman"/>
              </a:rPr>
              <a:t>PHÁCH</a:t>
            </a:r>
            <a:endParaRPr lang="en-US" sz="55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31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2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3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4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D51D7-9CF7-41FB-B7FA-B98CED74F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553200"/>
          </a:xfrm>
          <a:prstGeom prst="rect">
            <a:avLst/>
          </a:prstGeom>
        </p:spPr>
      </p:pic>
      <p:pic>
        <p:nvPicPr>
          <p:cNvPr id="236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486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629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248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4" name="Picture 1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55828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5" name="Picture 1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70028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6" name="Picture 1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47005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7" name="Picture 1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55820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48" name="Picture 15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29560" y="34290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49" name="Picture 16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0" name="Picture 17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70120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1" name="Picture 18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355752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2" name="Picture 19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700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20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1557360" y="62625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4" name="Picture 21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2771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5" name="Picture 22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505764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56" name="Picture 23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76962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7" name="Picture 24" descr="D:\GIÁO ÁN 1 2020-2021\HÌNH SOẠN GIÁO ÁN\BỘ GÕ CƠ THỂ\Picture5 - Copy (2).png"/>
          <p:cNvPicPr/>
          <p:nvPr/>
        </p:nvPicPr>
        <p:blipFill>
          <a:blip r:embed="rId5"/>
          <a:stretch/>
        </p:blipFill>
        <p:spPr>
          <a:xfrm>
            <a:off x="86916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58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24480" y="204804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259" name="Picture 2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0" name="Picture 2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986680" y="200016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3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1291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2" name="Picture 3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59864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3" name="Picture 3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05824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4" name="Picture 3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058320" y="34290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5" name="Picture 3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271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6" name="Picture 3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420048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7" name="Picture 3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129440" y="48578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68" name="Picture 3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29600" y="485784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69" name="Picture 3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205740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0" name="Picture 3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341460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1" name="Picture 4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6343560" y="6238800"/>
            <a:ext cx="505080" cy="476280"/>
          </a:xfrm>
          <a:prstGeom prst="rect">
            <a:avLst/>
          </a:prstGeom>
          <a:ln w="0">
            <a:noFill/>
          </a:ln>
        </p:spPr>
      </p:pic>
      <p:pic>
        <p:nvPicPr>
          <p:cNvPr id="272" name="Picture 4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96240" y="623880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73" name="Picture 4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191640" y="623880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1767A639-7F0A-4586-9C19-4FA64E81B6EC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pic>
        <p:nvPicPr>
          <p:cNvPr id="275" name="Picture 6" descr="ag00373_"/>
          <p:cNvPicPr/>
          <p:nvPr/>
        </p:nvPicPr>
        <p:blipFill>
          <a:blip r:embed="rId3"/>
          <a:stretch/>
        </p:blipFill>
        <p:spPr>
          <a:xfrm rot="19965000">
            <a:off x="6854760" y="4481280"/>
            <a:ext cx="2478240" cy="1703160"/>
          </a:xfrm>
          <a:prstGeom prst="rect">
            <a:avLst/>
          </a:prstGeom>
          <a:ln w="0">
            <a:noFill/>
          </a:ln>
        </p:spPr>
      </p:pic>
      <p:pic>
        <p:nvPicPr>
          <p:cNvPr id="276" name="Picture 1"/>
          <p:cNvPicPr/>
          <p:nvPr/>
        </p:nvPicPr>
        <p:blipFill>
          <a:blip r:embed="rId4"/>
          <a:stretch/>
        </p:blipFill>
        <p:spPr>
          <a:xfrm>
            <a:off x="1192320" y="4654440"/>
            <a:ext cx="2712960" cy="1452600"/>
          </a:xfrm>
          <a:prstGeom prst="rect">
            <a:avLst/>
          </a:prstGeom>
          <a:ln w="0">
            <a:noFill/>
          </a:ln>
        </p:spPr>
      </p:pic>
      <p:sp>
        <p:nvSpPr>
          <p:cNvPr id="277" name="Rectangle 1"/>
          <p:cNvSpPr/>
          <p:nvPr/>
        </p:nvSpPr>
        <p:spPr>
          <a:xfrm>
            <a:off x="1173428" y="2133600"/>
            <a:ext cx="8276389" cy="21469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HÁT KẾT HỢP</a:t>
            </a: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6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CƠ THỂ</a:t>
            </a:r>
            <a:endParaRPr lang="en-US" sz="66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78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79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0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1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EB51E-8EE0-4227-9566-475134B7A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9076945" cy="6400800"/>
          </a:xfrm>
          <a:prstGeom prst="rect">
            <a:avLst/>
          </a:prstGeom>
        </p:spPr>
      </p:pic>
      <p:pic>
        <p:nvPicPr>
          <p:cNvPr id="283" name="Picture 8" descr="000o"/>
          <p:cNvPicPr/>
          <p:nvPr/>
        </p:nvPicPr>
        <p:blipFill>
          <a:blip r:embed="rId4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84" name="Picture 9" descr="000o"/>
          <p:cNvPicPr/>
          <p:nvPr/>
        </p:nvPicPr>
        <p:blipFill>
          <a:blip r:embed="rId4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85" name="Picture 10" descr="000o"/>
          <p:cNvPicPr/>
          <p:nvPr/>
        </p:nvPicPr>
        <p:blipFill>
          <a:blip r:embed="rId4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6" name="Picture 11" descr="000o"/>
          <p:cNvPicPr/>
          <p:nvPr/>
        </p:nvPicPr>
        <p:blipFill>
          <a:blip r:embed="rId4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87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55744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8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986360" y="20001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89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77156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0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4700520" y="334788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1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155736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2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3700440" y="476175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3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700600" y="476175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4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2700360" y="6143760"/>
            <a:ext cx="590400" cy="523800"/>
          </a:xfrm>
          <a:prstGeom prst="rect">
            <a:avLst/>
          </a:prstGeom>
          <a:ln w="0">
            <a:noFill/>
          </a:ln>
        </p:spPr>
      </p:pic>
      <p:pic>
        <p:nvPicPr>
          <p:cNvPr id="295" name="Picture 7" descr="D:\GIÁO ÁN 1 2020-2021\HÌNH SOẠN GIÁO ÁN\BỘ GÕ CƠ THỂ\Picture5 - Copy (3).png"/>
          <p:cNvPicPr/>
          <p:nvPr/>
        </p:nvPicPr>
        <p:blipFill>
          <a:blip r:embed="rId5"/>
          <a:stretch/>
        </p:blipFill>
        <p:spPr>
          <a:xfrm>
            <a:off x="5057640" y="6143760"/>
            <a:ext cx="590760" cy="523800"/>
          </a:xfrm>
          <a:prstGeom prst="rect">
            <a:avLst/>
          </a:prstGeom>
          <a:ln w="0">
            <a:noFill/>
          </a:ln>
        </p:spPr>
      </p:pic>
      <p:pic>
        <p:nvPicPr>
          <p:cNvPr id="296" name="Picture 1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0112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7" name="Picture 1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0116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8" name="Picture 18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01200" y="20001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299" name="Picture 19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62948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0" name="Picture 20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129520" y="3276600"/>
            <a:ext cx="504720" cy="475920"/>
          </a:xfrm>
          <a:prstGeom prst="rect">
            <a:avLst/>
          </a:prstGeom>
          <a:ln w="0">
            <a:noFill/>
          </a:ln>
        </p:spPr>
      </p:pic>
      <p:pic>
        <p:nvPicPr>
          <p:cNvPr id="301" name="Picture 21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629560" y="3276600"/>
            <a:ext cx="505080" cy="475920"/>
          </a:xfrm>
          <a:prstGeom prst="rect">
            <a:avLst/>
          </a:prstGeom>
          <a:ln w="0">
            <a:noFill/>
          </a:ln>
        </p:spPr>
      </p:pic>
      <p:pic>
        <p:nvPicPr>
          <p:cNvPr id="302" name="Picture 22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777240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3" name="Picture 23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27244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4" name="Picture 24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621504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5" name="Picture 25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8772480" y="474726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6" name="Picture 26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9272520" y="4758690"/>
            <a:ext cx="504720" cy="476280"/>
          </a:xfrm>
          <a:prstGeom prst="rect">
            <a:avLst/>
          </a:prstGeom>
          <a:ln w="0">
            <a:noFill/>
          </a:ln>
        </p:spPr>
      </p:pic>
      <p:pic>
        <p:nvPicPr>
          <p:cNvPr id="307" name="Picture 27" descr="D:\GIÁO ÁN 1 2020-2021\HÌNH SOẠN GIÁO ÁN\BỘ GÕ CƠ THỂ\Picture5 - Copy (2).png"/>
          <p:cNvPicPr/>
          <p:nvPr/>
        </p:nvPicPr>
        <p:blipFill>
          <a:blip r:embed="rId6"/>
          <a:stretch/>
        </p:blipFill>
        <p:spPr>
          <a:xfrm>
            <a:off x="1557360" y="6143760"/>
            <a:ext cx="504720" cy="476280"/>
          </a:xfrm>
          <a:prstGeom prst="rect">
            <a:avLst/>
          </a:prstGeom>
          <a:ln w="0"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2555252-3F58-45FF-82FE-D54E2146DAC4}"/>
              </a:ext>
            </a:extLst>
          </p:cNvPr>
          <p:cNvSpPr/>
          <p:nvPr/>
        </p:nvSpPr>
        <p:spPr>
          <a:xfrm>
            <a:off x="352440" y="296880"/>
            <a:ext cx="1600200" cy="467985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-GÀ-GÁ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0947986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D136222746B9DD4E9009FC74C2167E69" ma:contentTypeVersion="19" ma:contentTypeDescription="Tạo tài liệu mới." ma:contentTypeScope="" ma:versionID="ed60e3c01d761df44990121a08d1a5b4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8ee43be82755e183bcee44c14f2bde86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Thẻ Hình ảnh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Chia sẻ Với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Chia sẻ Có Chi tiế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D17F2DAD-7B8E-48B3-AD11-F87A128BDE1F}"/>
</file>

<file path=customXml/itemProps2.xml><?xml version="1.0" encoding="utf-8"?>
<ds:datastoreItem xmlns:ds="http://schemas.openxmlformats.org/officeDocument/2006/customXml" ds:itemID="{0961FAAF-AAAA-4066-9691-BD8D9AD88DA0}"/>
</file>

<file path=customXml/itemProps3.xml><?xml version="1.0" encoding="utf-8"?>
<ds:datastoreItem xmlns:ds="http://schemas.openxmlformats.org/officeDocument/2006/customXml" ds:itemID="{0EFF0A8C-E06D-40FE-9EAE-ED88B5E4E606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7289</TotalTime>
  <Words>142</Words>
  <Application>Microsoft Office PowerPoint</Application>
  <PresentationFormat>Custom</PresentationFormat>
  <Paragraphs>32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Cambria</vt:lpstr>
      <vt:lpstr>Constantia</vt:lpstr>
      <vt:lpstr>DejaVu Sans</vt:lpstr>
      <vt:lpstr>Times New Roman</vt:lpstr>
      <vt:lpstr>ZapfChancery-Medium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Dell</cp:lastModifiedBy>
  <cp:revision>608</cp:revision>
  <dcterms:created xsi:type="dcterms:W3CDTF">2010-04-30T20:19:48Z</dcterms:created>
  <dcterms:modified xsi:type="dcterms:W3CDTF">2022-02-28T16:17:40Z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