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57" r:id="rId3"/>
    <p:sldId id="258" r:id="rId4"/>
    <p:sldId id="276" r:id="rId5"/>
    <p:sldId id="277" r:id="rId6"/>
    <p:sldId id="278" r:id="rId7"/>
    <p:sldId id="279" r:id="rId8"/>
    <p:sldId id="280" r:id="rId9"/>
    <p:sldId id="281" r:id="rId10"/>
    <p:sldId id="282" r:id="rId11"/>
    <p:sldId id="268" r:id="rId12"/>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1" d="100"/>
          <a:sy n="51" d="100"/>
        </p:scale>
        <p:origin x="-580"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11</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8/10/2022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r>
              <a:rPr lang="en-US" altLang="en-US" sz="3200" b="1" smtClean="0">
                <a:solidFill>
                  <a:srgbClr val="002060"/>
                </a:solidFill>
                <a:latin typeface="Times New Roman" pitchFamily="18" charset="0"/>
              </a:rPr>
              <a:t>……</a:t>
            </a:r>
            <a:endParaRPr lang="en-US" altLang="en-US" sz="3200" b="1">
              <a:solidFill>
                <a:srgbClr val="002060"/>
              </a:solidFill>
              <a:latin typeface="Times New Roman" pitchFamily="18" charset="0"/>
            </a:endParaRPr>
          </a:p>
        </p:txBody>
      </p:sp>
      <p:sp>
        <p:nvSpPr>
          <p:cNvPr id="14" name="Text Box 14"/>
          <p:cNvSpPr txBox="1">
            <a:spLocks noChangeArrowheads="1"/>
          </p:cNvSpPr>
          <p:nvPr/>
        </p:nvSpPr>
        <p:spPr bwMode="auto">
          <a:xfrm>
            <a:off x="1496219" y="4963047"/>
            <a:ext cx="13500099" cy="131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 nghệ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7</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 CỤ VÀ VẬT LIỆU LÀM THỦ CÔNG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smtClean="0">
                <a:solidFill>
                  <a:srgbClr val="0000FF"/>
                </a:solidFill>
                <a:latin typeface="Times New Roman" pitchFamily="18" charset="0"/>
                <a:cs typeface="Times New Roman" pitchFamily="18" charset="0"/>
              </a:rPr>
              <a:t>Giáo viên</a:t>
            </a:r>
            <a:r>
              <a:rPr lang="en-US" sz="3600" i="1" smtClean="0">
                <a:solidFill>
                  <a:srgbClr val="0000FF"/>
                </a:solidFill>
                <a:latin typeface="Times New Roman" pitchFamily="18" charset="0"/>
                <a:cs typeface="Times New Roman" pitchFamily="18" charset="0"/>
              </a:rPr>
              <a:t>:……………………</a:t>
            </a:r>
          </a:p>
          <a:p>
            <a:pPr algn="ctr" eaLnBrk="1" hangingPunct="1">
              <a:spcBef>
                <a:spcPts val="600"/>
              </a:spcBef>
              <a:defRPr/>
            </a:pPr>
            <a:r>
              <a:rPr lang="en-US" sz="3600" b="1" i="1" smtClean="0">
                <a:solidFill>
                  <a:srgbClr val="0000FF"/>
                </a:solidFill>
                <a:latin typeface="Times New Roman" pitchFamily="18" charset="0"/>
                <a:cs typeface="Times New Roman" pitchFamily="18" charset="0"/>
              </a:rPr>
              <a:t>Lớp: </a:t>
            </a:r>
            <a:r>
              <a:rPr lang="en-US" sz="3600" i="1" smtClean="0">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marL="571500" indent="-571500" algn="just">
              <a:buFontTx/>
              <a:buChar char="-"/>
            </a:pPr>
            <a:r>
              <a:rPr lang="vi-VN" sz="3600" i="1" dirty="0" smtClean="0">
                <a:solidFill>
                  <a:srgbClr val="0000FF"/>
                </a:solidFill>
                <a:latin typeface="Times New Roman" panose="02020603050405020304" pitchFamily="18" charset="0"/>
                <a:cs typeface="Times New Roman" panose="02020603050405020304" pitchFamily="18" charset="0"/>
              </a:rPr>
              <a:t>Hãy lựa chọn một số vật liệu và dụng cụ phù hợp để tạo ra sản phẩm thủ công mà em thích.</a:t>
            </a:r>
          </a:p>
          <a:p>
            <a:pPr marL="571500" indent="-571500" algn="just">
              <a:buFontTx/>
              <a:buChar char="-"/>
            </a:pPr>
            <a:r>
              <a:rPr lang="vi-VN" sz="3600" i="1" dirty="0" smtClean="0">
                <a:solidFill>
                  <a:srgbClr val="0000FF"/>
                </a:solidFill>
                <a:latin typeface="Times New Roman" panose="02020603050405020304" pitchFamily="18" charset="0"/>
                <a:cs typeface="Times New Roman" panose="02020603050405020304" pitchFamily="18" charset="0"/>
              </a:rPr>
              <a:t>Em có thể tham khảo các sản phẩm trong hình.</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56519" y="3947746"/>
            <a:ext cx="9220200"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VD: Em muốn nặn quả khế. </a:t>
            </a:r>
          </a:p>
          <a:p>
            <a:pPr indent="457200"/>
            <a:r>
              <a:rPr lang="vi-VN" sz="3600" i="1" dirty="0" smtClean="0">
                <a:solidFill>
                  <a:srgbClr val="0000FF"/>
                </a:solidFill>
                <a:latin typeface="Times New Roman" panose="02020603050405020304" pitchFamily="18" charset="0"/>
                <a:cs typeface="Times New Roman" panose="02020603050405020304" pitchFamily="18" charset="0"/>
              </a:rPr>
              <a:t>Vậy dụng cụ em cần là dao và thước, vật liệu em cần dùng là đất nặn.</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6" name="Picture 15"/>
          <p:cNvPicPr/>
          <p:nvPr/>
        </p:nvPicPr>
        <p:blipFill rotWithShape="1">
          <a:blip r:embed="rId2"/>
          <a:srcRect l="56785" t="35932" r="14663" b="32129"/>
          <a:stretch/>
        </p:blipFill>
        <p:spPr bwMode="auto">
          <a:xfrm>
            <a:off x="10698969" y="3920090"/>
            <a:ext cx="4983149" cy="28899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p:nvPr/>
        </p:nvPicPr>
        <p:blipFill rotWithShape="1">
          <a:blip r:embed="rId2"/>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746919" y="6570648"/>
            <a:ext cx="3810000"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a) Dùng dụng cụ không phù hợp với vật liệu.</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5" name="Picture 14"/>
          <p:cNvPicPr/>
          <p:nvPr/>
        </p:nvPicPr>
        <p:blipFill rotWithShape="1">
          <a:blip r:embed="rId3"/>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4520961" y="6847646"/>
            <a:ext cx="3450317" cy="1754326"/>
          </a:xfrm>
          <a:prstGeom prst="rect">
            <a:avLst/>
          </a:prstGeom>
          <a:noFill/>
        </p:spPr>
        <p:txBody>
          <a:bodyPr wrap="square" rtlCol="0">
            <a:spAutoFit/>
          </a:bodyPr>
          <a:lstStyle/>
          <a:p>
            <a:pPr indent="457200"/>
            <a:r>
              <a:rPr lang="vi-VN" sz="3600" i="1" dirty="0">
                <a:solidFill>
                  <a:srgbClr val="0000FF"/>
                </a:solidFill>
                <a:latin typeface="Times New Roman" panose="02020603050405020304" pitchFamily="18" charset="0"/>
                <a:cs typeface="Times New Roman" panose="02020603050405020304" pitchFamily="18" charset="0"/>
              </a:rPr>
              <a:t>b</a:t>
            </a:r>
            <a:r>
              <a:rPr lang="vi-VN" sz="3600" i="1" dirty="0" smtClean="0">
                <a:solidFill>
                  <a:srgbClr val="0000FF"/>
                </a:solidFill>
                <a:latin typeface="Times New Roman" panose="02020603050405020304" pitchFamily="18" charset="0"/>
                <a:cs typeface="Times New Roman" panose="02020603050405020304" pitchFamily="18" charset="0"/>
              </a:rPr>
              <a:t>) Chọn dụng cụ quá to so với tay cầm.</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sp>
        <p:nvSpPr>
          <p:cNvPr id="18" name="TextBox 17"/>
          <p:cNvSpPr txBox="1"/>
          <p:nvPr/>
        </p:nvSpPr>
        <p:spPr>
          <a:xfrm>
            <a:off x="8214369" y="6810068"/>
            <a:ext cx="3450317"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c) Không tập trung khi sử dụng dụng cụ.</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5"/>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2024519" y="6810068"/>
            <a:ext cx="3450317"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c) Không cất gọn dụng cụ sau khi dùng.</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3" grpId="0"/>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p:nvPr/>
        </p:nvPicPr>
        <p:blipFill rotWithShape="1">
          <a:blip r:embed="rId2"/>
          <a:srcRect l="21067" t="30799" r="44712" b="27757"/>
          <a:stretch/>
        </p:blipFill>
        <p:spPr bwMode="auto">
          <a:xfrm>
            <a:off x="9890919" y="3124200"/>
            <a:ext cx="5791200" cy="281940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20961" t="31939" r="46209" b="27377"/>
          <a:stretch/>
        </p:blipFill>
        <p:spPr bwMode="auto">
          <a:xfrm>
            <a:off x="9890919" y="6172200"/>
            <a:ext cx="5562600" cy="2688132"/>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067800" cy="1754326"/>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a dùng dụng cụ không phù hợp với vật liệu nên dù tốn sức vẫn không thể cắt đứt vật liệu.</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2564" y="6705600"/>
            <a:ext cx="8719309"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b chọn dụng cụ quá to so với tay cầm nên không thể cắt được.</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12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2"/>
          <a:srcRect l="22457" t="31939" r="46530" b="27946"/>
          <a:stretch/>
        </p:blipFill>
        <p:spPr bwMode="auto">
          <a:xfrm>
            <a:off x="10417807" y="2895600"/>
            <a:ext cx="5442087" cy="264821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3"/>
          <a:srcRect l="22243" t="32510" r="46423" b="27947"/>
          <a:stretch/>
        </p:blipFill>
        <p:spPr bwMode="auto">
          <a:xfrm>
            <a:off x="10417807" y="5733791"/>
            <a:ext cx="5442088" cy="2590800"/>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18319" y="3581400"/>
            <a:ext cx="9448800"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c không tập trung khi sử dụng dụng cụ ngây nguy hiểm khi sử dụng.</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70719" y="5828862"/>
            <a:ext cx="9448800"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Hình d không cất gọn dụng cụ sau sử dụng gây nguy hiểm nếu như vấp phải.</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Bước 1: Vẽ đường tròn</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9448800" cy="1200329"/>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Dùng com pa vẽ đường tròn trên mặt sau của giấy màu thủ công.</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9084" y="4954690"/>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Xác định tâm của hình tròn và đặt kim com pa.</a:t>
            </a:r>
            <a:endParaRPr lang="vi-VN" sz="3600" dirty="0" smtClean="0">
              <a:solidFill>
                <a:srgbClr val="0000FF"/>
              </a:solidFill>
              <a:latin typeface="Times New Roman" panose="02020603050405020304" pitchFamily="18" charset="0"/>
              <a:cs typeface="Times New Roman" panose="02020603050405020304" pitchFamily="18" charset="0"/>
            </a:endParaRPr>
          </a:p>
        </p:txBody>
      </p:sp>
      <p:pic>
        <p:nvPicPr>
          <p:cNvPr id="15" name="Picture 14"/>
          <p:cNvPicPr/>
          <p:nvPr/>
        </p:nvPicPr>
        <p:blipFill rotWithShape="1">
          <a:blip r:embed="rId2"/>
          <a:srcRect l="55929" t="35361" r="12203" b="24905"/>
          <a:stretch/>
        </p:blipFill>
        <p:spPr bwMode="auto">
          <a:xfrm>
            <a:off x="10454464" y="2765929"/>
            <a:ext cx="4863989" cy="2179044"/>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a:srcRect l="56891" t="21483" r="12631" b="37453"/>
          <a:stretch/>
        </p:blipFill>
        <p:spPr bwMode="auto">
          <a:xfrm>
            <a:off x="10454463" y="4954690"/>
            <a:ext cx="4863989" cy="1979509"/>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srcRect l="55394" t="29848" r="13593" b="32129"/>
          <a:stretch/>
        </p:blipFill>
        <p:spPr bwMode="auto">
          <a:xfrm>
            <a:off x="10454463" y="7086600"/>
            <a:ext cx="4863992" cy="1676400"/>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746919" y="5715000"/>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Lựa chọn độ dài bán kính của hình tròn.</a:t>
            </a:r>
            <a:endParaRPr lang="vi-VN" sz="3600" dirty="0" smtClean="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970750" y="7262811"/>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Quay com pa để vẽ hình tròn.</a:t>
            </a:r>
            <a:endParaRPr lang="vi-VN" sz="36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7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P spid="14"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Bước 2: Cắt hình tròn</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308324"/>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Sử dụng kéo để cắt theo đường tròn vừa vẽ</a:t>
            </a:r>
            <a:r>
              <a:rPr lang="vi-VN" sz="3600" dirty="0" smtClean="0">
                <a:solidFill>
                  <a:srgbClr val="0000FF"/>
                </a:solidFill>
                <a:latin typeface="Times New Roman" panose="02020603050405020304" pitchFamily="18" charset="0"/>
                <a:cs typeface="Times New Roman" panose="02020603050405020304" pitchFamily="18" charset="0"/>
              </a:rPr>
              <a:t>.</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Cầm kéo đúng cách.</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Cắt theo đường tròn vừa vẽ.</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Mắt luôn nhìn kéo để cắt cho chính xác.</a:t>
            </a:r>
            <a:endParaRPr lang="en-US" sz="3600" dirty="0" smtClean="0">
              <a:solidFill>
                <a:srgbClr val="0000FF"/>
              </a:solidFill>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2"/>
          <a:srcRect l="61490" t="29848" r="12096" b="34220"/>
          <a:stretch/>
        </p:blipFill>
        <p:spPr bwMode="auto">
          <a:xfrm>
            <a:off x="9625317" y="3371850"/>
            <a:ext cx="5693138" cy="4171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719084" y="2165765"/>
            <a:ext cx="14599371"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sử dụng com pa, kéo, hồ dán và giấy thủ công để cắt, dán hình tròn theo các bước sau: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8319" y="3258234"/>
            <a:ext cx="9448800" cy="646331"/>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Bước 3: Dán hình tròn</a:t>
            </a:r>
            <a:endParaRPr 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46919" y="3855451"/>
            <a:ext cx="8839200" cy="2862322"/>
          </a:xfrm>
          <a:prstGeom prst="rect">
            <a:avLst/>
          </a:prstGeom>
          <a:noFill/>
        </p:spPr>
        <p:txBody>
          <a:bodyPr wrap="square" rtlCol="0">
            <a:spAutoFit/>
          </a:bodyPr>
          <a:lstStyle/>
          <a:p>
            <a:pPr indent="457200"/>
            <a:r>
              <a:rPr lang="vi-VN" sz="3600" dirty="0" smtClean="0">
                <a:solidFill>
                  <a:srgbClr val="0000FF"/>
                </a:solidFill>
                <a:latin typeface="Times New Roman" panose="02020603050405020304" pitchFamily="18" charset="0"/>
                <a:cs typeface="Times New Roman" panose="02020603050405020304" pitchFamily="18" charset="0"/>
              </a:rPr>
              <a:t> Dùng hồ để dán hình tròn lên mặt giấy thủ công khác màu</a:t>
            </a:r>
            <a:r>
              <a:rPr lang="vi-VN" sz="3600" dirty="0" smtClean="0">
                <a:solidFill>
                  <a:srgbClr val="0000FF"/>
                </a:solidFill>
                <a:latin typeface="Times New Roman" panose="02020603050405020304" pitchFamily="18" charset="0"/>
                <a:cs typeface="Times New Roman" panose="02020603050405020304" pitchFamily="18" charset="0"/>
              </a:rPr>
              <a:t>.</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Bôi hồ lên mặt sau của hình tròn.</a:t>
            </a:r>
          </a:p>
          <a:p>
            <a:pPr marL="571500" indent="-571500">
              <a:buFontTx/>
              <a:buChar char="-"/>
            </a:pPr>
            <a:r>
              <a:rPr lang="vi-VN" sz="3600" dirty="0" smtClean="0">
                <a:solidFill>
                  <a:srgbClr val="0000FF"/>
                </a:solidFill>
                <a:latin typeface="Times New Roman" panose="02020603050405020304" pitchFamily="18" charset="0"/>
                <a:cs typeface="Times New Roman" panose="02020603050405020304" pitchFamily="18" charset="0"/>
              </a:rPr>
              <a:t>Dán </a:t>
            </a:r>
            <a:r>
              <a:rPr lang="vi-VN" sz="3600" dirty="0">
                <a:solidFill>
                  <a:srgbClr val="0000FF"/>
                </a:solidFill>
                <a:latin typeface="Times New Roman" panose="02020603050405020304" pitchFamily="18" charset="0"/>
                <a:cs typeface="Times New Roman" panose="02020603050405020304" pitchFamily="18" charset="0"/>
              </a:rPr>
              <a:t>hình tròn lên mặt giấy thủ công khác màu</a:t>
            </a:r>
            <a:r>
              <a:rPr lang="vi-VN" sz="3600" dirty="0" smtClean="0">
                <a:solidFill>
                  <a:srgbClr val="0000FF"/>
                </a:solidFill>
                <a:latin typeface="Times New Roman" panose="02020603050405020304" pitchFamily="18" charset="0"/>
                <a:cs typeface="Times New Roman" panose="02020603050405020304" pitchFamily="18" charset="0"/>
              </a:rPr>
              <a:t>.</a:t>
            </a:r>
          </a:p>
        </p:txBody>
      </p:sp>
      <p:pic>
        <p:nvPicPr>
          <p:cNvPr id="13" name="Picture 12"/>
          <p:cNvPicPr/>
          <p:nvPr/>
        </p:nvPicPr>
        <p:blipFill rotWithShape="1">
          <a:blip r:embed="rId2"/>
          <a:srcRect l="21281" t="33650" r="49952" b="29658"/>
          <a:stretch/>
        </p:blipFill>
        <p:spPr bwMode="auto">
          <a:xfrm>
            <a:off x="9967119" y="3505200"/>
            <a:ext cx="5486400" cy="24384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60314" t="34981" r="12737" b="29277"/>
          <a:stretch/>
        </p:blipFill>
        <p:spPr bwMode="auto">
          <a:xfrm>
            <a:off x="10119519" y="5943600"/>
            <a:ext cx="5334000" cy="2667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968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2042319" y="898134"/>
            <a:ext cx="12954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7</a:t>
            </a:r>
            <a:r>
              <a:rPr lang="en-US" sz="2800" b="1" dirty="0" smtClean="0">
                <a:solidFill>
                  <a:srgbClr val="0000CC"/>
                </a:solidFill>
                <a:latin typeface="Times New Roman" pitchFamily="18" charset="0"/>
              </a:rPr>
              <a:t>: </a:t>
            </a:r>
            <a:r>
              <a:rPr lang="vi-VN" sz="2800" b="1" dirty="0" smtClean="0">
                <a:solidFill>
                  <a:srgbClr val="0000CC"/>
                </a:solidFill>
                <a:latin typeface="Times New Roman" pitchFamily="18" charset="0"/>
              </a:rPr>
              <a:t>DỤNG CỤ VÀ VẬT LIỆU LÀM THỦ CÔNG </a:t>
            </a:r>
            <a:r>
              <a:rPr lang="en-US" sz="2800" b="1" dirty="0" smtClean="0">
                <a:solidFill>
                  <a:srgbClr val="0000CC"/>
                </a:solidFill>
                <a:latin typeface="Times New Roman" pitchFamily="18" charset="0"/>
              </a:rPr>
              <a:t>(</a:t>
            </a:r>
            <a:r>
              <a:rPr lang="en-US" sz="2800" b="1" dirty="0" err="1" smtClean="0">
                <a:solidFill>
                  <a:srgbClr val="0000CC"/>
                </a:solidFill>
                <a:latin typeface="Times New Roman" pitchFamily="18" charset="0"/>
              </a:rPr>
              <a:t>T2</a:t>
            </a:r>
            <a:r>
              <a:rPr lang="en-US" sz="2800" b="1" dirty="0" smtClean="0">
                <a:solidFill>
                  <a:srgbClr val="0000CC"/>
                </a:solidFill>
                <a:latin typeface="Times New Roman" pitchFamily="18" charset="0"/>
              </a:rPr>
              <a:t>)</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u="sng" dirty="0" smtClean="0">
                <a:solidFill>
                  <a:srgbClr val="FF0000"/>
                </a:solidFill>
                <a:latin typeface="Times New Roman" pitchFamily="18" charset="0"/>
              </a:rPr>
              <a:t>3. </a:t>
            </a:r>
            <a:r>
              <a:rPr lang="vi-VN" sz="3200" b="1" u="sng" dirty="0" smtClean="0">
                <a:solidFill>
                  <a:srgbClr val="FF0000"/>
                </a:solidFill>
                <a:latin typeface="Times New Roman" pitchFamily="18" charset="0"/>
              </a:rPr>
              <a:t>SỬ DỤNG DỤNG CỤ LÀM THỦ CÔNG</a:t>
            </a:r>
            <a:r>
              <a:rPr lang="nl-NL" sz="3600" b="1" u="sng" dirty="0" smtClean="0">
                <a:solidFill>
                  <a:srgbClr val="FF0000"/>
                </a:solidFill>
                <a:latin typeface="Times New Roman" pitchFamily="18" charset="0"/>
                <a:cs typeface="Times New Roman" pitchFamily="18" charset="0"/>
              </a:rPr>
              <a:t>.</a:t>
            </a:r>
            <a:endParaRPr lang="en-US" sz="3600" b="1" u="sng" dirty="0"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Em</a:t>
            </a:r>
            <a:r>
              <a:rPr lang="en-US" sz="3600" i="1" dirty="0" smtClean="0">
                <a:solidFill>
                  <a:srgbClr val="0000FF"/>
                </a:solidFill>
                <a:latin typeface="Times New Roman" panose="02020603050405020304" pitchFamily="18" charset="0"/>
                <a:cs typeface="Times New Roman" panose="02020603050405020304" pitchFamily="18" charset="0"/>
              </a:rPr>
              <a:t> </a:t>
            </a:r>
            <a:r>
              <a:rPr lang="vi-VN" sz="3600" i="1" dirty="0" smtClean="0">
                <a:solidFill>
                  <a:srgbClr val="0000FF"/>
                </a:solidFill>
                <a:latin typeface="Times New Roman" panose="02020603050405020304" pitchFamily="18" charset="0"/>
                <a:cs typeface="Times New Roman" panose="02020603050405020304" pitchFamily="18" charset="0"/>
              </a:rPr>
              <a:t>hãy </a:t>
            </a:r>
            <a:r>
              <a:rPr lang="en-US" sz="3600" i="1" dirty="0" err="1" smtClean="0">
                <a:solidFill>
                  <a:srgbClr val="0000FF"/>
                </a:solidFill>
                <a:latin typeface="Times New Roman" panose="02020603050405020304" pitchFamily="18" charset="0"/>
                <a:cs typeface="Times New Roman" panose="02020603050405020304" pitchFamily="18" charset="0"/>
              </a:rPr>
              <a:t>cùng</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bạn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thảo</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luận</a:t>
            </a:r>
            <a:r>
              <a:rPr lang="en-US" sz="3600" i="1" dirty="0" smtClean="0">
                <a:solidFill>
                  <a:srgbClr val="0000FF"/>
                </a:solidFill>
                <a:latin typeface="Times New Roman" panose="02020603050405020304" pitchFamily="18" charset="0"/>
                <a:cs typeface="Times New Roman" panose="02020603050405020304" pitchFamily="18" charset="0"/>
              </a:rPr>
              <a:t> </a:t>
            </a:r>
            <a:r>
              <a:rPr lang="en-US" sz="3600" i="1" dirty="0" err="1" smtClean="0">
                <a:solidFill>
                  <a:srgbClr val="0000FF"/>
                </a:solidFill>
                <a:latin typeface="Times New Roman" panose="02020603050405020304" pitchFamily="18" charset="0"/>
                <a:cs typeface="Times New Roman" panose="02020603050405020304" pitchFamily="18" charset="0"/>
              </a:rPr>
              <a:t>về</a:t>
            </a:r>
            <a:r>
              <a:rPr lang="vi-VN" sz="3600" i="1" dirty="0" smtClean="0">
                <a:solidFill>
                  <a:srgbClr val="0000FF"/>
                </a:solidFill>
                <a:latin typeface="Times New Roman" panose="02020603050405020304" pitchFamily="18" charset="0"/>
                <a:cs typeface="Times New Roman" panose="02020603050405020304" pitchFamily="18" charset="0"/>
              </a:rPr>
              <a:t> ảnh hưởng của việc sử dụng dụng cụ mất an toàn trong các tình huống sau</a:t>
            </a:r>
            <a:r>
              <a:rPr lang="en-US" sz="3600" i="1" dirty="0" smtClean="0">
                <a:solidFill>
                  <a:srgbClr val="0000FF"/>
                </a:solidFill>
                <a:latin typeface="Times New Roman" panose="02020603050405020304" pitchFamily="18" charset="0"/>
                <a:cs typeface="Times New Roman" panose="02020603050405020304" pitchFamily="18" charset="0"/>
              </a:rPr>
              <a:t>?</a:t>
            </a:r>
          </a:p>
        </p:txBody>
      </p:sp>
      <p:pic>
        <p:nvPicPr>
          <p:cNvPr id="11" name="Picture 10"/>
          <p:cNvPicPr/>
          <p:nvPr/>
        </p:nvPicPr>
        <p:blipFill rotWithShape="1">
          <a:blip r:embed="rId2"/>
          <a:srcRect l="21067" t="30799" r="44712" b="27757"/>
          <a:stretch/>
        </p:blipFill>
        <p:spPr bwMode="auto">
          <a:xfrm>
            <a:off x="893555" y="3382795"/>
            <a:ext cx="3663364" cy="317040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20961" t="31939" r="46209" b="27377"/>
          <a:stretch/>
        </p:blipFill>
        <p:spPr bwMode="auto">
          <a:xfrm>
            <a:off x="4556919" y="3382795"/>
            <a:ext cx="3378176" cy="3246605"/>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22457" t="31939" r="46530" b="27946"/>
          <a:stretch/>
        </p:blipFill>
        <p:spPr bwMode="auto">
          <a:xfrm>
            <a:off x="8077309" y="3382794"/>
            <a:ext cx="3794810" cy="3187853"/>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5"/>
          <a:srcRect l="22243" t="32510" r="46423" b="27947"/>
          <a:stretch/>
        </p:blipFill>
        <p:spPr bwMode="auto">
          <a:xfrm>
            <a:off x="11900879" y="3505200"/>
            <a:ext cx="4009840" cy="3048000"/>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1127919" y="6810068"/>
            <a:ext cx="14346917" cy="1754326"/>
          </a:xfrm>
          <a:prstGeom prst="rect">
            <a:avLst/>
          </a:prstGeom>
          <a:noFill/>
        </p:spPr>
        <p:txBody>
          <a:bodyPr wrap="square" rtlCol="0">
            <a:spAutoFit/>
          </a:bodyPr>
          <a:lstStyle/>
          <a:p>
            <a:pPr indent="457200"/>
            <a:r>
              <a:rPr lang="vi-VN" sz="3600" i="1" dirty="0" smtClean="0">
                <a:solidFill>
                  <a:srgbClr val="0000FF"/>
                </a:solidFill>
                <a:latin typeface="Times New Roman" panose="02020603050405020304" pitchFamily="18" charset="0"/>
                <a:cs typeface="Times New Roman" panose="02020603050405020304" pitchFamily="18" charset="0"/>
              </a:rPr>
              <a:t>Chọn dụng cụ vừa với tay cầm, hạn chế có đầu sắc nhọn. Tập trung khi sử dụng dụng cụ, không đùa nghịch để tránh bị thương. Cất dụng cụ vào hộp hoặc bao đựng và để nơi an toàn khi </a:t>
            </a:r>
            <a:r>
              <a:rPr lang="vi-VN" sz="3600" i="1" smtClean="0">
                <a:solidFill>
                  <a:srgbClr val="0000FF"/>
                </a:solidFill>
                <a:latin typeface="Times New Roman" panose="02020603050405020304" pitchFamily="18" charset="0"/>
                <a:cs typeface="Times New Roman" panose="02020603050405020304" pitchFamily="18" charset="0"/>
              </a:rPr>
              <a:t>không sử </a:t>
            </a:r>
            <a:r>
              <a:rPr lang="vi-VN" sz="3600" i="1" dirty="0" smtClean="0">
                <a:solidFill>
                  <a:srgbClr val="0000FF"/>
                </a:solidFill>
                <a:latin typeface="Times New Roman" panose="02020603050405020304" pitchFamily="18" charset="0"/>
                <a:cs typeface="Times New Roman" panose="02020603050405020304" pitchFamily="18" charset="0"/>
              </a:rPr>
              <a:t>dụng. </a:t>
            </a:r>
            <a:endParaRPr lang="en-US" sz="3600" i="1"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7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1495E14-49E4-4CB5-BBE4-AC51AE885FB0}"/>
</file>

<file path=customXml/itemProps2.xml><?xml version="1.0" encoding="utf-8"?>
<ds:datastoreItem xmlns:ds="http://schemas.openxmlformats.org/officeDocument/2006/customXml" ds:itemID="{0AA18073-5840-4C95-8B6C-D4FEA3D7FAB6}"/>
</file>

<file path=customXml/itemProps3.xml><?xml version="1.0" encoding="utf-8"?>
<ds:datastoreItem xmlns:ds="http://schemas.openxmlformats.org/officeDocument/2006/customXml" ds:itemID="{52A9A1AA-FAD3-45FB-945A-4610E2574D3E}"/>
</file>

<file path=docProps/app.xml><?xml version="1.0" encoding="utf-8"?>
<Properties xmlns="http://schemas.openxmlformats.org/officeDocument/2006/extended-properties" xmlns:vt="http://schemas.openxmlformats.org/officeDocument/2006/docPropsVTypes">
  <TotalTime>1263</TotalTime>
  <Words>887</Words>
  <Application>Microsoft Office PowerPoint</Application>
  <PresentationFormat>Custom</PresentationFormat>
  <Paragraphs>81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277</cp:revision>
  <dcterms:created xsi:type="dcterms:W3CDTF">2022-07-10T01:37:20Z</dcterms:created>
  <dcterms:modified xsi:type="dcterms:W3CDTF">2022-08-10T05:47:22Z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