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007577221" r:id="rId3"/>
    <p:sldId id="2007577184" r:id="rId4"/>
    <p:sldId id="2007577185" r:id="rId5"/>
    <p:sldId id="2007577182" r:id="rId6"/>
    <p:sldId id="2007577186" r:id="rId7"/>
    <p:sldId id="2007577187" r:id="rId8"/>
    <p:sldId id="2007577220" r:id="rId9"/>
    <p:sldId id="2007577190" r:id="rId10"/>
    <p:sldId id="2007577193" r:id="rId11"/>
    <p:sldId id="2007577192" r:id="rId12"/>
    <p:sldId id="2007577194" r:id="rId13"/>
    <p:sldId id="2007577198" r:id="rId14"/>
    <p:sldId id="2007577222" r:id="rId15"/>
    <p:sldId id="2007577223" r:id="rId16"/>
    <p:sldId id="2007577224" r:id="rId17"/>
    <p:sldId id="2007577199" r:id="rId18"/>
    <p:sldId id="2007577183" r:id="rId19"/>
    <p:sldId id="2007577225" r:id="rId20"/>
    <p:sldId id="2007577226" r:id="rId21"/>
    <p:sldId id="2007577227" r:id="rId22"/>
    <p:sldId id="2007577228" r:id="rId23"/>
    <p:sldId id="2007577202" r:id="rId24"/>
    <p:sldId id="2007577229" r:id="rId25"/>
    <p:sldId id="2007577201" r:id="rId26"/>
    <p:sldId id="2007577200" r:id="rId27"/>
    <p:sldId id="2007577230" r:id="rId28"/>
    <p:sldId id="2007577203" r:id="rId29"/>
    <p:sldId id="2007577231" r:id="rId30"/>
    <p:sldId id="2007577208" r:id="rId31"/>
    <p:sldId id="2007577232" r:id="rId32"/>
    <p:sldId id="2007577180" r:id="rId33"/>
    <p:sldId id="2007577211" r:id="rId34"/>
    <p:sldId id="2007577175" r:id="rId35"/>
    <p:sldId id="2007577210" r:id="rId36"/>
    <p:sldId id="2007577217"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9"/>
    <a:srgbClr val="E36022"/>
    <a:srgbClr val="F7D56F"/>
    <a:srgbClr val="FCECC3"/>
    <a:srgbClr val="CEEAB0"/>
    <a:srgbClr val="88B1A5"/>
    <a:srgbClr val="69ABC6"/>
    <a:srgbClr val="EC943B"/>
    <a:srgbClr val="FFFF80"/>
    <a:srgbClr val="F7E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9" autoAdjust="0"/>
    <p:restoredTop sz="93202" autoAdjust="0"/>
  </p:normalViewPr>
  <p:slideViewPr>
    <p:cSldViewPr snapToGrid="0">
      <p:cViewPr varScale="1">
        <p:scale>
          <a:sx n="59" d="100"/>
          <a:sy n="59" d="100"/>
        </p:scale>
        <p:origin x="888" y="48"/>
      </p:cViewPr>
      <p:guideLst/>
    </p:cSldViewPr>
  </p:slideViewPr>
  <p:notesTextViewPr>
    <p:cViewPr>
      <p:scale>
        <a:sx n="1" d="1"/>
        <a:sy n="1" d="1"/>
      </p:scale>
      <p:origin x="0" y="0"/>
    </p:cViewPr>
  </p:notesTextViewPr>
  <p:sorterViewPr>
    <p:cViewPr>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C68C4-E129-4943-9EB7-A94F53245FFB}" type="datetimeFigureOut">
              <a:rPr lang="zh-CN" altLang="en-US" smtClean="0"/>
              <a:t>2024/10/10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3BD35-1189-42DF-90F4-FF07692DA867}" type="slidenum">
              <a:rPr lang="zh-CN" altLang="en-US" smtClean="0"/>
              <a:t>‹#›</a:t>
            </a:fld>
            <a:endParaRPr lang="zh-CN" altLang="en-US"/>
          </a:p>
        </p:txBody>
      </p:sp>
    </p:spTree>
    <p:extLst>
      <p:ext uri="{BB962C8B-B14F-4D97-AF65-F5344CB8AC3E}">
        <p14:creationId xmlns:p14="http://schemas.microsoft.com/office/powerpoint/2010/main" val="85943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vien.net/Quang-Huy/Ti%E1%BA%BFng-%C4%91%C3%A0n-Balalaica-tr%C3%AAn-s%C3%B4ng-%C4%90%C3%A0/poem-MjOIXc-F-PZRLmirYwrTDQ"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vi.wikipedia.org/w/index.php?title=H%E1%BB%99i_h%E1%BB%AFu_ngh%E1%BB%8B_Vi%E1%BB%87t-X%C3%B4&amp;action=edit&amp;redlink=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a:t>
            </a:fld>
            <a:endParaRPr lang="zh-CN" altLang="en-US"/>
          </a:p>
        </p:txBody>
      </p:sp>
    </p:spTree>
    <p:extLst>
      <p:ext uri="{BB962C8B-B14F-4D97-AF65-F5344CB8AC3E}">
        <p14:creationId xmlns:p14="http://schemas.microsoft.com/office/powerpoint/2010/main" val="87696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en-US" sz="1200" b="1"/>
              <a:t> Bài thơ </a:t>
            </a:r>
            <a:r>
              <a:rPr lang="nl-NL" altLang="en-US" sz="1200" b="1">
                <a:hlinkClick r:id="rId3"/>
              </a:rPr>
              <a:t>Tiếng đàn Balalaica trên sông Đà</a:t>
            </a:r>
            <a:r>
              <a:rPr lang="nl-NL" altLang="en-US" sz="1200" b="1"/>
              <a:t> đạt giải nhất trong cuộc thi thơ năm 1983 của </a:t>
            </a:r>
            <a:r>
              <a:rPr lang="nl-NL" altLang="en-US" sz="1200" b="1" u="sng">
                <a:hlinkClick r:id="rId4" tooltip="Hội hữu nghị Việt-Xô (trang chưa được viết)"/>
              </a:rPr>
              <a:t>Hội hữu nghị Việt-Xô</a:t>
            </a:r>
            <a:r>
              <a:rPr lang="nl-NL" altLang="en-US" sz="1200" b="1"/>
              <a:t>. Có 14 nhạc sĩ đã phổ nhạc cho bài thơ này.</a:t>
            </a:r>
            <a:endParaRPr lang="en-US"/>
          </a:p>
        </p:txBody>
      </p:sp>
      <p:sp>
        <p:nvSpPr>
          <p:cNvPr id="4" name="Slide Number Placeholder 3"/>
          <p:cNvSpPr>
            <a:spLocks noGrp="1"/>
          </p:cNvSpPr>
          <p:nvPr>
            <p:ph type="sldNum" sz="quarter" idx="5"/>
          </p:nvPr>
        </p:nvSpPr>
        <p:spPr/>
        <p:txBody>
          <a:bodyPr/>
          <a:lstStyle/>
          <a:p>
            <a:fld id="{F453BD35-1189-42DF-90F4-FF07692DA867}" type="slidenum">
              <a:rPr lang="zh-CN" altLang="en-US" smtClean="0"/>
              <a:t>8</a:t>
            </a:fld>
            <a:endParaRPr lang="zh-CN" altLang="en-US"/>
          </a:p>
        </p:txBody>
      </p:sp>
    </p:spTree>
    <p:extLst>
      <p:ext uri="{BB962C8B-B14F-4D97-AF65-F5344CB8AC3E}">
        <p14:creationId xmlns:p14="http://schemas.microsoft.com/office/powerpoint/2010/main" val="396066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753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25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292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31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7957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31</a:t>
            </a:fld>
            <a:endParaRPr lang="zh-CN" altLang="en-US"/>
          </a:p>
        </p:txBody>
      </p:sp>
    </p:spTree>
    <p:extLst>
      <p:ext uri="{BB962C8B-B14F-4D97-AF65-F5344CB8AC3E}">
        <p14:creationId xmlns:p14="http://schemas.microsoft.com/office/powerpoint/2010/main" val="236163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33</a:t>
            </a:fld>
            <a:endParaRPr lang="zh-CN" altLang="en-US"/>
          </a:p>
        </p:txBody>
      </p:sp>
    </p:spTree>
    <p:extLst>
      <p:ext uri="{BB962C8B-B14F-4D97-AF65-F5344CB8AC3E}">
        <p14:creationId xmlns:p14="http://schemas.microsoft.com/office/powerpoint/2010/main" val="156483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71214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06066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30853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40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562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1089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9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799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194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65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4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F1C8D30-53EE-A21B-FA07-5E63AC74B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515766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047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38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09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637610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958183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738952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42639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052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86494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2024/10/10</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BFCE6A3-4092-C45A-CCD9-F549F13B09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1165643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2024/10/10</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30579404-3B57-CD44-8737-6955E6B5785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114793"/>
            <a:ext cx="1548251" cy="1548251"/>
          </a:xfrm>
          <a:prstGeom prst="rect">
            <a:avLst/>
          </a:prstGeom>
        </p:spPr>
      </p:pic>
    </p:spTree>
    <p:extLst>
      <p:ext uri="{BB962C8B-B14F-4D97-AF65-F5344CB8AC3E}">
        <p14:creationId xmlns:p14="http://schemas.microsoft.com/office/powerpoint/2010/main" val="4195703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5496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slide" Target="slide6.xml"/><Relationship Id="rId4" Type="http://schemas.openxmlformats.org/officeDocument/2006/relationships/image" Target="../media/image11.png"/><Relationship Id="rId9" Type="http://schemas.openxmlformats.org/officeDocument/2006/relationships/image" Target="../media/image13.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png"/><Relationship Id="rId7"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7E360-C2C3-044D-085D-1CF03826458B}"/>
              </a:ext>
            </a:extLst>
          </p:cNvPr>
          <p:cNvPicPr>
            <a:picLocks noChangeAspect="1"/>
          </p:cNvPicPr>
          <p:nvPr/>
        </p:nvPicPr>
        <p:blipFill>
          <a:blip r:embed="rId2"/>
          <a:stretch>
            <a:fillRect/>
          </a:stretch>
        </p:blipFill>
        <p:spPr>
          <a:xfrm>
            <a:off x="0" y="0"/>
            <a:ext cx="7541231" cy="6782117"/>
          </a:xfrm>
          <a:prstGeom prst="rect">
            <a:avLst/>
          </a:prstGeom>
        </p:spPr>
      </p:pic>
      <p:pic>
        <p:nvPicPr>
          <p:cNvPr id="7" name="Picture 6">
            <a:extLst>
              <a:ext uri="{FF2B5EF4-FFF2-40B4-BE49-F238E27FC236}">
                <a16:creationId xmlns:a16="http://schemas.microsoft.com/office/drawing/2014/main" id="{73432422-0D00-36BD-ECC2-EBA0B96932E1}"/>
              </a:ext>
            </a:extLst>
          </p:cNvPr>
          <p:cNvPicPr>
            <a:picLocks noChangeAspect="1"/>
          </p:cNvPicPr>
          <p:nvPr/>
        </p:nvPicPr>
        <p:blipFill>
          <a:blip r:embed="rId3"/>
          <a:stretch>
            <a:fillRect/>
          </a:stretch>
        </p:blipFill>
        <p:spPr>
          <a:xfrm>
            <a:off x="7299742" y="2904667"/>
            <a:ext cx="5029636" cy="1780186"/>
          </a:xfrm>
          <a:prstGeom prst="rect">
            <a:avLst/>
          </a:prstGeom>
        </p:spPr>
      </p:pic>
    </p:spTree>
    <p:extLst>
      <p:ext uri="{BB962C8B-B14F-4D97-AF65-F5344CB8AC3E}">
        <p14:creationId xmlns:p14="http://schemas.microsoft.com/office/powerpoint/2010/main" val="4203892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821A95-0167-47D9-80EC-BA4A434EE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a:extLst>
              <a:ext uri="{FF2B5EF4-FFF2-40B4-BE49-F238E27FC236}">
                <a16:creationId xmlns:a16="http://schemas.microsoft.com/office/drawing/2014/main" id="{4AA134FD-A096-4E5A-BF42-FE0CC90FA937}"/>
              </a:ext>
            </a:extLst>
          </p:cNvPr>
          <p:cNvSpPr txBox="1"/>
          <p:nvPr/>
        </p:nvSpPr>
        <p:spPr>
          <a:xfrm>
            <a:off x="132080" y="4684249"/>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Trên sông Đà</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đêm trăng chơi vơi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Tôi đã nghe tiếng ba-la-lai-ca như thế</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cô gái Nga mái tóc màu hạt dẻ</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Ngón tay đan trên những sợi dây đồng.</a:t>
            </a:r>
            <a:endParaRPr lang="vi-VN" sz="2400" b="1" i="0" dirty="0">
              <a:ln>
                <a:solidFill>
                  <a:schemeClr val="bg1"/>
                </a:solidFill>
              </a:ln>
              <a:solidFill>
                <a:schemeClr val="bg1"/>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B543E42-30DA-4625-8150-C6475D99A30A}"/>
              </a:ext>
            </a:extLst>
          </p:cNvPr>
          <p:cNvSpPr txBox="1"/>
          <p:nvPr/>
        </p:nvSpPr>
        <p:spPr>
          <a:xfrm>
            <a:off x="182880" y="1255631"/>
            <a:ext cx="7226300" cy="1200329"/>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gió bình 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Thổi qua rừng bạch dương dìu dặt…</a:t>
            </a:r>
            <a:endParaRPr lang="en-US" sz="2400" dirty="0">
              <a:ln>
                <a:solidFill>
                  <a:schemeClr val="bg1"/>
                </a:solidFill>
              </a:ln>
            </a:endParaRPr>
          </a:p>
        </p:txBody>
      </p:sp>
      <p:pic>
        <p:nvPicPr>
          <p:cNvPr id="5" name="Picture 4">
            <a:extLst>
              <a:ext uri="{FF2B5EF4-FFF2-40B4-BE49-F238E27FC236}">
                <a16:creationId xmlns:a16="http://schemas.microsoft.com/office/drawing/2014/main" id="{2D7D4481-0DD9-3BF8-AC79-BB6D1E9A3A44}"/>
              </a:ext>
            </a:extLst>
          </p:cNvPr>
          <p:cNvPicPr>
            <a:picLocks noChangeAspect="1"/>
          </p:cNvPicPr>
          <p:nvPr/>
        </p:nvPicPr>
        <p:blipFill>
          <a:blip r:embed="rId3"/>
          <a:stretch>
            <a:fillRect/>
          </a:stretch>
        </p:blipFill>
        <p:spPr>
          <a:xfrm>
            <a:off x="1087710" y="144232"/>
            <a:ext cx="9833700" cy="920576"/>
          </a:xfrm>
          <a:prstGeom prst="rect">
            <a:avLst/>
          </a:prstGeom>
        </p:spPr>
      </p:pic>
      <p:pic>
        <p:nvPicPr>
          <p:cNvPr id="8" name="Picture 7">
            <a:extLst>
              <a:ext uri="{FF2B5EF4-FFF2-40B4-BE49-F238E27FC236}">
                <a16:creationId xmlns:a16="http://schemas.microsoft.com/office/drawing/2014/main" id="{629E2758-E41B-9108-CA50-9948EAB03251}"/>
              </a:ext>
            </a:extLst>
          </p:cNvPr>
          <p:cNvPicPr>
            <a:picLocks noChangeAspect="1"/>
          </p:cNvPicPr>
          <p:nvPr/>
        </p:nvPicPr>
        <p:blipFill>
          <a:blip r:embed="rId4"/>
          <a:stretch>
            <a:fillRect/>
          </a:stretch>
        </p:blipFill>
        <p:spPr>
          <a:xfrm>
            <a:off x="10064265" y="3982721"/>
            <a:ext cx="2127735" cy="2875280"/>
          </a:xfrm>
          <a:prstGeom prst="rect">
            <a:avLst/>
          </a:prstGeom>
        </p:spPr>
      </p:pic>
      <p:sp>
        <p:nvSpPr>
          <p:cNvPr id="10" name="TextBox 9">
            <a:extLst>
              <a:ext uri="{FF2B5EF4-FFF2-40B4-BE49-F238E27FC236}">
                <a16:creationId xmlns:a16="http://schemas.microsoft.com/office/drawing/2014/main" id="{545FCF33-DE36-E5B2-2B21-F98AF240D42D}"/>
              </a:ext>
            </a:extLst>
          </p:cNvPr>
          <p:cNvSpPr txBox="1"/>
          <p:nvPr/>
        </p:nvSpPr>
        <p:spPr>
          <a:xfrm>
            <a:off x="132080" y="2637391"/>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sóng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Vỗ trắng phau ghềnh đá</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Nghe náo nức</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dòng sông nóng lòng tìm biển cả...</a:t>
            </a:r>
            <a:endParaRPr lang="en-US" sz="2400" dirty="0">
              <a:ln>
                <a:solidFill>
                  <a:schemeClr val="bg1"/>
                </a:solidFill>
              </a:ln>
            </a:endParaRPr>
          </a:p>
        </p:txBody>
      </p:sp>
      <p:sp>
        <p:nvSpPr>
          <p:cNvPr id="15" name="TextBox 14">
            <a:extLst>
              <a:ext uri="{FF2B5EF4-FFF2-40B4-BE49-F238E27FC236}">
                <a16:creationId xmlns:a16="http://schemas.microsoft.com/office/drawing/2014/main" id="{58D1B04E-BEDB-3C39-664F-AE0D3CFBA27D}"/>
              </a:ext>
            </a:extLst>
          </p:cNvPr>
          <p:cNvSpPr txBox="1"/>
          <p:nvPr/>
        </p:nvSpPr>
        <p:spPr>
          <a:xfrm>
            <a:off x="5567680" y="1377551"/>
            <a:ext cx="722630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Lúc ấy</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Cả công trường say ngủ cạnh dòng sông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tháp khoan nhô lên trời ngẫm nghĩ</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xe ủi, xe ben sóng vai nhau nằm nghỉ</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Chỉ còn tiếng đàn ngân nga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Với một dòng trăng lấp loáng sông Đà.</a:t>
            </a:r>
            <a:endParaRPr lang="en-US" sz="2400" dirty="0">
              <a:ln>
                <a:solidFill>
                  <a:schemeClr val="bg1"/>
                </a:solidFill>
              </a:ln>
            </a:endParaRPr>
          </a:p>
        </p:txBody>
      </p:sp>
      <p:sp>
        <p:nvSpPr>
          <p:cNvPr id="16" name="TextBox 15">
            <a:extLst>
              <a:ext uri="{FF2B5EF4-FFF2-40B4-BE49-F238E27FC236}">
                <a16:creationId xmlns:a16="http://schemas.microsoft.com/office/drawing/2014/main" id="{4B813BE8-6F5F-E2EC-FA3E-57BF50CBAE85}"/>
              </a:ext>
            </a:extLst>
          </p:cNvPr>
          <p:cNvSpPr txBox="1"/>
          <p:nvPr/>
        </p:nvSpPr>
        <p:spPr>
          <a:xfrm>
            <a:off x="5567680" y="3858796"/>
            <a:ext cx="596392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Ngày mai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Chiếc đập lớn nối liền hai khối núi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Biển sẽ nằm bỡ ngỡ giữa cao nguyên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Sông Đà gửi ánh sáng đi muôn ngả</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Từ công trình thuỷ điện lớn đầu tiên.</a:t>
            </a:r>
          </a:p>
          <a:p>
            <a:pPr algn="r"/>
            <a:r>
              <a:rPr lang="vi-VN" sz="2400" b="1" dirty="0">
                <a:ln>
                  <a:solidFill>
                    <a:schemeClr val="bg1"/>
                  </a:solidFill>
                </a:ln>
                <a:solidFill>
                  <a:schemeClr val="bg1"/>
                </a:solidFill>
                <a:latin typeface="Calibri" panose="020F0502020204030204" pitchFamily="34" charset="0"/>
                <a:cs typeface="Calibri" panose="020F0502020204030204" pitchFamily="34" charset="0"/>
              </a:rPr>
              <a:t>(Quang Huy)</a:t>
            </a:r>
            <a:endParaRPr lang="en-US" sz="2400" dirty="0">
              <a:ln>
                <a:solidFill>
                  <a:schemeClr val="bg1"/>
                </a:solidFill>
              </a:ln>
            </a:endParaRPr>
          </a:p>
        </p:txBody>
      </p:sp>
    </p:spTree>
    <p:extLst>
      <p:ext uri="{BB962C8B-B14F-4D97-AF65-F5344CB8AC3E}">
        <p14:creationId xmlns:p14="http://schemas.microsoft.com/office/powerpoint/2010/main" val="2367493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238759" y="2618913"/>
            <a:ext cx="3053082" cy="2969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1: Từ đầu đến </a:t>
            </a:r>
            <a:r>
              <a:rPr lang="nl-NL" altLang="en-US" sz="3600" b="1" i="1" dirty="0">
                <a:solidFill>
                  <a:srgbClr val="0070C0"/>
                </a:solidFill>
                <a:latin typeface="Calibri" panose="020F0502020204030204" pitchFamily="34" charset="0"/>
                <a:cs typeface="Calibri" panose="020F0502020204030204" pitchFamily="34" charset="0"/>
              </a:rPr>
              <a:t>nóng lòng tìm biển cá.</a:t>
            </a:r>
            <a:endParaRPr lang="en-US" sz="2800" i="1" dirty="0"/>
          </a:p>
        </p:txBody>
      </p:sp>
      <p:sp>
        <p:nvSpPr>
          <p:cNvPr id="10" name="Rectangle: Rounded Corners 9">
            <a:extLst>
              <a:ext uri="{FF2B5EF4-FFF2-40B4-BE49-F238E27FC236}">
                <a16:creationId xmlns:a16="http://schemas.microsoft.com/office/drawing/2014/main" id="{D7A2ADF1-EF00-4C9D-9778-BACB8D3BF14F}"/>
              </a:ext>
            </a:extLst>
          </p:cNvPr>
          <p:cNvSpPr/>
          <p:nvPr/>
        </p:nvSpPr>
        <p:spPr>
          <a:xfrm>
            <a:off x="4267200" y="26009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2: Tiếp theo đến </a:t>
            </a:r>
            <a:r>
              <a:rPr lang="nl-NL" altLang="en-US" sz="3600" b="1" i="1" dirty="0">
                <a:solidFill>
                  <a:srgbClr val="0070C0"/>
                </a:solidFill>
                <a:latin typeface="Calibri" panose="020F0502020204030204" pitchFamily="34" charset="0"/>
                <a:cs typeface="Calibri" panose="020F0502020204030204" pitchFamily="34" charset="0"/>
              </a:rPr>
              <a:t>lấp loáng sông Đà.</a:t>
            </a:r>
            <a:endParaRPr lang="en-US" altLang="en-US" sz="2800" i="1" dirty="0">
              <a:solidFill>
                <a:srgbClr val="0070C0"/>
              </a:solidFill>
              <a:latin typeface="Calibri" panose="020F0502020204030204" pitchFamily="34" charset="0"/>
              <a:cs typeface="Calibri" panose="020F0502020204030204" pitchFamily="34" charset="0"/>
            </a:endParaRP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2081412" y="468226"/>
            <a:ext cx="98818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4400" b="1">
                <a:solidFill>
                  <a:schemeClr val="bg1"/>
                </a:solidFill>
                <a:latin typeface="Calibri" panose="020F0502020204030204" pitchFamily="34" charset="0"/>
                <a:cs typeface="Calibri" panose="020F0502020204030204" pitchFamily="34" charset="0"/>
              </a:rPr>
              <a:t>Bài </a:t>
            </a:r>
            <a:r>
              <a:rPr lang="vi-VN" altLang="en-US" sz="4400" b="1">
                <a:solidFill>
                  <a:schemeClr val="bg1"/>
                </a:solidFill>
                <a:latin typeface="Calibri" panose="020F0502020204030204" pitchFamily="34" charset="0"/>
                <a:cs typeface="Calibri" panose="020F0502020204030204" pitchFamily="34" charset="0"/>
              </a:rPr>
              <a:t>thơ </a:t>
            </a:r>
            <a:r>
              <a:rPr lang="nl-NL" altLang="en-US" sz="4400" b="1">
                <a:solidFill>
                  <a:schemeClr val="bg1"/>
                </a:solidFill>
                <a:latin typeface="Calibri" panose="020F0502020204030204" pitchFamily="34" charset="0"/>
                <a:cs typeface="Calibri" panose="020F0502020204030204" pitchFamily="34" charset="0"/>
              </a:rPr>
              <a:t>được chia làm mấy đoạn?</a:t>
            </a:r>
            <a:endParaRPr lang="en-US" altLang="en-US" sz="4400">
              <a:solidFill>
                <a:schemeClr val="bg1"/>
              </a:solidFill>
              <a:latin typeface="Calibri" panose="020F0502020204030204" pitchFamily="34" charset="0"/>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Rectangle: Rounded Corners 1">
            <a:extLst>
              <a:ext uri="{FF2B5EF4-FFF2-40B4-BE49-F238E27FC236}">
                <a16:creationId xmlns:a16="http://schemas.microsoft.com/office/drawing/2014/main" id="{401B619B-EF2F-96B0-B765-06F95E72522F}"/>
              </a:ext>
            </a:extLst>
          </p:cNvPr>
          <p:cNvSpPr/>
          <p:nvPr/>
        </p:nvSpPr>
        <p:spPr>
          <a:xfrm>
            <a:off x="8473440" y="25501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4400" b="1" dirty="0">
                <a:solidFill>
                  <a:srgbClr val="0070C0"/>
                </a:solidFill>
                <a:latin typeface="Calibri" panose="020F0502020204030204" pitchFamily="34" charset="0"/>
                <a:cs typeface="Calibri" panose="020F0502020204030204" pitchFamily="34" charset="0"/>
              </a:rPr>
              <a:t>Đoạn 3:</a:t>
            </a:r>
          </a:p>
          <a:p>
            <a:pPr algn="ctr"/>
            <a:r>
              <a:rPr lang="nl-NL" altLang="en-US" sz="4400" b="1" dirty="0">
                <a:solidFill>
                  <a:srgbClr val="0070C0"/>
                </a:solidFill>
                <a:latin typeface="Calibri" panose="020F0502020204030204" pitchFamily="34" charset="0"/>
                <a:cs typeface="Calibri" panose="020F0502020204030204" pitchFamily="34" charset="0"/>
              </a:rPr>
              <a:t>Còn lại</a:t>
            </a:r>
            <a:endParaRPr lang="en-US" altLang="en-US" sz="3600"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0202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1809205" y="2496803"/>
            <a:ext cx="3084499"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ba</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-la-</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lai</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-ca</a:t>
            </a:r>
            <a:endParaRPr lang="en-US" sz="4400" b="1" dirty="0">
              <a:solidFill>
                <a:srgbClr val="0070C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AC1970DC-D114-4062-B34C-9B0BA63603E8}"/>
              </a:ext>
            </a:extLst>
          </p:cNvPr>
          <p:cNvSpPr/>
          <p:nvPr/>
        </p:nvSpPr>
        <p:spPr>
          <a:xfrm>
            <a:off x="1894164" y="3261205"/>
            <a:ext cx="3666388" cy="769441"/>
          </a:xfrm>
          <a:prstGeom prst="rect">
            <a:avLst/>
          </a:prstGeom>
        </p:spPr>
        <p:txBody>
          <a:bodyPr wrap="none">
            <a:spAutoFit/>
          </a:bodyPr>
          <a:lstStyle/>
          <a:p>
            <a:r>
              <a:rPr lang="en-US" sz="4400" b="1">
                <a:solidFill>
                  <a:srgbClr val="0070C0"/>
                </a:solidFill>
                <a:latin typeface="Cambria" panose="02040503050406030204" pitchFamily="18" charset="0"/>
                <a:ea typeface="Cambria" panose="02040503050406030204" pitchFamily="18" charset="0"/>
                <a:cs typeface="Times New Roman" pitchFamily="18" charset="0"/>
              </a:rPr>
              <a:t>nghe náo nức</a:t>
            </a:r>
            <a:endParaRPr lang="en-US" sz="4400" b="1" dirty="0">
              <a:solidFill>
                <a:srgbClr val="0070C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B6877160-CB69-4F51-911C-1B9A279597DC}"/>
              </a:ext>
            </a:extLst>
          </p:cNvPr>
          <p:cNvSpPr/>
          <p:nvPr/>
        </p:nvSpPr>
        <p:spPr>
          <a:xfrm>
            <a:off x="532915" y="4063017"/>
            <a:ext cx="5708614"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nóng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lòng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tìm</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biển</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cả</a:t>
            </a:r>
            <a:endParaRPr lang="en-US" sz="44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BF70919-4C90-85D7-36BA-9A5A9F314E7A}"/>
              </a:ext>
            </a:extLst>
          </p:cNvPr>
          <p:cNvPicPr>
            <a:picLocks noChangeAspect="1"/>
          </p:cNvPicPr>
          <p:nvPr/>
        </p:nvPicPr>
        <p:blipFill>
          <a:blip r:embed="rId9"/>
          <a:stretch>
            <a:fillRect/>
          </a:stretch>
        </p:blipFill>
        <p:spPr>
          <a:xfrm>
            <a:off x="4454022" y="244803"/>
            <a:ext cx="2816596" cy="1207113"/>
          </a:xfrm>
          <a:prstGeom prst="rect">
            <a:avLst/>
          </a:prstGeom>
        </p:spPr>
      </p:pic>
    </p:spTree>
    <p:extLst>
      <p:ext uri="{BB962C8B-B14F-4D97-AF65-F5344CB8AC3E}">
        <p14:creationId xmlns:p14="http://schemas.microsoft.com/office/powerpoint/2010/main" val="2039992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3053078" y="1928032"/>
            <a:ext cx="6466841" cy="40663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en-US" sz="3600" b="1" dirty="0">
                <a:solidFill>
                  <a:srgbClr val="0070C0"/>
                </a:solidFill>
                <a:latin typeface="Calibri" panose="020F0502020204030204" pitchFamily="34" charset="0"/>
                <a:cs typeface="Calibri" panose="020F0502020204030204" pitchFamily="34" charset="0"/>
              </a:rPr>
              <a:t>Tiếng đàn ba-la-lai-ca/</a:t>
            </a:r>
          </a:p>
          <a:p>
            <a:pPr lvl="0" algn="just"/>
            <a:r>
              <a:rPr lang="vi-VN" altLang="en-US" sz="3600" b="1" dirty="0">
                <a:solidFill>
                  <a:srgbClr val="0070C0"/>
                </a:solidFill>
                <a:latin typeface="Calibri" panose="020F0502020204030204" pitchFamily="34" charset="0"/>
                <a:cs typeface="Calibri" panose="020F0502020204030204" pitchFamily="34" charset="0"/>
              </a:rPr>
              <a:t>Như ngọn sóng/</a:t>
            </a:r>
          </a:p>
          <a:p>
            <a:pPr lvl="0" algn="just"/>
            <a:r>
              <a:rPr lang="vi-VN" altLang="en-US" sz="3600" b="1" dirty="0">
                <a:solidFill>
                  <a:srgbClr val="0070C0"/>
                </a:solidFill>
                <a:latin typeface="Calibri" panose="020F0502020204030204" pitchFamily="34" charset="0"/>
                <a:cs typeface="Calibri" panose="020F0502020204030204" pitchFamily="34" charset="0"/>
              </a:rPr>
              <a:t>Vo trắng phau ghềnh đá/</a:t>
            </a:r>
          </a:p>
          <a:p>
            <a:pPr lvl="0" algn="just"/>
            <a:r>
              <a:rPr lang="vi-VN" altLang="en-US" sz="3600" b="1" dirty="0">
                <a:solidFill>
                  <a:srgbClr val="0070C0"/>
                </a:solidFill>
                <a:latin typeface="Calibri" panose="020F0502020204030204" pitchFamily="34" charset="0"/>
                <a:cs typeface="Calibri" panose="020F0502020204030204" pitchFamily="34" charset="0"/>
              </a:rPr>
              <a:t>Nghe náo nức/</a:t>
            </a:r>
          </a:p>
          <a:p>
            <a:pPr lvl="0" algn="just"/>
            <a:r>
              <a:rPr lang="vi-VN" altLang="en-US" sz="3600" b="1" dirty="0">
                <a:solidFill>
                  <a:srgbClr val="0070C0"/>
                </a:solidFill>
                <a:latin typeface="Calibri" panose="020F0502020204030204" pitchFamily="34" charset="0"/>
                <a:cs typeface="Calibri" panose="020F0502020204030204" pitchFamily="34" charset="0"/>
              </a:rPr>
              <a:t>Những dòng sông nóng lòng tìm biển cả...//</a:t>
            </a: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1248292" y="458066"/>
            <a:ext cx="9881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alt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extLst>
      <p:ext uri="{BB962C8B-B14F-4D97-AF65-F5344CB8AC3E}">
        <p14:creationId xmlns:p14="http://schemas.microsoft.com/office/powerpoint/2010/main" val="2404631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Freeform 8">
            <a:extLst>
              <a:ext uri="{FF2B5EF4-FFF2-40B4-BE49-F238E27FC236}">
                <a16:creationId xmlns:a16="http://schemas.microsoft.com/office/drawing/2014/main" id="{60F1662F-EA8E-9192-0D8E-F434DF451BAF}"/>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95DB8DFE-B693-42B1-DF1E-9B8213FD4BAC}"/>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B342A2E0-9ABE-B1E3-1CC0-7BDC76DD633D}"/>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17" name="TextBox 16">
            <a:extLst>
              <a:ext uri="{FF2B5EF4-FFF2-40B4-BE49-F238E27FC236}">
                <a16:creationId xmlns:a16="http://schemas.microsoft.com/office/drawing/2014/main" id="{E3E22A91-CE13-DB45-BDA2-B3E27AA8FB33}"/>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F9C756B2-F099-B86C-E8AB-9E782D7CB3B5}"/>
              </a:ext>
            </a:extLst>
          </p:cNvPr>
          <p:cNvPicPr>
            <a:picLocks noChangeAspect="1"/>
          </p:cNvPicPr>
          <p:nvPr/>
        </p:nvPicPr>
        <p:blipFill>
          <a:blip r:embed="rId9"/>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959608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 calcmode="lin" valueType="num">
                                      <p:cBhvr>
                                        <p:cTn id="14" dur="750" fill="hold"/>
                                        <p:tgtEl>
                                          <p:spTgt spid="12"/>
                                        </p:tgtEl>
                                        <p:attrNameLst>
                                          <p:attrName>style.rotation</p:attrName>
                                        </p:attrNameLst>
                                      </p:cBhvr>
                                      <p:tavLst>
                                        <p:tav tm="0">
                                          <p:val>
                                            <p:fltVal val="90"/>
                                          </p:val>
                                        </p:tav>
                                        <p:tav tm="100000">
                                          <p:val>
                                            <p:fltVal val="0"/>
                                          </p:val>
                                        </p:tav>
                                      </p:tavLst>
                                    </p:anim>
                                    <p:animEffect transition="in" filter="fade">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7" name="Freeform 8">
            <a:extLst>
              <a:ext uri="{FF2B5EF4-FFF2-40B4-BE49-F238E27FC236}">
                <a16:creationId xmlns:a16="http://schemas.microsoft.com/office/drawing/2014/main" id="{CE80397E-BEF7-6457-450E-E3C19C7DA910}"/>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Freeform 13">
            <a:extLst>
              <a:ext uri="{FF2B5EF4-FFF2-40B4-BE49-F238E27FC236}">
                <a16:creationId xmlns:a16="http://schemas.microsoft.com/office/drawing/2014/main" id="{130D16FF-AAE4-49DA-84F8-A17F8437D92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DA3A4E-8157-6791-1B3C-D067DD7CA7E4}"/>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3BC8E5DB-7035-E1FA-0DC2-FA9D4BD5BB31}"/>
              </a:ext>
            </a:extLst>
          </p:cNvPr>
          <p:cNvPicPr>
            <a:picLocks noChangeAspect="1"/>
          </p:cNvPicPr>
          <p:nvPr/>
        </p:nvPicPr>
        <p:blipFill>
          <a:blip r:embed="rId6"/>
          <a:stretch>
            <a:fillRect/>
          </a:stretch>
        </p:blipFill>
        <p:spPr>
          <a:xfrm>
            <a:off x="589727" y="2761309"/>
            <a:ext cx="6888802" cy="2222742"/>
          </a:xfrm>
          <a:prstGeom prst="rect">
            <a:avLst/>
          </a:prstGeom>
        </p:spPr>
      </p:pic>
      <p:pic>
        <p:nvPicPr>
          <p:cNvPr id="21" name="Picture 20">
            <a:extLst>
              <a:ext uri="{FF2B5EF4-FFF2-40B4-BE49-F238E27FC236}">
                <a16:creationId xmlns:a16="http://schemas.microsoft.com/office/drawing/2014/main" id="{3B1734DE-4A3B-ADF9-52B7-A55C8728F083}"/>
              </a:ext>
            </a:extLst>
          </p:cNvPr>
          <p:cNvPicPr>
            <a:picLocks noChangeAspect="1"/>
          </p:cNvPicPr>
          <p:nvPr/>
        </p:nvPicPr>
        <p:blipFill>
          <a:blip r:embed="rId7"/>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134611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3" name="图片 3">
            <a:extLst>
              <a:ext uri="{FF2B5EF4-FFF2-40B4-BE49-F238E27FC236}">
                <a16:creationId xmlns:a16="http://schemas.microsoft.com/office/drawing/2014/main" id="{84DEA6C1-776B-4727-9800-1A86E115A1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483" y="2574786"/>
            <a:ext cx="4154974" cy="4431302"/>
          </a:xfrm>
          <a:prstGeom prst="rect">
            <a:avLst/>
          </a:prstGeom>
        </p:spPr>
      </p:pic>
      <p:pic>
        <p:nvPicPr>
          <p:cNvPr id="2" name="Picture 1">
            <a:extLst>
              <a:ext uri="{FF2B5EF4-FFF2-40B4-BE49-F238E27FC236}">
                <a16:creationId xmlns:a16="http://schemas.microsoft.com/office/drawing/2014/main" id="{31C0F8E5-592F-1590-3738-72A409C4F509}"/>
              </a:ext>
            </a:extLst>
          </p:cNvPr>
          <p:cNvPicPr>
            <a:picLocks noChangeAspect="1"/>
          </p:cNvPicPr>
          <p:nvPr/>
        </p:nvPicPr>
        <p:blipFill>
          <a:blip r:embed="rId8"/>
          <a:stretch>
            <a:fillRect/>
          </a:stretch>
        </p:blipFill>
        <p:spPr>
          <a:xfrm>
            <a:off x="476140" y="2124380"/>
            <a:ext cx="8394920" cy="1755800"/>
          </a:xfrm>
          <a:prstGeom prst="rect">
            <a:avLst/>
          </a:prstGeom>
        </p:spPr>
      </p:pic>
    </p:spTree>
    <p:extLst>
      <p:ext uri="{BB962C8B-B14F-4D97-AF65-F5344CB8AC3E}">
        <p14:creationId xmlns:p14="http://schemas.microsoft.com/office/powerpoint/2010/main" val="3527677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75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Xe ben: </a:t>
            </a:r>
            <a:r>
              <a:rPr lang="vi-VN" sz="36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xe tải, thùng xe có thể được điều khiển cho dốc hẳn xuống để đổ vật liệu.</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2" name="Picture 2" descr="TỔNG ĐẠI LÝ XE BEN (XE TẢI TỰ ĐỖ) MIỀN NAM - XEBEN.COM.VN">
            <a:extLst>
              <a:ext uri="{FF2B5EF4-FFF2-40B4-BE49-F238E27FC236}">
                <a16:creationId xmlns:a16="http://schemas.microsoft.com/office/drawing/2014/main" id="{2829F25B-4854-19C7-EFB3-CE0BF87803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8535" y="3276078"/>
            <a:ext cx="3482065" cy="2611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64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Sông Đà: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phụ lưu lớn nhất của sông Hồng, chảy từ Lai Châu qua các tỉnh Điện Biên, Sơn La, Hoà Bình, Phú Thọ. (Trên sông Đà, tại khu vực tỉnh Hoà Bình, các chuyên gia Liên Xô đã giúp Việt Nam xây dựng một công trình thuỷ điện lớn.)</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2" name="Picture 6" descr="Sông Đà: Dòng sông ánh sáng">
            <a:extLst>
              <a:ext uri="{FF2B5EF4-FFF2-40B4-BE49-F238E27FC236}">
                <a16:creationId xmlns:a16="http://schemas.microsoft.com/office/drawing/2014/main" id="{527F5883-04A2-6FDE-5D79-31DC6858EE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343" y="3522279"/>
            <a:ext cx="3889137" cy="29399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10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62736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Ba-la-lai-ca: </a:t>
            </a:r>
            <a:r>
              <a:rPr lang="vi-VN" sz="3600" dirty="0">
                <a:solidFill>
                  <a:schemeClr val="bg1"/>
                </a:solidFill>
                <a:latin typeface="Cambria" panose="02040503050406030204" pitchFamily="18" charset="0"/>
                <a:ea typeface="Cambria" panose="02040503050406030204" pitchFamily="18" charset="0"/>
                <a:cs typeface="Times New Roman" panose="02020603050405020304" pitchFamily="18" charset="0"/>
              </a:rPr>
              <a:t>tên một loại đàn 3 dây của người Nga.</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grpSp>
        <p:nvGrpSpPr>
          <p:cNvPr id="5" name="Group 4">
            <a:extLst>
              <a:ext uri="{FF2B5EF4-FFF2-40B4-BE49-F238E27FC236}">
                <a16:creationId xmlns:a16="http://schemas.microsoft.com/office/drawing/2014/main" id="{7A6C8EED-8A12-0429-8B4B-DC184223BA89}"/>
              </a:ext>
            </a:extLst>
          </p:cNvPr>
          <p:cNvGrpSpPr/>
          <p:nvPr/>
        </p:nvGrpSpPr>
        <p:grpSpPr>
          <a:xfrm>
            <a:off x="3932140" y="2973638"/>
            <a:ext cx="4073940" cy="3132521"/>
            <a:chOff x="8735358" y="1224510"/>
            <a:chExt cx="3861358" cy="2859710"/>
          </a:xfrm>
        </p:grpSpPr>
        <p:sp>
          <p:nvSpPr>
            <p:cNvPr id="6" name="Rectangle: Diagonal Corners Rounded 5">
              <a:extLst>
                <a:ext uri="{FF2B5EF4-FFF2-40B4-BE49-F238E27FC236}">
                  <a16:creationId xmlns:a16="http://schemas.microsoft.com/office/drawing/2014/main" id="{534A053A-F927-9AA2-4DFC-101CBEE3A2E9}"/>
                </a:ext>
              </a:extLst>
            </p:cNvPr>
            <p:cNvSpPr/>
            <p:nvPr/>
          </p:nvSpPr>
          <p:spPr>
            <a:xfrm>
              <a:off x="8735358" y="1224510"/>
              <a:ext cx="3861358" cy="2859710"/>
            </a:xfrm>
            <a:prstGeom prst="round2DiagRec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Khám phá đàn Balalaika biểu tượng văn hóa nước Nga - Du lịch Nga">
              <a:extLst>
                <a:ext uri="{FF2B5EF4-FFF2-40B4-BE49-F238E27FC236}">
                  <a16:creationId xmlns:a16="http://schemas.microsoft.com/office/drawing/2014/main" id="{A5E7E9FC-F1DD-4420-1A64-814E0C03C43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39707">
              <a:off x="9155755" y="1263288"/>
              <a:ext cx="2747535" cy="2747535"/>
            </a:xfrm>
            <a:prstGeom prst="round2DiagRect">
              <a:avLst>
                <a:gd name="adj1" fmla="val 16667"/>
                <a:gd name="adj2" fmla="val 0"/>
              </a:avLst>
            </a:prstGeom>
            <a:ln w="88900" cap="sq">
              <a:noFill/>
              <a:miter lim="800000"/>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21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273FB15C-177E-2AB4-2C9F-A8BC14256F26}"/>
              </a:ext>
            </a:extLst>
          </p:cNvPr>
          <p:cNvPicPr>
            <a:picLocks noChangeAspect="1"/>
          </p:cNvPicPr>
          <p:nvPr/>
        </p:nvPicPr>
        <p:blipFill>
          <a:blip r:embed="rId8"/>
          <a:stretch>
            <a:fillRect/>
          </a:stretch>
        </p:blipFill>
        <p:spPr>
          <a:xfrm>
            <a:off x="1879862" y="2011162"/>
            <a:ext cx="7321931" cy="1877731"/>
          </a:xfrm>
          <a:prstGeom prst="rect">
            <a:avLst/>
          </a:prstGeom>
        </p:spPr>
      </p:pic>
    </p:spTree>
    <p:extLst>
      <p:ext uri="{BB962C8B-B14F-4D97-AF65-F5344CB8AC3E}">
        <p14:creationId xmlns:p14="http://schemas.microsoft.com/office/powerpoint/2010/main" val="988843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26160" y="151267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Cao nguyên</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vùng đất rộng và cao, xung quanh có sườn dốc, bề mặt bằng ph</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ẳ</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ng hoặc lượn sóng; </a:t>
            </a:r>
            <a:endParaRPr kumimoji="0" lang="vi-VN" sz="32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026" name="Picture 2" descr="Du ngoạn trên những cao nguyên đẹp nhất Việt Nam">
            <a:extLst>
              <a:ext uri="{FF2B5EF4-FFF2-40B4-BE49-F238E27FC236}">
                <a16:creationId xmlns:a16="http://schemas.microsoft.com/office/drawing/2014/main" id="{95A7E131-4318-0D68-C332-1389074E5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480" y="3014980"/>
            <a:ext cx="5821680" cy="3638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2077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985520" y="198003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Trăng chơi v</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ơ</a:t>
            </a:r>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i</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trăng một minh sáng tỏ giữa cảnh trời nước bao la;...</a:t>
            </a:r>
            <a:endParaRPr kumimoji="0" lang="vi-VN"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spTree>
    <p:extLst>
      <p:ext uri="{BB962C8B-B14F-4D97-AF65-F5344CB8AC3E}">
        <p14:creationId xmlns:p14="http://schemas.microsoft.com/office/powerpoint/2010/main" val="238293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F67B5EC-F26C-F188-315C-F95B084A95B1}"/>
              </a:ext>
            </a:extLst>
          </p:cNvPr>
          <p:cNvGrpSpPr/>
          <p:nvPr/>
        </p:nvGrpSpPr>
        <p:grpSpPr>
          <a:xfrm>
            <a:off x="466861" y="368735"/>
            <a:ext cx="10555954" cy="1411989"/>
            <a:chOff x="499142" y="1369285"/>
            <a:chExt cx="10555954" cy="1411989"/>
          </a:xfrm>
        </p:grpSpPr>
        <p:sp>
          <p:nvSpPr>
            <p:cNvPr id="20" name="Rectangle: Rounded Corners 8">
              <a:extLst>
                <a:ext uri="{FF2B5EF4-FFF2-40B4-BE49-F238E27FC236}">
                  <a16:creationId xmlns:a16="http://schemas.microsoft.com/office/drawing/2014/main" id="{A1A71B77-1BEC-E95F-A02D-D8915A04738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Tiếng đàn ba-la-lai-ca được miêu tả như thế nào qua 8 dòng thơ đầu?</a:t>
              </a:r>
            </a:p>
          </p:txBody>
        </p:sp>
        <p:pic>
          <p:nvPicPr>
            <p:cNvPr id="22" name="Picture 21">
              <a:extLst>
                <a:ext uri="{FF2B5EF4-FFF2-40B4-BE49-F238E27FC236}">
                  <a16:creationId xmlns:a16="http://schemas.microsoft.com/office/drawing/2014/main" id="{26EF3862-12F2-0302-5720-91169263557A}"/>
                </a:ext>
              </a:extLst>
            </p:cNvPr>
            <p:cNvPicPr>
              <a:picLocks noChangeAspect="1"/>
            </p:cNvPicPr>
            <p:nvPr/>
          </p:nvPicPr>
          <p:blipFill>
            <a:blip r:embed="rId3"/>
            <a:stretch>
              <a:fillRect/>
            </a:stretch>
          </p:blipFill>
          <p:spPr>
            <a:xfrm rot="899251">
              <a:off x="499142" y="1369285"/>
              <a:ext cx="607027" cy="987551"/>
            </a:xfrm>
            <a:prstGeom prst="rect">
              <a:avLst/>
            </a:prstGeom>
          </p:spPr>
        </p:pic>
      </p:grpSp>
      <p:sp>
        <p:nvSpPr>
          <p:cNvPr id="23" name="TextBox 22">
            <a:extLst>
              <a:ext uri="{FF2B5EF4-FFF2-40B4-BE49-F238E27FC236}">
                <a16:creationId xmlns:a16="http://schemas.microsoft.com/office/drawing/2014/main" id="{CA584AB3-E610-0518-907E-75122F9307EF}"/>
              </a:ext>
            </a:extLst>
          </p:cNvPr>
          <p:cNvSpPr txBox="1"/>
          <p:nvPr/>
        </p:nvSpPr>
        <p:spPr>
          <a:xfrm>
            <a:off x="591312" y="2486005"/>
            <a:ext cx="9517888" cy="3539430"/>
          </a:xfrm>
          <a:prstGeom prst="rect">
            <a:avLst/>
          </a:prstGeom>
          <a:noFill/>
        </p:spPr>
        <p:txBody>
          <a:bodyPr wrap="square">
            <a:spAutoFit/>
          </a:bodyPr>
          <a:lstStyle/>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gió bình yên thổi qua rừng bạch dương dìu dặt... (gợi liên tưởng đên tiêng gió dìu dặt).</a:t>
            </a:r>
          </a:p>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sóng vỗ trắng phau ghềnh đá, nghe náo nức những dòng sông nóng lòng tìm biển cả... (gợi liên tưởng đên tiếng sóng náo nức)</a:t>
            </a:r>
          </a:p>
        </p:txBody>
      </p:sp>
    </p:spTree>
    <p:extLst>
      <p:ext uri="{BB962C8B-B14F-4D97-AF65-F5344CB8AC3E}">
        <p14:creationId xmlns:p14="http://schemas.microsoft.com/office/powerpoint/2010/main" val="3138916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194376" y="1452202"/>
            <a:ext cx="4819337" cy="3170099"/>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1: Những liên tưởng từ tiếng đàn lại tôn lên vẻ đẹp âm thanh của tiếng đàn.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142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A8D6F88-D731-DF25-8534-F3E238BD5D96}"/>
              </a:ext>
            </a:extLst>
          </p:cNvPr>
          <p:cNvSpPr txBox="1"/>
          <p:nvPr/>
        </p:nvSpPr>
        <p:spPr>
          <a:xfrm>
            <a:off x="682752" y="2252325"/>
            <a:ext cx="9893808" cy="3244030"/>
          </a:xfrm>
          <a:prstGeom prst="rect">
            <a:avLst/>
          </a:prstGeom>
          <a:noFill/>
        </p:spPr>
        <p:txBody>
          <a:bodyPr wrap="square">
            <a:spAutoFit/>
          </a:bodyPr>
          <a:lstStyle/>
          <a:p>
            <a:pPr algn="just">
              <a:lnSpc>
                <a:spcPct val="150000"/>
              </a:lnSpc>
            </a:pPr>
            <a:r>
              <a:rPr lang="vi-VN" sz="2800" dirty="0">
                <a:solidFill>
                  <a:schemeClr val="bg1"/>
                </a:solidFill>
                <a:latin typeface="Cambria" panose="02040503050406030204" pitchFamily="18" charset="0"/>
                <a:ea typeface="Cambria" panose="02040503050406030204" pitchFamily="18" charset="0"/>
              </a:rPr>
              <a:t>Khung cảnh: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Thời gian: </a:t>
            </a:r>
            <a:r>
              <a:rPr lang="vi-VN" sz="2800" dirty="0">
                <a:solidFill>
                  <a:schemeClr val="bg1"/>
                </a:solidFill>
                <a:latin typeface="Cambria" panose="02040503050406030204" pitchFamily="18" charset="0"/>
                <a:ea typeface="Cambria" panose="02040503050406030204" pitchFamily="18" charset="0"/>
              </a:rPr>
              <a:t>đêm trăng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Không gian: </a:t>
            </a:r>
            <a:r>
              <a:rPr lang="vi-VN" sz="2800" dirty="0">
                <a:solidFill>
                  <a:schemeClr val="bg1"/>
                </a:solidFill>
                <a:latin typeface="Cambria" panose="02040503050406030204" pitchFamily="18" charset="0"/>
                <a:ea typeface="Cambria" panose="02040503050406030204" pitchFamily="18" charset="0"/>
              </a:rPr>
              <a:t>tĩnh mịch. Công trường thủy điện với rất nhiều xe ủi, xe ben, tháp khoan, cần trục … đã say ngủ sau một ngày làm việc; dòng sông Đà lấp loáng dưới trăng</a:t>
            </a:r>
            <a:r>
              <a:rPr lang="en-US" sz="2800" dirty="0">
                <a:solidFill>
                  <a:schemeClr val="bg1"/>
                </a:solidFill>
                <a:latin typeface="Cambria" panose="02040503050406030204" pitchFamily="18" charset="0"/>
                <a:ea typeface="Cambria" panose="02040503050406030204" pitchFamily="18" charset="0"/>
              </a:rPr>
              <a:t>.</a:t>
            </a:r>
            <a:r>
              <a:rPr lang="vi-VN" sz="2800" dirty="0">
                <a:solidFill>
                  <a:schemeClr val="bg1"/>
                </a:solidFill>
                <a:latin typeface="Cambria" panose="02040503050406030204" pitchFamily="18" charset="0"/>
                <a:ea typeface="Cambria" panose="02040503050406030204" pitchFamily="18" charset="0"/>
              </a:rPr>
              <a:t> … </a:t>
            </a:r>
          </a:p>
        </p:txBody>
      </p:sp>
      <p:grpSp>
        <p:nvGrpSpPr>
          <p:cNvPr id="3" name="Group 2">
            <a:extLst>
              <a:ext uri="{FF2B5EF4-FFF2-40B4-BE49-F238E27FC236}">
                <a16:creationId xmlns:a16="http://schemas.microsoft.com/office/drawing/2014/main" id="{3FF95485-2AC4-2A14-2E21-8292EEBE834C}"/>
              </a:ext>
            </a:extLst>
          </p:cNvPr>
          <p:cNvGrpSpPr/>
          <p:nvPr/>
        </p:nvGrpSpPr>
        <p:grpSpPr>
          <a:xfrm>
            <a:off x="479552" y="243841"/>
            <a:ext cx="10798247" cy="1482762"/>
            <a:chOff x="194088" y="2529227"/>
            <a:chExt cx="10798247" cy="1482762"/>
          </a:xfrm>
        </p:grpSpPr>
        <p:sp>
          <p:nvSpPr>
            <p:cNvPr id="4" name="Rectangle: Rounded Corners 5">
              <a:extLst>
                <a:ext uri="{FF2B5EF4-FFF2-40B4-BE49-F238E27FC236}">
                  <a16:creationId xmlns:a16="http://schemas.microsoft.com/office/drawing/2014/main" id="{DA2EBD10-4676-3A06-5958-CB882E874550}"/>
                </a:ext>
              </a:extLst>
            </p:cNvPr>
            <p:cNvSpPr/>
            <p:nvPr/>
          </p:nvSpPr>
          <p:spPr>
            <a:xfrm>
              <a:off x="849443" y="2529227"/>
              <a:ext cx="10142892" cy="1482762"/>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custGeom>
                      <a:avLst/>
                      <a:gdLst>
                        <a:gd name="connsiteX0" fmla="*/ 0 w 10142892"/>
                        <a:gd name="connsiteY0" fmla="*/ 247132 h 1482762"/>
                        <a:gd name="connsiteX1" fmla="*/ 247132 w 10142892"/>
                        <a:gd name="connsiteY1" fmla="*/ 0 h 1482762"/>
                        <a:gd name="connsiteX2" fmla="*/ 9895760 w 10142892"/>
                        <a:gd name="connsiteY2" fmla="*/ 0 h 1482762"/>
                        <a:gd name="connsiteX3" fmla="*/ 10142892 w 10142892"/>
                        <a:gd name="connsiteY3" fmla="*/ 247132 h 1482762"/>
                        <a:gd name="connsiteX4" fmla="*/ 10142892 w 10142892"/>
                        <a:gd name="connsiteY4" fmla="*/ 1235630 h 1482762"/>
                        <a:gd name="connsiteX5" fmla="*/ 9895760 w 10142892"/>
                        <a:gd name="connsiteY5" fmla="*/ 1482762 h 1482762"/>
                        <a:gd name="connsiteX6" fmla="*/ 247132 w 10142892"/>
                        <a:gd name="connsiteY6" fmla="*/ 1482762 h 1482762"/>
                        <a:gd name="connsiteX7" fmla="*/ 0 w 10142892"/>
                        <a:gd name="connsiteY7" fmla="*/ 1235630 h 1482762"/>
                        <a:gd name="connsiteX8" fmla="*/ 0 w 10142892"/>
                        <a:gd name="connsiteY8" fmla="*/ 247132 h 14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482762" fill="none" extrusionOk="0">
                          <a:moveTo>
                            <a:pt x="0" y="247132"/>
                          </a:moveTo>
                          <a:cubicBezTo>
                            <a:pt x="22031" y="95117"/>
                            <a:pt x="106019" y="-16154"/>
                            <a:pt x="247132" y="0"/>
                          </a:cubicBezTo>
                          <a:cubicBezTo>
                            <a:pt x="1968244" y="-162111"/>
                            <a:pt x="6051623" y="-123621"/>
                            <a:pt x="9895760" y="0"/>
                          </a:cubicBezTo>
                          <a:cubicBezTo>
                            <a:pt x="10034139" y="3254"/>
                            <a:pt x="10141121" y="109548"/>
                            <a:pt x="10142892" y="247132"/>
                          </a:cubicBezTo>
                          <a:cubicBezTo>
                            <a:pt x="10129736" y="693251"/>
                            <a:pt x="10078903" y="881896"/>
                            <a:pt x="10142892" y="1235630"/>
                          </a:cubicBezTo>
                          <a:cubicBezTo>
                            <a:pt x="10136718" y="1395928"/>
                            <a:pt x="10049815" y="1498630"/>
                            <a:pt x="9895760" y="1482762"/>
                          </a:cubicBezTo>
                          <a:cubicBezTo>
                            <a:pt x="5572914" y="1642159"/>
                            <a:pt x="4601497" y="1375646"/>
                            <a:pt x="247132" y="1482762"/>
                          </a:cubicBezTo>
                          <a:cubicBezTo>
                            <a:pt x="112236" y="1497770"/>
                            <a:pt x="6183" y="1362551"/>
                            <a:pt x="0" y="1235630"/>
                          </a:cubicBezTo>
                          <a:cubicBezTo>
                            <a:pt x="61789" y="1009340"/>
                            <a:pt x="62340" y="480326"/>
                            <a:pt x="0" y="247132"/>
                          </a:cubicBezTo>
                          <a:close/>
                        </a:path>
                        <a:path w="10142892" h="1482762" stroke="0" extrusionOk="0">
                          <a:moveTo>
                            <a:pt x="0" y="247132"/>
                          </a:moveTo>
                          <a:cubicBezTo>
                            <a:pt x="267" y="104891"/>
                            <a:pt x="105840" y="-3237"/>
                            <a:pt x="247132" y="0"/>
                          </a:cubicBezTo>
                          <a:cubicBezTo>
                            <a:pt x="1461472" y="31561"/>
                            <a:pt x="5564477" y="164257"/>
                            <a:pt x="9895760" y="0"/>
                          </a:cubicBezTo>
                          <a:cubicBezTo>
                            <a:pt x="10030046" y="4347"/>
                            <a:pt x="10138276" y="102454"/>
                            <a:pt x="10142892" y="247132"/>
                          </a:cubicBezTo>
                          <a:cubicBezTo>
                            <a:pt x="10083659" y="576344"/>
                            <a:pt x="10191076" y="958129"/>
                            <a:pt x="10142892" y="1235630"/>
                          </a:cubicBezTo>
                          <a:cubicBezTo>
                            <a:pt x="10155399" y="1369058"/>
                            <a:pt x="10033390" y="1492307"/>
                            <a:pt x="9895760" y="1482762"/>
                          </a:cubicBezTo>
                          <a:cubicBezTo>
                            <a:pt x="8144126" y="1443030"/>
                            <a:pt x="2235907" y="1481726"/>
                            <a:pt x="247132" y="1482762"/>
                          </a:cubicBezTo>
                          <a:cubicBezTo>
                            <a:pt x="107091" y="1481315"/>
                            <a:pt x="-10859" y="1386734"/>
                            <a:pt x="0" y="1235630"/>
                          </a:cubicBezTo>
                          <a:cubicBezTo>
                            <a:pt x="38142" y="810882"/>
                            <a:pt x="-47782" y="388025"/>
                            <a:pt x="0" y="2471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rPr>
                <a:t>2</a:t>
              </a:r>
              <a:r>
                <a:rPr lang="en-US" sz="3200" b="1" i="1" dirty="0">
                  <a:solidFill>
                    <a:srgbClr val="FF0000"/>
                  </a:solidFill>
                </a:rPr>
                <a:t>.</a:t>
              </a:r>
              <a:r>
                <a:rPr lang="vi-VN" sz="3200" b="1" i="1" dirty="0">
                  <a:solidFill>
                    <a:srgbClr val="FF0000"/>
                  </a:solidFill>
                </a:rPr>
                <a:t> Trên công trường thuỷ điện sông Đà, tác giả đã nghe tiếng đàn ba-la-lai-ca vang lên trong khung cảnh như thế nào?</a:t>
              </a:r>
            </a:p>
          </p:txBody>
        </p:sp>
        <p:pic>
          <p:nvPicPr>
            <p:cNvPr id="10" name="Picture 9">
              <a:extLst>
                <a:ext uri="{FF2B5EF4-FFF2-40B4-BE49-F238E27FC236}">
                  <a16:creationId xmlns:a16="http://schemas.microsoft.com/office/drawing/2014/main" id="{1D2A717B-4FC9-D5F7-0D86-B36F783D567D}"/>
                </a:ext>
              </a:extLst>
            </p:cNvPr>
            <p:cNvPicPr>
              <a:picLocks noChangeAspect="1"/>
            </p:cNvPicPr>
            <p:nvPr/>
          </p:nvPicPr>
          <p:blipFill>
            <a:blip r:embed="rId3"/>
            <a:stretch>
              <a:fillRect/>
            </a:stretch>
          </p:blipFill>
          <p:spPr>
            <a:xfrm rot="626717">
              <a:off x="194088" y="2737865"/>
              <a:ext cx="814335" cy="1051849"/>
            </a:xfrm>
            <a:prstGeom prst="rect">
              <a:avLst/>
            </a:prstGeom>
          </p:spPr>
        </p:pic>
      </p:grpSp>
    </p:spTree>
    <p:extLst>
      <p:ext uri="{BB962C8B-B14F-4D97-AF65-F5344CB8AC3E}">
        <p14:creationId xmlns:p14="http://schemas.microsoft.com/office/powerpoint/2010/main" val="1270405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1B93428-409D-547F-0EFF-66DC636035FD}"/>
              </a:ext>
            </a:extLst>
          </p:cNvPr>
          <p:cNvSpPr txBox="1"/>
          <p:nvPr/>
        </p:nvSpPr>
        <p:spPr>
          <a:xfrm>
            <a:off x="388112" y="2546965"/>
            <a:ext cx="10005568" cy="2862322"/>
          </a:xfrm>
          <a:prstGeom prst="rect">
            <a:avLst/>
          </a:prstGeom>
          <a:noFill/>
        </p:spPr>
        <p:txBody>
          <a:bodyPr wrap="square">
            <a:spAutoFit/>
          </a:bodyPr>
          <a:lstStyle/>
          <a:p>
            <a:pPr algn="just"/>
            <a:r>
              <a:rPr lang="vi-VN" sz="3600" dirty="0">
                <a:solidFill>
                  <a:schemeClr val="bg1"/>
                </a:solidFill>
                <a:latin typeface="Cambria" panose="02040503050406030204" pitchFamily="18" charset="0"/>
                <a:ea typeface="Cambria" panose="02040503050406030204" pitchFamily="18" charset="0"/>
              </a:rPr>
              <a:t>Tiếng đàn vang lên, ngân nga, toả lan mênh mông cùng với dòng sông như một</a:t>
            </a:r>
            <a:r>
              <a:rPr lang="en-US" sz="3600" dirty="0">
                <a:solidFill>
                  <a:schemeClr val="bg1"/>
                </a:solidFill>
                <a:latin typeface="Cambria" panose="02040503050406030204" pitchFamily="18" charset="0"/>
                <a:ea typeface="Cambria" panose="02040503050406030204" pitchFamily="18" charset="0"/>
              </a:rPr>
              <a:t> </a:t>
            </a:r>
            <a:r>
              <a:rPr lang="vi-VN" sz="3600" dirty="0">
                <a:solidFill>
                  <a:schemeClr val="bg1"/>
                </a:solidFill>
                <a:latin typeface="Cambria" panose="02040503050406030204" pitchFamily="18" charset="0"/>
                <a:ea typeface="Cambria" panose="02040503050406030204" pitchFamily="18" charset="0"/>
              </a:rPr>
              <a:t>dòng trăng lấp lánh trong đêm. Âm thanh (của tiếng đàn) như quyện hoà với ánh sáng (dòng trăng), tạo nên vẻ đẹp huyền ảo, thơ mộng.</a:t>
            </a:r>
          </a:p>
        </p:txBody>
      </p:sp>
      <p:grpSp>
        <p:nvGrpSpPr>
          <p:cNvPr id="3" name="Group 2">
            <a:extLst>
              <a:ext uri="{FF2B5EF4-FFF2-40B4-BE49-F238E27FC236}">
                <a16:creationId xmlns:a16="http://schemas.microsoft.com/office/drawing/2014/main" id="{D075AB79-EC0D-0C2F-B9EC-F234C396DAB1}"/>
              </a:ext>
            </a:extLst>
          </p:cNvPr>
          <p:cNvGrpSpPr/>
          <p:nvPr/>
        </p:nvGrpSpPr>
        <p:grpSpPr>
          <a:xfrm>
            <a:off x="438647" y="314960"/>
            <a:ext cx="10828793" cy="1737359"/>
            <a:chOff x="483630" y="4024488"/>
            <a:chExt cx="10828793" cy="1737359"/>
          </a:xfrm>
        </p:grpSpPr>
        <p:sp>
          <p:nvSpPr>
            <p:cNvPr id="4" name="Rectangle: Rounded Corners 9">
              <a:extLst>
                <a:ext uri="{FF2B5EF4-FFF2-40B4-BE49-F238E27FC236}">
                  <a16:creationId xmlns:a16="http://schemas.microsoft.com/office/drawing/2014/main" id="{B4BE5791-3206-B673-6E1D-80A02F85EECA}"/>
                </a:ext>
              </a:extLst>
            </p:cNvPr>
            <p:cNvSpPr/>
            <p:nvPr/>
          </p:nvSpPr>
          <p:spPr>
            <a:xfrm>
              <a:off x="1037127" y="4024488"/>
              <a:ext cx="10275296" cy="1737359"/>
            </a:xfrm>
            <a:prstGeom prst="roundRect">
              <a:avLst/>
            </a:pr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10142892"/>
                        <a:gd name="connsiteY0" fmla="*/ 254325 h 1525922"/>
                        <a:gd name="connsiteX1" fmla="*/ 254325 w 10142892"/>
                        <a:gd name="connsiteY1" fmla="*/ 0 h 1525922"/>
                        <a:gd name="connsiteX2" fmla="*/ 9888567 w 10142892"/>
                        <a:gd name="connsiteY2" fmla="*/ 0 h 1525922"/>
                        <a:gd name="connsiteX3" fmla="*/ 10142892 w 10142892"/>
                        <a:gd name="connsiteY3" fmla="*/ 254325 h 1525922"/>
                        <a:gd name="connsiteX4" fmla="*/ 10142892 w 10142892"/>
                        <a:gd name="connsiteY4" fmla="*/ 1271597 h 1525922"/>
                        <a:gd name="connsiteX5" fmla="*/ 9888567 w 10142892"/>
                        <a:gd name="connsiteY5" fmla="*/ 1525922 h 1525922"/>
                        <a:gd name="connsiteX6" fmla="*/ 254325 w 10142892"/>
                        <a:gd name="connsiteY6" fmla="*/ 1525922 h 1525922"/>
                        <a:gd name="connsiteX7" fmla="*/ 0 w 10142892"/>
                        <a:gd name="connsiteY7" fmla="*/ 1271597 h 1525922"/>
                        <a:gd name="connsiteX8" fmla="*/ 0 w 10142892"/>
                        <a:gd name="connsiteY8" fmla="*/ 254325 h 152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525922" fill="none" extrusionOk="0">
                          <a:moveTo>
                            <a:pt x="0" y="254325"/>
                          </a:moveTo>
                          <a:cubicBezTo>
                            <a:pt x="5159" y="110229"/>
                            <a:pt x="112782" y="-3782"/>
                            <a:pt x="254325" y="0"/>
                          </a:cubicBezTo>
                          <a:cubicBezTo>
                            <a:pt x="4352316" y="-162111"/>
                            <a:pt x="7219767" y="-123621"/>
                            <a:pt x="9888567" y="0"/>
                          </a:cubicBezTo>
                          <a:cubicBezTo>
                            <a:pt x="10035053" y="10361"/>
                            <a:pt x="10135700" y="109411"/>
                            <a:pt x="10142892" y="254325"/>
                          </a:cubicBezTo>
                          <a:cubicBezTo>
                            <a:pt x="10065066" y="430682"/>
                            <a:pt x="10155152" y="1102488"/>
                            <a:pt x="10142892" y="1271597"/>
                          </a:cubicBezTo>
                          <a:cubicBezTo>
                            <a:pt x="10138137" y="1430396"/>
                            <a:pt x="10048799" y="1543781"/>
                            <a:pt x="9888567" y="1525922"/>
                          </a:cubicBezTo>
                          <a:cubicBezTo>
                            <a:pt x="7067308" y="1685319"/>
                            <a:pt x="4381079" y="1418806"/>
                            <a:pt x="254325" y="1525922"/>
                          </a:cubicBezTo>
                          <a:cubicBezTo>
                            <a:pt x="115964" y="1545725"/>
                            <a:pt x="7283" y="1400791"/>
                            <a:pt x="0" y="1271597"/>
                          </a:cubicBezTo>
                          <a:cubicBezTo>
                            <a:pt x="37611" y="874737"/>
                            <a:pt x="-35062" y="562314"/>
                            <a:pt x="0" y="254325"/>
                          </a:cubicBezTo>
                          <a:close/>
                        </a:path>
                        <a:path w="10142892" h="1525922" stroke="0" extrusionOk="0">
                          <a:moveTo>
                            <a:pt x="0" y="254325"/>
                          </a:moveTo>
                          <a:cubicBezTo>
                            <a:pt x="1006" y="92185"/>
                            <a:pt x="95466" y="-12394"/>
                            <a:pt x="254325" y="0"/>
                          </a:cubicBezTo>
                          <a:cubicBezTo>
                            <a:pt x="2468492" y="31561"/>
                            <a:pt x="7557249" y="164257"/>
                            <a:pt x="9888567" y="0"/>
                          </a:cubicBezTo>
                          <a:cubicBezTo>
                            <a:pt x="10024386" y="9165"/>
                            <a:pt x="10129340" y="89819"/>
                            <a:pt x="10142892" y="254325"/>
                          </a:cubicBezTo>
                          <a:cubicBezTo>
                            <a:pt x="10204249" y="615478"/>
                            <a:pt x="10193565" y="857679"/>
                            <a:pt x="10142892" y="1271597"/>
                          </a:cubicBezTo>
                          <a:cubicBezTo>
                            <a:pt x="10162595" y="1407239"/>
                            <a:pt x="10032347" y="1553639"/>
                            <a:pt x="9888567" y="1525922"/>
                          </a:cubicBezTo>
                          <a:cubicBezTo>
                            <a:pt x="5658226" y="1486190"/>
                            <a:pt x="1919415" y="1524886"/>
                            <a:pt x="254325" y="1525922"/>
                          </a:cubicBezTo>
                          <a:cubicBezTo>
                            <a:pt x="97404" y="1519220"/>
                            <a:pt x="-12483" y="1428860"/>
                            <a:pt x="0" y="1271597"/>
                          </a:cubicBezTo>
                          <a:cubicBezTo>
                            <a:pt x="11842" y="921266"/>
                            <a:pt x="-85387" y="517157"/>
                            <a:pt x="0" y="25432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latin typeface="Cambria" panose="02040503050406030204" pitchFamily="18" charset="0"/>
                  <a:ea typeface="Cambria" panose="02040503050406030204" pitchFamily="18" charset="0"/>
                </a:rPr>
                <a:t>3. </a:t>
              </a:r>
              <a:r>
                <a:rPr lang="vi-VN" sz="3200" b="1" i="1" dirty="0">
                  <a:solidFill>
                    <a:srgbClr val="FF0000"/>
                  </a:solidFill>
                  <a:latin typeface="Cambria" panose="02040503050406030204" pitchFamily="18" charset="0"/>
                  <a:ea typeface="Cambria" panose="02040503050406030204" pitchFamily="18" charset="0"/>
                </a:rPr>
                <a:t>Miêu tả những điều em hình dung được khi đọc 2 dòng thơ: “Chỉ còn tiếng đàn ngân nga/ Với một dòng trăng lấp loáng sông Đà”.</a:t>
              </a:r>
            </a:p>
          </p:txBody>
        </p:sp>
        <p:pic>
          <p:nvPicPr>
            <p:cNvPr id="9" name="Picture 8">
              <a:extLst>
                <a:ext uri="{FF2B5EF4-FFF2-40B4-BE49-F238E27FC236}">
                  <a16:creationId xmlns:a16="http://schemas.microsoft.com/office/drawing/2014/main" id="{FE258B6E-AEB6-E36D-A8B7-519CD963F15E}"/>
                </a:ext>
              </a:extLst>
            </p:cNvPr>
            <p:cNvPicPr>
              <a:picLocks noChangeAspect="1"/>
            </p:cNvPicPr>
            <p:nvPr/>
          </p:nvPicPr>
          <p:blipFill>
            <a:blip r:embed="rId3"/>
            <a:stretch>
              <a:fillRect/>
            </a:stretch>
          </p:blipFill>
          <p:spPr>
            <a:xfrm rot="667403">
              <a:off x="483630" y="4229681"/>
              <a:ext cx="857147" cy="1148464"/>
            </a:xfrm>
            <a:prstGeom prst="rect">
              <a:avLst/>
            </a:prstGeom>
          </p:spPr>
        </p:pic>
      </p:grpSp>
    </p:spTree>
    <p:extLst>
      <p:ext uri="{BB962C8B-B14F-4D97-AF65-F5344CB8AC3E}">
        <p14:creationId xmlns:p14="http://schemas.microsoft.com/office/powerpoint/2010/main" val="3380357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224856" y="1929722"/>
            <a:ext cx="4819337" cy="1938992"/>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2: Tiếng đàn trên công trường thủy điện sông Đà.</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64317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CE55035-30B9-EB25-E22D-AC1642361C35}"/>
              </a:ext>
            </a:extLst>
          </p:cNvPr>
          <p:cNvSpPr txBox="1"/>
          <p:nvPr/>
        </p:nvSpPr>
        <p:spPr>
          <a:xfrm>
            <a:off x="428752" y="2445365"/>
            <a:ext cx="9792208" cy="3108543"/>
          </a:xfrm>
          <a:prstGeom prst="rect">
            <a:avLst/>
          </a:prstGeom>
          <a:noFill/>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cs typeface="Calibri" panose="020F0502020204030204" pitchFamily="34" charset="0"/>
              </a:rPr>
              <a:t>Hình ảnh này khiến mỗi người dân chúng ta xúc động. Những chuyên gia ở những đất nước xa xôi (Liên Xô cũ) đã xa gia đình, xa tổ quốc để đến Việt Nam, giúp chúng ta xây dựng nhà máy thuỷ điện, làm ra muôn ánh sáng gửi đi muôn nơi, làm cuộc sống tươi sáng hơn. Tiếng đàn ba-la-lai-ca của cô gái Nga như giúp chúng ta cảm nhận được tình hữu nghị tốt đẹp và tương lai đang rộng mở.</a:t>
            </a:r>
          </a:p>
        </p:txBody>
      </p:sp>
      <p:grpSp>
        <p:nvGrpSpPr>
          <p:cNvPr id="3" name="Group 2">
            <a:extLst>
              <a:ext uri="{FF2B5EF4-FFF2-40B4-BE49-F238E27FC236}">
                <a16:creationId xmlns:a16="http://schemas.microsoft.com/office/drawing/2014/main" id="{9D74FB2E-7315-8E66-CC9E-50A5E92DE40F}"/>
              </a:ext>
            </a:extLst>
          </p:cNvPr>
          <p:cNvGrpSpPr/>
          <p:nvPr/>
        </p:nvGrpSpPr>
        <p:grpSpPr>
          <a:xfrm>
            <a:off x="428752" y="274805"/>
            <a:ext cx="10797462" cy="1767356"/>
            <a:chOff x="194873" y="5205460"/>
            <a:chExt cx="10797462" cy="1767356"/>
          </a:xfrm>
        </p:grpSpPr>
        <p:sp>
          <p:nvSpPr>
            <p:cNvPr id="12" name="Rectangle: Rounded Corners 5">
              <a:extLst>
                <a:ext uri="{FF2B5EF4-FFF2-40B4-BE49-F238E27FC236}">
                  <a16:creationId xmlns:a16="http://schemas.microsoft.com/office/drawing/2014/main" id="{041D27ED-A33F-4B6F-BBB0-A9EA0479122D}"/>
                </a:ext>
              </a:extLst>
            </p:cNvPr>
            <p:cNvSpPr/>
            <p:nvPr/>
          </p:nvSpPr>
          <p:spPr>
            <a:xfrm>
              <a:off x="849443" y="5367536"/>
              <a:ext cx="10142892" cy="1605280"/>
            </a:xfrm>
            <a:prstGeom prst="roundRect">
              <a:avLst/>
            </a:prstGeom>
            <a:solidFill>
              <a:schemeClr val="bg1"/>
            </a:solidFill>
            <a:ln w="57150">
              <a:solidFill>
                <a:srgbClr val="CC00FF"/>
              </a:solidFill>
              <a:prstDash val="solid"/>
              <a:extLst>
                <a:ext uri="{C807C97D-BFC1-408E-A445-0C87EB9F89A2}">
                  <ask:lineSketchStyleProps xmlns:ask="http://schemas.microsoft.com/office/drawing/2018/sketchyshapes" sd="1768336300">
                    <a:custGeom>
                      <a:avLst/>
                      <a:gdLst>
                        <a:gd name="connsiteX0" fmla="*/ 0 w 10142892"/>
                        <a:gd name="connsiteY0" fmla="*/ 267552 h 1605280"/>
                        <a:gd name="connsiteX1" fmla="*/ 267552 w 10142892"/>
                        <a:gd name="connsiteY1" fmla="*/ 0 h 1605280"/>
                        <a:gd name="connsiteX2" fmla="*/ 9875340 w 10142892"/>
                        <a:gd name="connsiteY2" fmla="*/ 0 h 1605280"/>
                        <a:gd name="connsiteX3" fmla="*/ 10142892 w 10142892"/>
                        <a:gd name="connsiteY3" fmla="*/ 267552 h 1605280"/>
                        <a:gd name="connsiteX4" fmla="*/ 10142892 w 10142892"/>
                        <a:gd name="connsiteY4" fmla="*/ 1337728 h 1605280"/>
                        <a:gd name="connsiteX5" fmla="*/ 9875340 w 10142892"/>
                        <a:gd name="connsiteY5" fmla="*/ 1605280 h 1605280"/>
                        <a:gd name="connsiteX6" fmla="*/ 267552 w 10142892"/>
                        <a:gd name="connsiteY6" fmla="*/ 1605280 h 1605280"/>
                        <a:gd name="connsiteX7" fmla="*/ 0 w 10142892"/>
                        <a:gd name="connsiteY7" fmla="*/ 1337728 h 1605280"/>
                        <a:gd name="connsiteX8" fmla="*/ 0 w 10142892"/>
                        <a:gd name="connsiteY8" fmla="*/ 267552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605280" fill="none" extrusionOk="0">
                          <a:moveTo>
                            <a:pt x="0" y="267552"/>
                          </a:moveTo>
                          <a:cubicBezTo>
                            <a:pt x="10815" y="112165"/>
                            <a:pt x="114304" y="-19148"/>
                            <a:pt x="267552" y="0"/>
                          </a:cubicBezTo>
                          <a:cubicBezTo>
                            <a:pt x="4304003" y="-162111"/>
                            <a:pt x="5524715" y="-123621"/>
                            <a:pt x="9875340" y="0"/>
                          </a:cubicBezTo>
                          <a:cubicBezTo>
                            <a:pt x="10032797" y="16664"/>
                            <a:pt x="10128892" y="111118"/>
                            <a:pt x="10142892" y="267552"/>
                          </a:cubicBezTo>
                          <a:cubicBezTo>
                            <a:pt x="10120580" y="475404"/>
                            <a:pt x="10099668" y="1164536"/>
                            <a:pt x="10142892" y="1337728"/>
                          </a:cubicBezTo>
                          <a:cubicBezTo>
                            <a:pt x="10136265" y="1511051"/>
                            <a:pt x="10041556" y="1621945"/>
                            <a:pt x="9875340" y="1605280"/>
                          </a:cubicBezTo>
                          <a:cubicBezTo>
                            <a:pt x="6561386" y="1764677"/>
                            <a:pt x="4564957" y="1498164"/>
                            <a:pt x="267552" y="1605280"/>
                          </a:cubicBezTo>
                          <a:cubicBezTo>
                            <a:pt x="121906" y="1625268"/>
                            <a:pt x="9652" y="1470563"/>
                            <a:pt x="0" y="1337728"/>
                          </a:cubicBezTo>
                          <a:cubicBezTo>
                            <a:pt x="-1895" y="896832"/>
                            <a:pt x="-79689" y="635893"/>
                            <a:pt x="0" y="267552"/>
                          </a:cubicBezTo>
                          <a:close/>
                        </a:path>
                        <a:path w="10142892" h="1605280" stroke="0" extrusionOk="0">
                          <a:moveTo>
                            <a:pt x="0" y="267552"/>
                          </a:moveTo>
                          <a:cubicBezTo>
                            <a:pt x="1011" y="97998"/>
                            <a:pt x="113682" y="-4113"/>
                            <a:pt x="267552" y="0"/>
                          </a:cubicBezTo>
                          <a:cubicBezTo>
                            <a:pt x="4320272" y="31561"/>
                            <a:pt x="6789388" y="164257"/>
                            <a:pt x="9875340" y="0"/>
                          </a:cubicBezTo>
                          <a:cubicBezTo>
                            <a:pt x="10017453" y="11160"/>
                            <a:pt x="10128478" y="94212"/>
                            <a:pt x="10142892" y="267552"/>
                          </a:cubicBezTo>
                          <a:cubicBezTo>
                            <a:pt x="10120463" y="513786"/>
                            <a:pt x="10087008" y="1049073"/>
                            <a:pt x="10142892" y="1337728"/>
                          </a:cubicBezTo>
                          <a:cubicBezTo>
                            <a:pt x="10145856" y="1484768"/>
                            <a:pt x="10024426" y="1616310"/>
                            <a:pt x="9875340" y="1605280"/>
                          </a:cubicBezTo>
                          <a:cubicBezTo>
                            <a:pt x="8773207" y="1565548"/>
                            <a:pt x="1337427" y="1604244"/>
                            <a:pt x="267552" y="1605280"/>
                          </a:cubicBezTo>
                          <a:cubicBezTo>
                            <a:pt x="104657" y="1599120"/>
                            <a:pt x="-17425" y="1508949"/>
                            <a:pt x="0" y="1337728"/>
                          </a:cubicBezTo>
                          <a:cubicBezTo>
                            <a:pt x="57929" y="873547"/>
                            <a:pt x="37833" y="747488"/>
                            <a:pt x="0" y="26755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5">
                      <a:lumMod val="75000"/>
                    </a:schemeClr>
                  </a:solidFill>
                  <a:latin typeface="Calibri" panose="020F0502020204030204" pitchFamily="34" charset="0"/>
                  <a:cs typeface="Calibri" panose="020F0502020204030204" pitchFamily="34" charset="0"/>
                </a:rPr>
                <a:t>4. </a:t>
              </a:r>
              <a:r>
                <a:rPr lang="vi-VN" sz="3200" b="1" i="1" dirty="0">
                  <a:solidFill>
                    <a:schemeClr val="accent5">
                      <a:lumMod val="75000"/>
                    </a:schemeClr>
                  </a:solidFill>
                  <a:latin typeface="Calibri" panose="020F0502020204030204" pitchFamily="34" charset="0"/>
                  <a:cs typeface="Calibri" panose="020F0502020204030204" pitchFamily="34" charset="0"/>
                </a:rPr>
                <a:t>Nêu cảm nghĩ của em về hình ảnh cô gái Nga chơi đàn ba-la-lai-ca trên công trường thuỷ điện sông Đà.</a:t>
              </a:r>
            </a:p>
          </p:txBody>
        </p:sp>
        <p:pic>
          <p:nvPicPr>
            <p:cNvPr id="13" name="Picture 12">
              <a:extLst>
                <a:ext uri="{FF2B5EF4-FFF2-40B4-BE49-F238E27FC236}">
                  <a16:creationId xmlns:a16="http://schemas.microsoft.com/office/drawing/2014/main" id="{8AFA4A1E-32CF-029E-C87D-9E566D05E0C0}"/>
                </a:ext>
              </a:extLst>
            </p:cNvPr>
            <p:cNvPicPr>
              <a:picLocks noChangeAspect="1"/>
            </p:cNvPicPr>
            <p:nvPr/>
          </p:nvPicPr>
          <p:blipFill>
            <a:blip r:embed="rId3"/>
            <a:stretch>
              <a:fillRect/>
            </a:stretch>
          </p:blipFill>
          <p:spPr>
            <a:xfrm rot="602090">
              <a:off x="194873" y="5205460"/>
              <a:ext cx="1062611" cy="1301156"/>
            </a:xfrm>
            <a:prstGeom prst="rect">
              <a:avLst/>
            </a:prstGeom>
          </p:spPr>
        </p:pic>
      </p:grpSp>
    </p:spTree>
    <p:extLst>
      <p:ext uri="{BB962C8B-B14F-4D97-AF65-F5344CB8AC3E}">
        <p14:creationId xmlns:p14="http://schemas.microsoft.com/office/powerpoint/2010/main" val="3616883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026160" y="2000842"/>
            <a:ext cx="5272033" cy="1569660"/>
          </a:xfrm>
          <a:prstGeom prst="rect">
            <a:avLst/>
          </a:prstGeom>
        </p:spPr>
        <p:txBody>
          <a:bodyPr wrap="square">
            <a:spAutoFit/>
          </a:bodyPr>
          <a:lstStyle/>
          <a:p>
            <a:pPr lvl="0" algn="ctr"/>
            <a:r>
              <a:rPr lang="en-US" sz="48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800" b="1" dirty="0">
                <a:solidFill>
                  <a:srgbClr val="0070C0"/>
                </a:solidFill>
                <a:latin typeface="Cambria" panose="02040503050406030204" pitchFamily="18" charset="0"/>
                <a:ea typeface="Cambria" panose="02040503050406030204" pitchFamily="18" charset="0"/>
                <a:cs typeface="Times New Roman" pitchFamily="18" charset="0"/>
              </a:rPr>
              <a:t> đoạn 3: Khát vọng về tương lai. </a:t>
            </a:r>
            <a:endParaRPr kumimoji="0" lang="en-US"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657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6" name="Rectangle: Rounded Corners 15">
            <a:extLst>
              <a:ext uri="{FF2B5EF4-FFF2-40B4-BE49-F238E27FC236}">
                <a16:creationId xmlns:a16="http://schemas.microsoft.com/office/drawing/2014/main" id="{F4E0CC7F-B0BB-4BD1-A742-FC636FA19B50}"/>
              </a:ext>
            </a:extLst>
          </p:cNvPr>
          <p:cNvSpPr/>
          <p:nvPr/>
        </p:nvSpPr>
        <p:spPr>
          <a:xfrm>
            <a:off x="1003300" y="1758247"/>
            <a:ext cx="9939959" cy="39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7E643C6-BDF1-4E5B-B79A-848F9F0C7A77}"/>
              </a:ext>
            </a:extLst>
          </p:cNvPr>
          <p:cNvSpPr txBox="1"/>
          <p:nvPr/>
        </p:nvSpPr>
        <p:spPr>
          <a:xfrm>
            <a:off x="1097114" y="1867436"/>
            <a:ext cx="9671050" cy="3785652"/>
          </a:xfrm>
          <a:prstGeom prst="rect">
            <a:avLst/>
          </a:prstGeom>
          <a:noFill/>
        </p:spPr>
        <p:txBody>
          <a:bodyPr wrap="square">
            <a:spAutoFit/>
          </a:bodyPr>
          <a:lstStyle/>
          <a:p>
            <a:pPr algn="just"/>
            <a:r>
              <a:rPr lang="en-US" altLang="en-US" sz="4000" b="1" dirty="0">
                <a:solidFill>
                  <a:srgbClr val="0070C0"/>
                </a:solidFill>
                <a:latin typeface="Cambria" panose="02040503050406030204" pitchFamily="18" charset="0"/>
                <a:ea typeface="Cambria" panose="02040503050406030204" pitchFamily="18" charset="0"/>
              </a:rPr>
              <a:t>   </a:t>
            </a:r>
            <a:r>
              <a:rPr lang="vi-VN" altLang="en-US" sz="4000" b="1" dirty="0">
                <a:solidFill>
                  <a:srgbClr val="0070C0"/>
                </a:solidFill>
                <a:latin typeface="Cambria" panose="02040503050406030204" pitchFamily="18" charset="0"/>
                <a:ea typeface="Cambria" panose="02040503050406030204" pitchFamily="18" charset="0"/>
              </a:rPr>
              <a:t>Tiếng đàn đó quyện hoà với cảnh đẹp thơ mộng của đêm trăng trên công trường thế kỉ hứa hẹn bao hi vọng về tương lai tươi sáng của đât nước. Nghệ thuật (âm nhạc) mang đ</a:t>
            </a:r>
            <a:r>
              <a:rPr lang="en-US" altLang="en-US" sz="4000" b="1" dirty="0">
                <a:solidFill>
                  <a:srgbClr val="0070C0"/>
                </a:solidFill>
                <a:latin typeface="Cambria" panose="02040503050406030204" pitchFamily="18" charset="0"/>
                <a:ea typeface="Cambria" panose="02040503050406030204" pitchFamily="18" charset="0"/>
              </a:rPr>
              <a:t>ế</a:t>
            </a:r>
            <a:r>
              <a:rPr lang="vi-VN" altLang="en-US" sz="4000" b="1" dirty="0">
                <a:solidFill>
                  <a:srgbClr val="0070C0"/>
                </a:solidFill>
                <a:latin typeface="Cambria" panose="02040503050406030204" pitchFamily="18" charset="0"/>
                <a:ea typeface="Cambria" panose="02040503050406030204" pitchFamily="18" charset="0"/>
              </a:rPr>
              <a:t>n cảm xúc, niềm vui sống cho con người.</a:t>
            </a:r>
            <a:endParaRPr lang="en-US" altLang="en-US" sz="40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61772A2-8A23-95A9-96FF-531EA24656F8}"/>
              </a:ext>
            </a:extLst>
          </p:cNvPr>
          <p:cNvPicPr>
            <a:picLocks noChangeAspect="1"/>
          </p:cNvPicPr>
          <p:nvPr/>
        </p:nvPicPr>
        <p:blipFill>
          <a:blip r:embed="rId7"/>
          <a:stretch>
            <a:fillRect/>
          </a:stretch>
        </p:blipFill>
        <p:spPr>
          <a:xfrm>
            <a:off x="2852649" y="588226"/>
            <a:ext cx="6425741" cy="865707"/>
          </a:xfrm>
          <a:prstGeom prst="rect">
            <a:avLst/>
          </a:prstGeom>
        </p:spPr>
      </p:pic>
    </p:spTree>
    <p:extLst>
      <p:ext uri="{BB962C8B-B14F-4D97-AF65-F5344CB8AC3E}">
        <p14:creationId xmlns:p14="http://schemas.microsoft.com/office/powerpoint/2010/main" val="2138687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sp>
        <p:nvSpPr>
          <p:cNvPr id="42" name="Rectangle 41">
            <a:extLst>
              <a:ext uri="{FF2B5EF4-FFF2-40B4-BE49-F238E27FC236}">
                <a16:creationId xmlns:a16="http://schemas.microsoft.com/office/drawing/2014/main" id="{251D3315-2C88-4BF0-AC8A-9C6FFC6052C2}"/>
              </a:ext>
            </a:extLst>
          </p:cNvPr>
          <p:cNvSpPr/>
          <p:nvPr/>
        </p:nvSpPr>
        <p:spPr>
          <a:xfrm>
            <a:off x="2122938" y="459435"/>
            <a:ext cx="3817468" cy="771525"/>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chemeClr val="bg1"/>
                </a:solidFill>
                <a:effectLst>
                  <a:outerShdw blurRad="38100" dist="25400" dir="5400000" algn="ctr" rotWithShape="0">
                    <a:srgbClr val="6E747A">
                      <a:alpha val="43000"/>
                    </a:srgbClr>
                  </a:outerShdw>
                </a:effectLst>
                <a:latin typeface="iCiel Cadena" panose="02000503000000020004" pitchFamily="2" charset="0"/>
              </a:rPr>
              <a:t>TRÒ CHƠI</a:t>
            </a:r>
            <a:endParaRPr lang="en-US" sz="1600" b="1" cap="none" spc="0">
              <a:ln w="38100">
                <a:solidFill>
                  <a:srgbClr val="00B0F0"/>
                </a:solidFill>
              </a:ln>
              <a:solidFill>
                <a:schemeClr val="bg1"/>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43" name="Rectangle 42">
            <a:extLst>
              <a:ext uri="{FF2B5EF4-FFF2-40B4-BE49-F238E27FC236}">
                <a16:creationId xmlns:a16="http://schemas.microsoft.com/office/drawing/2014/main" id="{3B397D14-275E-43ED-B95C-9C457D9C6C94}"/>
              </a:ext>
            </a:extLst>
          </p:cNvPr>
          <p:cNvSpPr/>
          <p:nvPr/>
        </p:nvSpPr>
        <p:spPr>
          <a:xfrm>
            <a:off x="1039357" y="1519224"/>
            <a:ext cx="6414154" cy="212094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HÁI SAO</a:t>
            </a:r>
            <a:endParaRPr lang="en-US"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559657" y="5254452"/>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wipe(down)">
                                      <p:cBhvr>
                                        <p:cTn id="7" dur="580">
                                          <p:stCondLst>
                                            <p:cond delay="0"/>
                                          </p:stCondLst>
                                        </p:cTn>
                                        <p:tgtEl>
                                          <p:spTgt spid="42">
                                            <p:txEl>
                                              <p:pRg st="0" end="0"/>
                                            </p:txEl>
                                          </p:spTgt>
                                        </p:tgtEl>
                                      </p:cBhvr>
                                    </p:animEffect>
                                    <p:anim calcmode="lin" valueType="num">
                                      <p:cBhvr>
                                        <p:cTn id="8" dur="1822" tmFilter="0,0; 0.14,0.36; 0.43,0.73; 0.71,0.91; 1.0,1.0">
                                          <p:stCondLst>
                                            <p:cond delay="0"/>
                                          </p:stCondLst>
                                        </p:cTn>
                                        <p:tgtEl>
                                          <p:spTgt spid="4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xEl>
                                              <p:pRg st="0" end="0"/>
                                            </p:txEl>
                                          </p:spTgt>
                                        </p:tgtEl>
                                      </p:cBhvr>
                                      <p:to x="100000" y="60000"/>
                                    </p:animScale>
                                    <p:animScale>
                                      <p:cBhvr>
                                        <p:cTn id="14" dur="166" decel="50000">
                                          <p:stCondLst>
                                            <p:cond delay="676"/>
                                          </p:stCondLst>
                                        </p:cTn>
                                        <p:tgtEl>
                                          <p:spTgt spid="42">
                                            <p:txEl>
                                              <p:pRg st="0" end="0"/>
                                            </p:txEl>
                                          </p:spTgt>
                                        </p:tgtEl>
                                      </p:cBhvr>
                                      <p:to x="100000" y="100000"/>
                                    </p:animScale>
                                    <p:animScale>
                                      <p:cBhvr>
                                        <p:cTn id="15" dur="26">
                                          <p:stCondLst>
                                            <p:cond delay="1312"/>
                                          </p:stCondLst>
                                        </p:cTn>
                                        <p:tgtEl>
                                          <p:spTgt spid="42">
                                            <p:txEl>
                                              <p:pRg st="0" end="0"/>
                                            </p:txEl>
                                          </p:spTgt>
                                        </p:tgtEl>
                                      </p:cBhvr>
                                      <p:to x="100000" y="80000"/>
                                    </p:animScale>
                                    <p:animScale>
                                      <p:cBhvr>
                                        <p:cTn id="16" dur="166" decel="50000">
                                          <p:stCondLst>
                                            <p:cond delay="1338"/>
                                          </p:stCondLst>
                                        </p:cTn>
                                        <p:tgtEl>
                                          <p:spTgt spid="42">
                                            <p:txEl>
                                              <p:pRg st="0" end="0"/>
                                            </p:txEl>
                                          </p:spTgt>
                                        </p:tgtEl>
                                      </p:cBhvr>
                                      <p:to x="100000" y="100000"/>
                                    </p:animScale>
                                    <p:animScale>
                                      <p:cBhvr>
                                        <p:cTn id="17" dur="26">
                                          <p:stCondLst>
                                            <p:cond delay="1642"/>
                                          </p:stCondLst>
                                        </p:cTn>
                                        <p:tgtEl>
                                          <p:spTgt spid="42">
                                            <p:txEl>
                                              <p:pRg st="0" end="0"/>
                                            </p:txEl>
                                          </p:spTgt>
                                        </p:tgtEl>
                                      </p:cBhvr>
                                      <p:to x="100000" y="90000"/>
                                    </p:animScale>
                                    <p:animScale>
                                      <p:cBhvr>
                                        <p:cTn id="18" dur="166" decel="50000">
                                          <p:stCondLst>
                                            <p:cond delay="1668"/>
                                          </p:stCondLst>
                                        </p:cTn>
                                        <p:tgtEl>
                                          <p:spTgt spid="42">
                                            <p:txEl>
                                              <p:pRg st="0" end="0"/>
                                            </p:txEl>
                                          </p:spTgt>
                                        </p:tgtEl>
                                      </p:cBhvr>
                                      <p:to x="100000" y="100000"/>
                                    </p:animScale>
                                    <p:animScale>
                                      <p:cBhvr>
                                        <p:cTn id="19" dur="26">
                                          <p:stCondLst>
                                            <p:cond delay="1808"/>
                                          </p:stCondLst>
                                        </p:cTn>
                                        <p:tgtEl>
                                          <p:spTgt spid="42">
                                            <p:txEl>
                                              <p:pRg st="0" end="0"/>
                                            </p:txEl>
                                          </p:spTgt>
                                        </p:tgtEl>
                                      </p:cBhvr>
                                      <p:to x="100000" y="95000"/>
                                    </p:animScale>
                                    <p:animScale>
                                      <p:cBhvr>
                                        <p:cTn id="20" dur="166" decel="50000">
                                          <p:stCondLst>
                                            <p:cond delay="1834"/>
                                          </p:stCondLst>
                                        </p:cTn>
                                        <p:tgtEl>
                                          <p:spTgt spid="42">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animEffect transition="in" filter="wipe(down)">
                                      <p:cBhvr>
                                        <p:cTn id="23" dur="580">
                                          <p:stCondLst>
                                            <p:cond delay="0"/>
                                          </p:stCondLst>
                                        </p:cTn>
                                        <p:tgtEl>
                                          <p:spTgt spid="43">
                                            <p:txEl>
                                              <p:pRg st="0" end="0"/>
                                            </p:txEl>
                                          </p:spTgt>
                                        </p:tgtEl>
                                      </p:cBhvr>
                                    </p:animEffect>
                                    <p:anim calcmode="lin" valueType="num">
                                      <p:cBhvr>
                                        <p:cTn id="24" dur="1822" tmFilter="0,0; 0.14,0.36; 0.43,0.73; 0.71,0.91; 1.0,1.0">
                                          <p:stCondLst>
                                            <p:cond delay="0"/>
                                          </p:stCondLst>
                                        </p:cTn>
                                        <p:tgtEl>
                                          <p:spTgt spid="4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3">
                                            <p:txEl>
                                              <p:pRg st="0" end="0"/>
                                            </p:txEl>
                                          </p:spTgt>
                                        </p:tgtEl>
                                      </p:cBhvr>
                                      <p:to x="100000" y="60000"/>
                                    </p:animScale>
                                    <p:animScale>
                                      <p:cBhvr>
                                        <p:cTn id="30" dur="166" decel="50000">
                                          <p:stCondLst>
                                            <p:cond delay="676"/>
                                          </p:stCondLst>
                                        </p:cTn>
                                        <p:tgtEl>
                                          <p:spTgt spid="43">
                                            <p:txEl>
                                              <p:pRg st="0" end="0"/>
                                            </p:txEl>
                                          </p:spTgt>
                                        </p:tgtEl>
                                      </p:cBhvr>
                                      <p:to x="100000" y="100000"/>
                                    </p:animScale>
                                    <p:animScale>
                                      <p:cBhvr>
                                        <p:cTn id="31" dur="26">
                                          <p:stCondLst>
                                            <p:cond delay="1312"/>
                                          </p:stCondLst>
                                        </p:cTn>
                                        <p:tgtEl>
                                          <p:spTgt spid="43">
                                            <p:txEl>
                                              <p:pRg st="0" end="0"/>
                                            </p:txEl>
                                          </p:spTgt>
                                        </p:tgtEl>
                                      </p:cBhvr>
                                      <p:to x="100000" y="80000"/>
                                    </p:animScale>
                                    <p:animScale>
                                      <p:cBhvr>
                                        <p:cTn id="32" dur="166" decel="50000">
                                          <p:stCondLst>
                                            <p:cond delay="1338"/>
                                          </p:stCondLst>
                                        </p:cTn>
                                        <p:tgtEl>
                                          <p:spTgt spid="43">
                                            <p:txEl>
                                              <p:pRg st="0" end="0"/>
                                            </p:txEl>
                                          </p:spTgt>
                                        </p:tgtEl>
                                      </p:cBhvr>
                                      <p:to x="100000" y="100000"/>
                                    </p:animScale>
                                    <p:animScale>
                                      <p:cBhvr>
                                        <p:cTn id="33" dur="26">
                                          <p:stCondLst>
                                            <p:cond delay="1642"/>
                                          </p:stCondLst>
                                        </p:cTn>
                                        <p:tgtEl>
                                          <p:spTgt spid="43">
                                            <p:txEl>
                                              <p:pRg st="0" end="0"/>
                                            </p:txEl>
                                          </p:spTgt>
                                        </p:tgtEl>
                                      </p:cBhvr>
                                      <p:to x="100000" y="90000"/>
                                    </p:animScale>
                                    <p:animScale>
                                      <p:cBhvr>
                                        <p:cTn id="34" dur="166" decel="50000">
                                          <p:stCondLst>
                                            <p:cond delay="1668"/>
                                          </p:stCondLst>
                                        </p:cTn>
                                        <p:tgtEl>
                                          <p:spTgt spid="43">
                                            <p:txEl>
                                              <p:pRg st="0" end="0"/>
                                            </p:txEl>
                                          </p:spTgt>
                                        </p:tgtEl>
                                      </p:cBhvr>
                                      <p:to x="100000" y="100000"/>
                                    </p:animScale>
                                    <p:animScale>
                                      <p:cBhvr>
                                        <p:cTn id="35" dur="26">
                                          <p:stCondLst>
                                            <p:cond delay="1808"/>
                                          </p:stCondLst>
                                        </p:cTn>
                                        <p:tgtEl>
                                          <p:spTgt spid="43">
                                            <p:txEl>
                                              <p:pRg st="0" end="0"/>
                                            </p:txEl>
                                          </p:spTgt>
                                        </p:tgtEl>
                                      </p:cBhvr>
                                      <p:to x="100000" y="95000"/>
                                    </p:animScale>
                                    <p:animScale>
                                      <p:cBhvr>
                                        <p:cTn id="36" dur="166" decel="50000">
                                          <p:stCondLst>
                                            <p:cond delay="1834"/>
                                          </p:stCondLst>
                                        </p:cTn>
                                        <p:tgtEl>
                                          <p:spTgt spid="43">
                                            <p:txEl>
                                              <p:pRg st="0" end="0"/>
                                            </p:txEl>
                                          </p:spTgt>
                                        </p:tgtEl>
                                      </p:cBhvr>
                                      <p:to x="100000" y="100000"/>
                                    </p:animScale>
                                  </p:childTnLst>
                                </p:cTn>
                              </p:par>
                            </p:childTnLst>
                          </p:cTn>
                        </p:par>
                        <p:par>
                          <p:cTn id="37" fill="hold">
                            <p:stCondLst>
                              <p:cond delay="2000"/>
                            </p:stCondLst>
                            <p:childTnLst>
                              <p:par>
                                <p:cTn id="38" presetID="26"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down)">
                                      <p:cBhvr>
                                        <p:cTn id="40" dur="580">
                                          <p:stCondLst>
                                            <p:cond delay="0"/>
                                          </p:stCondLst>
                                        </p:cTn>
                                        <p:tgtEl>
                                          <p:spTgt spid="51"/>
                                        </p:tgtEl>
                                      </p:cBhvr>
                                    </p:animEffect>
                                    <p:anim calcmode="lin" valueType="num">
                                      <p:cBhvr>
                                        <p:cTn id="4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6" dur="26">
                                          <p:stCondLst>
                                            <p:cond delay="650"/>
                                          </p:stCondLst>
                                        </p:cTn>
                                        <p:tgtEl>
                                          <p:spTgt spid="51"/>
                                        </p:tgtEl>
                                      </p:cBhvr>
                                      <p:to x="100000" y="60000"/>
                                    </p:animScale>
                                    <p:animScale>
                                      <p:cBhvr>
                                        <p:cTn id="47" dur="166" decel="50000">
                                          <p:stCondLst>
                                            <p:cond delay="676"/>
                                          </p:stCondLst>
                                        </p:cTn>
                                        <p:tgtEl>
                                          <p:spTgt spid="51"/>
                                        </p:tgtEl>
                                      </p:cBhvr>
                                      <p:to x="100000" y="100000"/>
                                    </p:animScale>
                                    <p:animScale>
                                      <p:cBhvr>
                                        <p:cTn id="48" dur="26">
                                          <p:stCondLst>
                                            <p:cond delay="1312"/>
                                          </p:stCondLst>
                                        </p:cTn>
                                        <p:tgtEl>
                                          <p:spTgt spid="51"/>
                                        </p:tgtEl>
                                      </p:cBhvr>
                                      <p:to x="100000" y="80000"/>
                                    </p:animScale>
                                    <p:animScale>
                                      <p:cBhvr>
                                        <p:cTn id="49" dur="166" decel="50000">
                                          <p:stCondLst>
                                            <p:cond delay="1338"/>
                                          </p:stCondLst>
                                        </p:cTn>
                                        <p:tgtEl>
                                          <p:spTgt spid="51"/>
                                        </p:tgtEl>
                                      </p:cBhvr>
                                      <p:to x="100000" y="100000"/>
                                    </p:animScale>
                                    <p:animScale>
                                      <p:cBhvr>
                                        <p:cTn id="50" dur="26">
                                          <p:stCondLst>
                                            <p:cond delay="1642"/>
                                          </p:stCondLst>
                                        </p:cTn>
                                        <p:tgtEl>
                                          <p:spTgt spid="51"/>
                                        </p:tgtEl>
                                      </p:cBhvr>
                                      <p:to x="100000" y="90000"/>
                                    </p:animScale>
                                    <p:animScale>
                                      <p:cBhvr>
                                        <p:cTn id="51" dur="166" decel="50000">
                                          <p:stCondLst>
                                            <p:cond delay="1668"/>
                                          </p:stCondLst>
                                        </p:cTn>
                                        <p:tgtEl>
                                          <p:spTgt spid="51"/>
                                        </p:tgtEl>
                                      </p:cBhvr>
                                      <p:to x="100000" y="100000"/>
                                    </p:animScale>
                                    <p:animScale>
                                      <p:cBhvr>
                                        <p:cTn id="52" dur="26">
                                          <p:stCondLst>
                                            <p:cond delay="1808"/>
                                          </p:stCondLst>
                                        </p:cTn>
                                        <p:tgtEl>
                                          <p:spTgt spid="51"/>
                                        </p:tgtEl>
                                      </p:cBhvr>
                                      <p:to x="100000" y="95000"/>
                                    </p:animScale>
                                    <p:animScale>
                                      <p:cBhvr>
                                        <p:cTn id="53" dur="166" decel="50000">
                                          <p:stCondLst>
                                            <p:cond delay="1834"/>
                                          </p:stCondLst>
                                        </p:cTn>
                                        <p:tgtEl>
                                          <p:spTgt spid="51"/>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80">
                                          <p:stCondLst>
                                            <p:cond delay="0"/>
                                          </p:stCondLst>
                                        </p:cTn>
                                        <p:tgtEl>
                                          <p:spTgt spid="53"/>
                                        </p:tgtEl>
                                      </p:cBhvr>
                                    </p:animEffect>
                                    <p:anim calcmode="lin" valueType="num">
                                      <p:cBhvr>
                                        <p:cTn id="5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2" dur="26">
                                          <p:stCondLst>
                                            <p:cond delay="650"/>
                                          </p:stCondLst>
                                        </p:cTn>
                                        <p:tgtEl>
                                          <p:spTgt spid="53"/>
                                        </p:tgtEl>
                                      </p:cBhvr>
                                      <p:to x="100000" y="60000"/>
                                    </p:animScale>
                                    <p:animScale>
                                      <p:cBhvr>
                                        <p:cTn id="63" dur="166" decel="50000">
                                          <p:stCondLst>
                                            <p:cond delay="676"/>
                                          </p:stCondLst>
                                        </p:cTn>
                                        <p:tgtEl>
                                          <p:spTgt spid="53"/>
                                        </p:tgtEl>
                                      </p:cBhvr>
                                      <p:to x="100000" y="100000"/>
                                    </p:animScale>
                                    <p:animScale>
                                      <p:cBhvr>
                                        <p:cTn id="64" dur="26">
                                          <p:stCondLst>
                                            <p:cond delay="1312"/>
                                          </p:stCondLst>
                                        </p:cTn>
                                        <p:tgtEl>
                                          <p:spTgt spid="53"/>
                                        </p:tgtEl>
                                      </p:cBhvr>
                                      <p:to x="100000" y="80000"/>
                                    </p:animScale>
                                    <p:animScale>
                                      <p:cBhvr>
                                        <p:cTn id="65" dur="166" decel="50000">
                                          <p:stCondLst>
                                            <p:cond delay="1338"/>
                                          </p:stCondLst>
                                        </p:cTn>
                                        <p:tgtEl>
                                          <p:spTgt spid="53"/>
                                        </p:tgtEl>
                                      </p:cBhvr>
                                      <p:to x="100000" y="100000"/>
                                    </p:animScale>
                                    <p:animScale>
                                      <p:cBhvr>
                                        <p:cTn id="66" dur="26">
                                          <p:stCondLst>
                                            <p:cond delay="1642"/>
                                          </p:stCondLst>
                                        </p:cTn>
                                        <p:tgtEl>
                                          <p:spTgt spid="53"/>
                                        </p:tgtEl>
                                      </p:cBhvr>
                                      <p:to x="100000" y="90000"/>
                                    </p:animScale>
                                    <p:animScale>
                                      <p:cBhvr>
                                        <p:cTn id="67" dur="166" decel="50000">
                                          <p:stCondLst>
                                            <p:cond delay="1668"/>
                                          </p:stCondLst>
                                        </p:cTn>
                                        <p:tgtEl>
                                          <p:spTgt spid="53"/>
                                        </p:tgtEl>
                                      </p:cBhvr>
                                      <p:to x="100000" y="100000"/>
                                    </p:animScale>
                                    <p:animScale>
                                      <p:cBhvr>
                                        <p:cTn id="68" dur="26">
                                          <p:stCondLst>
                                            <p:cond delay="1808"/>
                                          </p:stCondLst>
                                        </p:cTn>
                                        <p:tgtEl>
                                          <p:spTgt spid="53"/>
                                        </p:tgtEl>
                                      </p:cBhvr>
                                      <p:to x="100000" y="95000"/>
                                    </p:animScale>
                                    <p:animScale>
                                      <p:cBhvr>
                                        <p:cTn id="69" dur="166" decel="50000">
                                          <p:stCondLst>
                                            <p:cond delay="1834"/>
                                          </p:stCondLst>
                                        </p:cTn>
                                        <p:tgtEl>
                                          <p:spTgt spid="53"/>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80">
                                          <p:stCondLst>
                                            <p:cond delay="0"/>
                                          </p:stCondLst>
                                        </p:cTn>
                                        <p:tgtEl>
                                          <p:spTgt spid="55"/>
                                        </p:tgtEl>
                                      </p:cBhvr>
                                    </p:animEffect>
                                    <p:anim calcmode="lin" valueType="num">
                                      <p:cBhvr>
                                        <p:cTn id="73"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8" dur="26">
                                          <p:stCondLst>
                                            <p:cond delay="650"/>
                                          </p:stCondLst>
                                        </p:cTn>
                                        <p:tgtEl>
                                          <p:spTgt spid="55"/>
                                        </p:tgtEl>
                                      </p:cBhvr>
                                      <p:to x="100000" y="60000"/>
                                    </p:animScale>
                                    <p:animScale>
                                      <p:cBhvr>
                                        <p:cTn id="79" dur="166" decel="50000">
                                          <p:stCondLst>
                                            <p:cond delay="676"/>
                                          </p:stCondLst>
                                        </p:cTn>
                                        <p:tgtEl>
                                          <p:spTgt spid="55"/>
                                        </p:tgtEl>
                                      </p:cBhvr>
                                      <p:to x="100000" y="100000"/>
                                    </p:animScale>
                                    <p:animScale>
                                      <p:cBhvr>
                                        <p:cTn id="80" dur="26">
                                          <p:stCondLst>
                                            <p:cond delay="1312"/>
                                          </p:stCondLst>
                                        </p:cTn>
                                        <p:tgtEl>
                                          <p:spTgt spid="55"/>
                                        </p:tgtEl>
                                      </p:cBhvr>
                                      <p:to x="100000" y="80000"/>
                                    </p:animScale>
                                    <p:animScale>
                                      <p:cBhvr>
                                        <p:cTn id="81" dur="166" decel="50000">
                                          <p:stCondLst>
                                            <p:cond delay="1338"/>
                                          </p:stCondLst>
                                        </p:cTn>
                                        <p:tgtEl>
                                          <p:spTgt spid="55"/>
                                        </p:tgtEl>
                                      </p:cBhvr>
                                      <p:to x="100000" y="100000"/>
                                    </p:animScale>
                                    <p:animScale>
                                      <p:cBhvr>
                                        <p:cTn id="82" dur="26">
                                          <p:stCondLst>
                                            <p:cond delay="1642"/>
                                          </p:stCondLst>
                                        </p:cTn>
                                        <p:tgtEl>
                                          <p:spTgt spid="55"/>
                                        </p:tgtEl>
                                      </p:cBhvr>
                                      <p:to x="100000" y="90000"/>
                                    </p:animScale>
                                    <p:animScale>
                                      <p:cBhvr>
                                        <p:cTn id="83" dur="166" decel="50000">
                                          <p:stCondLst>
                                            <p:cond delay="1668"/>
                                          </p:stCondLst>
                                        </p:cTn>
                                        <p:tgtEl>
                                          <p:spTgt spid="55"/>
                                        </p:tgtEl>
                                      </p:cBhvr>
                                      <p:to x="100000" y="100000"/>
                                    </p:animScale>
                                    <p:animScale>
                                      <p:cBhvr>
                                        <p:cTn id="84" dur="26">
                                          <p:stCondLst>
                                            <p:cond delay="1808"/>
                                          </p:stCondLst>
                                        </p:cTn>
                                        <p:tgtEl>
                                          <p:spTgt spid="55"/>
                                        </p:tgtEl>
                                      </p:cBhvr>
                                      <p:to x="100000" y="95000"/>
                                    </p:animScale>
                                    <p:animScale>
                                      <p:cBhvr>
                                        <p:cTn id="85"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1"/>
                                        </p:tgtEl>
                                      </p:cBhvr>
                                    </p:animEffect>
                                    <p:set>
                                      <p:cBhvr>
                                        <p:cTn id="9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92" restart="whenNotActive" fill="hold" evtFilter="cancelBubble" nodeType="interactiveSeq">
                <p:stCondLst>
                  <p:cond evt="onClick" delay="0">
                    <p:tgtEl>
                      <p:spTgt spid="5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3"/>
                                        </p:tgtEl>
                                      </p:cBhvr>
                                    </p:animEffect>
                                    <p:set>
                                      <p:cBhvr>
                                        <p:cTn id="9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5"/>
                                        </p:tgtEl>
                                      </p:cBhvr>
                                    </p:animEffect>
                                    <p:set>
                                      <p:cBhvr>
                                        <p:cTn id="10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42" grpId="0" build="p"/>
      <p:bldP spid="4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等线" panose="020F0502020204030204"/>
                <a:ea typeface="+mn-ea"/>
                <a:cs typeface="+mn-cs"/>
              </a:rPr>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883920" y="2771123"/>
            <a:ext cx="5514991" cy="2123658"/>
          </a:xfrm>
          <a:prstGeom prst="rect">
            <a:avLst/>
          </a:prstGeom>
        </p:spPr>
        <p:txBody>
          <a:bodyPr wrap="square">
            <a:spAutoFit/>
          </a:bodyPr>
          <a:lstStyle/>
          <a:p>
            <a:pPr lvl="0" algn="ctr"/>
            <a:r>
              <a:rPr lang="vi-VN" sz="4400" b="1" dirty="0">
                <a:solidFill>
                  <a:srgbClr val="0070C0"/>
                </a:solidFill>
                <a:latin typeface="Cambria" panose="02040503050406030204" pitchFamily="18" charset="0"/>
                <a:ea typeface="Cambria" panose="02040503050406030204" pitchFamily="18" charset="0"/>
                <a:cs typeface="Times New Roman" pitchFamily="18" charset="0"/>
              </a:rPr>
              <a:t>Học thuộc lòng đoạn thơ từ đầu đến lấp loáng sông Đà.</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7518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A8387F-0A63-4383-837F-906B0AD18E8F}"/>
              </a:ext>
            </a:extLst>
          </p:cNvPr>
          <p:cNvPicPr>
            <a:picLocks noChangeAspect="1"/>
          </p:cNvPicPr>
          <p:nvPr/>
        </p:nvPicPr>
        <p:blipFill>
          <a:blip r:embed="rId3"/>
          <a:stretch>
            <a:fillRect/>
          </a:stretch>
        </p:blipFill>
        <p:spPr>
          <a:xfrm flipH="1">
            <a:off x="0" y="0"/>
            <a:ext cx="12192000" cy="6858000"/>
          </a:xfrm>
          <a:prstGeom prst="rect">
            <a:avLst/>
          </a:prstGeom>
        </p:spPr>
      </p:pic>
      <p:sp>
        <p:nvSpPr>
          <p:cNvPr id="14" name="Rectangle 13">
            <a:extLst>
              <a:ext uri="{FF2B5EF4-FFF2-40B4-BE49-F238E27FC236}">
                <a16:creationId xmlns:a16="http://schemas.microsoft.com/office/drawing/2014/main" id="{C9DB415E-18E8-4335-A892-BECCE3CC15EA}"/>
              </a:ext>
            </a:extLst>
          </p:cNvPr>
          <p:cNvSpPr/>
          <p:nvPr/>
        </p:nvSpPr>
        <p:spPr>
          <a:xfrm>
            <a:off x="2778820" y="2222500"/>
            <a:ext cx="8714680" cy="131185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LUYỆN ĐỌC HAY</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Tree>
    <p:extLst>
      <p:ext uri="{BB962C8B-B14F-4D97-AF65-F5344CB8AC3E}">
        <p14:creationId xmlns:p14="http://schemas.microsoft.com/office/powerpoint/2010/main" val="1341801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8163447" cy="5489022"/>
          </a:xfrm>
          <a:prstGeom prst="cloudCallout">
            <a:avLst>
              <a:gd name="adj1" fmla="val 13883"/>
              <a:gd name="adj2" fmla="val -28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 Box 12">
            <a:extLst>
              <a:ext uri="{FF2B5EF4-FFF2-40B4-BE49-F238E27FC236}">
                <a16:creationId xmlns:a16="http://schemas.microsoft.com/office/drawing/2014/main" id="{2D02D7C8-27AA-4983-BF15-7C4FEDAF39B0}"/>
              </a:ext>
            </a:extLst>
          </p:cNvPr>
          <p:cNvSpPr txBox="1">
            <a:spLocks noChangeArrowheads="1"/>
          </p:cNvSpPr>
          <p:nvPr/>
        </p:nvSpPr>
        <p:spPr bwMode="auto">
          <a:xfrm>
            <a:off x="1269435" y="1276724"/>
            <a:ext cx="7543800" cy="830997"/>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err="1">
                <a:solidFill>
                  <a:srgbClr val="FF3300"/>
                </a:solidFill>
                <a:latin typeface="Cambria" panose="02040503050406030204" pitchFamily="18" charset="0"/>
                <a:ea typeface="Cambria" panose="02040503050406030204" pitchFamily="18" charset="0"/>
              </a:rPr>
              <a:t>Nêu</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cách</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đọc</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diễn</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cảm</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bài</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thơ</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4800" dirty="0">
                <a:solidFill>
                  <a:srgbClr val="0066FF"/>
                </a:solidFill>
                <a:latin typeface="Cambria" panose="02040503050406030204" pitchFamily="18" charset="0"/>
                <a:ea typeface="Cambria" panose="02040503050406030204" pitchFamily="18" charset="0"/>
              </a:rPr>
              <a:t> </a:t>
            </a:r>
          </a:p>
        </p:txBody>
      </p:sp>
      <p:sp>
        <p:nvSpPr>
          <p:cNvPr id="13" name="Text Box 13">
            <a:extLst>
              <a:ext uri="{FF2B5EF4-FFF2-40B4-BE49-F238E27FC236}">
                <a16:creationId xmlns:a16="http://schemas.microsoft.com/office/drawing/2014/main" id="{91D13427-4751-43AC-B8C4-809E9B4106B6}"/>
              </a:ext>
            </a:extLst>
          </p:cNvPr>
          <p:cNvSpPr txBox="1">
            <a:spLocks noChangeArrowheads="1"/>
          </p:cNvSpPr>
          <p:nvPr/>
        </p:nvSpPr>
        <p:spPr bwMode="auto">
          <a:xfrm>
            <a:off x="974144" y="2357515"/>
            <a:ext cx="6883117" cy="236988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i="1">
                <a:solidFill>
                  <a:srgbClr val="0070C0"/>
                </a:solidFill>
                <a:latin typeface="Cambria" panose="02040503050406030204" pitchFamily="18" charset="0"/>
                <a:ea typeface="Cambria" panose="02040503050406030204" pitchFamily="18" charset="0"/>
              </a:rPr>
              <a:t>Toàn bài đọc với giọng chậm rãi, ngân nga , thể hiện được niềm xúc động của tác giả khi nghe tiếng đàn trong đêm trăng.</a:t>
            </a:r>
          </a:p>
        </p:txBody>
      </p:sp>
    </p:spTree>
    <p:extLst>
      <p:ext uri="{BB962C8B-B14F-4D97-AF65-F5344CB8AC3E}">
        <p14:creationId xmlns:p14="http://schemas.microsoft.com/office/powerpoint/2010/main" val="1816305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A20D2F31-2488-4E2B-A5B1-339AA843A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8" name="图片 7">
            <a:extLst>
              <a:ext uri="{FF2B5EF4-FFF2-40B4-BE49-F238E27FC236}">
                <a16:creationId xmlns:a16="http://schemas.microsoft.com/office/drawing/2014/main" id="{80ED433D-061C-4F0D-AA58-98FF82DE3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3074" name="Picture 2" descr="Cuộc thi vẽ tranh thiếu nhi quốc tế “Em vẽ Việt Nam – Em vẽ nước Nga” lần  thứ sáu">
            <a:extLst>
              <a:ext uri="{FF2B5EF4-FFF2-40B4-BE49-F238E27FC236}">
                <a16:creationId xmlns:a16="http://schemas.microsoft.com/office/drawing/2014/main" id="{365A6856-7943-470E-80AE-9F4ABBD727B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25270" y="1360716"/>
            <a:ext cx="6079043" cy="427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AE6F39D-3208-4FED-A637-F3F7F44F7B04}"/>
              </a:ext>
            </a:extLst>
          </p:cNvPr>
          <p:cNvSpPr/>
          <p:nvPr/>
        </p:nvSpPr>
        <p:spPr>
          <a:xfrm>
            <a:off x="7329582" y="2298700"/>
            <a:ext cx="4428934" cy="250190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LIÊN HỆ</a:t>
            </a:r>
          </a:p>
          <a:p>
            <a:pPr algn="ctr">
              <a:lnSpc>
                <a:spcPct val="150000"/>
              </a:lnSpc>
            </a:pP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THỰC TẾ</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40" name="图片 6">
            <a:extLst>
              <a:ext uri="{FF2B5EF4-FFF2-40B4-BE49-F238E27FC236}">
                <a16:creationId xmlns:a16="http://schemas.microsoft.com/office/drawing/2014/main" id="{FC854DCF-A6A3-4446-AFCD-59037BF29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326" y="-1"/>
            <a:ext cx="1108257" cy="1108257"/>
          </a:xfrm>
          <a:prstGeom prst="rect">
            <a:avLst/>
          </a:prstGeom>
        </p:spPr>
      </p:pic>
      <p:pic>
        <p:nvPicPr>
          <p:cNvPr id="41" name="图片 7">
            <a:extLst>
              <a:ext uri="{FF2B5EF4-FFF2-40B4-BE49-F238E27FC236}">
                <a16:creationId xmlns:a16="http://schemas.microsoft.com/office/drawing/2014/main" id="{32A7F06A-18A2-44B6-8A80-D0CD578E63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140" y="252460"/>
            <a:ext cx="899535" cy="899535"/>
          </a:xfrm>
          <a:prstGeom prst="rect">
            <a:avLst/>
          </a:prstGeom>
        </p:spPr>
      </p:pic>
      <p:pic>
        <p:nvPicPr>
          <p:cNvPr id="42" name="图片 8">
            <a:extLst>
              <a:ext uri="{FF2B5EF4-FFF2-40B4-BE49-F238E27FC236}">
                <a16:creationId xmlns:a16="http://schemas.microsoft.com/office/drawing/2014/main" id="{3BD61DBE-CA51-45D4-A8EA-95399357B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99388"/>
            <a:ext cx="654652" cy="654652"/>
          </a:xfrm>
          <a:prstGeom prst="rect">
            <a:avLst/>
          </a:prstGeom>
        </p:spPr>
      </p:pic>
    </p:spTree>
    <p:extLst>
      <p:ext uri="{BB962C8B-B14F-4D97-AF65-F5344CB8AC3E}">
        <p14:creationId xmlns:p14="http://schemas.microsoft.com/office/powerpoint/2010/main" val="25305141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barn(inVertical)">
                                      <p:cBhvr>
                                        <p:cTn id="29" dur="500"/>
                                        <p:tgtEl>
                                          <p:spTgt spid="307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513840" y="458676"/>
            <a:ext cx="8350256"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Mối quan hệ Việt Nam – Liên bang Nga</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pic>
        <p:nvPicPr>
          <p:cNvPr id="11" name="Picture 10" descr="NGA 2.jpg">
            <a:extLst>
              <a:ext uri="{FF2B5EF4-FFF2-40B4-BE49-F238E27FC236}">
                <a16:creationId xmlns:a16="http://schemas.microsoft.com/office/drawing/2014/main" id="{716C6CA5-EB13-4677-81BE-7000DB884A79}"/>
              </a:ext>
            </a:extLst>
          </p:cNvPr>
          <p:cNvPicPr>
            <a:picLocks noChangeAspect="1"/>
          </p:cNvPicPr>
          <p:nvPr/>
        </p:nvPicPr>
        <p:blipFill>
          <a:blip r:embed="rId7"/>
          <a:stretch>
            <a:fillRect/>
          </a:stretch>
        </p:blipFill>
        <p:spPr>
          <a:xfrm>
            <a:off x="1760543" y="1498765"/>
            <a:ext cx="3672515"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GA 3.jpg">
            <a:extLst>
              <a:ext uri="{FF2B5EF4-FFF2-40B4-BE49-F238E27FC236}">
                <a16:creationId xmlns:a16="http://schemas.microsoft.com/office/drawing/2014/main" id="{4780EE19-EC79-45D7-941C-E66DAFFA64B8}"/>
              </a:ext>
            </a:extLst>
          </p:cNvPr>
          <p:cNvPicPr>
            <a:picLocks noChangeAspect="1"/>
          </p:cNvPicPr>
          <p:nvPr/>
        </p:nvPicPr>
        <p:blipFill>
          <a:blip r:embed="rId8"/>
          <a:stretch>
            <a:fillRect/>
          </a:stretch>
        </p:blipFill>
        <p:spPr>
          <a:xfrm>
            <a:off x="6207370" y="1498765"/>
            <a:ext cx="3656726"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C49C3862-0466-4FF5-B7A6-BE6866FFE54D}"/>
              </a:ext>
            </a:extLst>
          </p:cNvPr>
          <p:cNvPicPr>
            <a:picLocks noChangeAspect="1" noChangeArrowheads="1"/>
          </p:cNvPicPr>
          <p:nvPr/>
        </p:nvPicPr>
        <p:blipFill>
          <a:blip r:embed="rId9"/>
          <a:srcRect/>
          <a:stretch>
            <a:fillRect/>
          </a:stretch>
        </p:blipFill>
        <p:spPr bwMode="auto">
          <a:xfrm>
            <a:off x="1765095" y="4075682"/>
            <a:ext cx="3667963" cy="2352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6F4D6078-553C-4164-8A2F-00D3E208B984}"/>
              </a:ext>
            </a:extLst>
          </p:cNvPr>
          <p:cNvPicPr>
            <a:picLocks noChangeAspect="1" noChangeArrowheads="1"/>
          </p:cNvPicPr>
          <p:nvPr/>
        </p:nvPicPr>
        <p:blipFill>
          <a:blip r:embed="rId10"/>
          <a:srcRect/>
          <a:stretch>
            <a:fillRect/>
          </a:stretch>
        </p:blipFill>
        <p:spPr bwMode="auto">
          <a:xfrm>
            <a:off x="6196133" y="4075684"/>
            <a:ext cx="3667963" cy="235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78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5021975" y="678552"/>
            <a:ext cx="4472879" cy="110825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Dặn dò:</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grpSp>
        <p:nvGrpSpPr>
          <p:cNvPr id="3" name="Group 2">
            <a:extLst>
              <a:ext uri="{FF2B5EF4-FFF2-40B4-BE49-F238E27FC236}">
                <a16:creationId xmlns:a16="http://schemas.microsoft.com/office/drawing/2014/main" id="{4CE6D698-DBFF-425F-A695-F34BBFB259D2}"/>
              </a:ext>
            </a:extLst>
          </p:cNvPr>
          <p:cNvGrpSpPr/>
          <p:nvPr/>
        </p:nvGrpSpPr>
        <p:grpSpPr>
          <a:xfrm>
            <a:off x="3633501" y="2039665"/>
            <a:ext cx="6837311" cy="2503312"/>
            <a:chOff x="3633501" y="2039665"/>
            <a:chExt cx="6837311" cy="2503312"/>
          </a:xfrm>
        </p:grpSpPr>
        <p:sp>
          <p:nvSpPr>
            <p:cNvPr id="16" name="Rectangle: Rounded Corners 15">
              <a:extLst>
                <a:ext uri="{FF2B5EF4-FFF2-40B4-BE49-F238E27FC236}">
                  <a16:creationId xmlns:a16="http://schemas.microsoft.com/office/drawing/2014/main" id="{F4E0CC7F-B0BB-4BD1-A742-FC636FA19B50}"/>
                </a:ext>
              </a:extLst>
            </p:cNvPr>
            <p:cNvSpPr/>
            <p:nvPr/>
          </p:nvSpPr>
          <p:spPr>
            <a:xfrm>
              <a:off x="3633501" y="2039665"/>
              <a:ext cx="6837311" cy="2503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C650BA-9411-4054-BAEB-DAE1FD0E6A01}"/>
                </a:ext>
              </a:extLst>
            </p:cNvPr>
            <p:cNvSpPr txBox="1"/>
            <p:nvPr/>
          </p:nvSpPr>
          <p:spPr>
            <a:xfrm>
              <a:off x="3987176" y="2465361"/>
              <a:ext cx="6129960" cy="584775"/>
            </a:xfrm>
            <a:prstGeom prst="rect">
              <a:avLst/>
            </a:prstGeom>
            <a:noFill/>
          </p:spPr>
          <p:txBody>
            <a:bodyPr wrap="square">
              <a:spAutoFit/>
            </a:bodyPr>
            <a:lstStyle/>
            <a:p>
              <a:pPr marL="457200" indent="-457200" algn="just">
                <a:buFontTx/>
                <a:buChar char="-"/>
              </a:pPr>
              <a:r>
                <a:rPr lang="en-US" sz="3200" b="1" dirty="0" err="1">
                  <a:ln w="0"/>
                  <a:solidFill>
                    <a:schemeClr val="tx1"/>
                  </a:solidFill>
                  <a:latin typeface="Times New Roman" panose="02020603050405020304" pitchFamily="18" charset="0"/>
                  <a:cs typeface="Times New Roman" panose="02020603050405020304" pitchFamily="18" charset="0"/>
                </a:rPr>
                <a:t>Luyện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đọc</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diễn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cảm</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bài</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thơ</a:t>
              </a:r>
              <a:r>
                <a:rPr lang="en-US" sz="3200" b="1" dirty="0">
                  <a:ln w="0"/>
                  <a:solidFill>
                    <a:schemeClr val="tx1"/>
                  </a:solidFill>
                  <a:latin typeface="Times New Roman" panose="02020603050405020304" pitchFamily="18" charset="0"/>
                  <a:cs typeface="Times New Roman" panose="02020603050405020304" pitchFamily="18" charset="0"/>
                </a:rPr>
                <a:t>.</a:t>
              </a:r>
            </a:p>
          </p:txBody>
        </p:sp>
      </p:grpSp>
      <p:pic>
        <p:nvPicPr>
          <p:cNvPr id="12" name="图片 1">
            <a:extLst>
              <a:ext uri="{FF2B5EF4-FFF2-40B4-BE49-F238E27FC236}">
                <a16:creationId xmlns:a16="http://schemas.microsoft.com/office/drawing/2014/main" id="{B5980FE2-89A4-4514-8B1E-D89073C08646}"/>
              </a:ext>
            </a:extLst>
          </p:cNvPr>
          <p:cNvPicPr>
            <a:picLocks noChangeAspect="1"/>
          </p:cNvPicPr>
          <p:nvPr/>
        </p:nvPicPr>
        <p:blipFill>
          <a:blip r:embed="rId7"/>
          <a:stretch>
            <a:fillRect/>
          </a:stretch>
        </p:blipFill>
        <p:spPr>
          <a:xfrm flipH="1">
            <a:off x="176244" y="1883346"/>
            <a:ext cx="2892324" cy="4412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8165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769441"/>
          </a:xfrm>
          <a:prstGeom prst="rect">
            <a:avLst/>
          </a:prstGeom>
          <a:noFill/>
        </p:spPr>
        <p:txBody>
          <a:bodyPr wrap="square">
            <a:spAutoFit/>
          </a:bodyPr>
          <a:lstStyle/>
          <a:p>
            <a:pPr algn="ctr"/>
            <a:r>
              <a:rPr lang="en-US" sz="4400" b="1" dirty="0">
                <a:solidFill>
                  <a:srgbClr val="0070C0"/>
                </a:solidFill>
                <a:latin typeface="Calibri" panose="020F0502020204030204" pitchFamily="34" charset="0"/>
                <a:cs typeface="Calibri" panose="020F0502020204030204" pitchFamily="34" charset="0"/>
              </a:rPr>
              <a:t>Phi-</a:t>
            </a:r>
            <a:r>
              <a:rPr lang="en-US" sz="4400" b="1" dirty="0" err="1">
                <a:solidFill>
                  <a:srgbClr val="0070C0"/>
                </a:solidFill>
                <a:latin typeface="Calibri" panose="020F0502020204030204" pitchFamily="34" charset="0"/>
                <a:cs typeface="Calibri" panose="020F0502020204030204" pitchFamily="34" charset="0"/>
              </a:rPr>
              <a:t>lít</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sống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cùng</a:t>
            </a:r>
            <a:r>
              <a:rPr lang="en-US" sz="4400" b="1" dirty="0">
                <a:solidFill>
                  <a:srgbClr val="0070C0"/>
                </a:solidFill>
                <a:latin typeface="Calibri" panose="020F0502020204030204" pitchFamily="34" charset="0"/>
                <a:cs typeface="Calibri" panose="020F0502020204030204" pitchFamily="34" charset="0"/>
              </a:rPr>
              <a:t> ai </a:t>
            </a:r>
            <a:r>
              <a:rPr lang="en-US" sz="4400" b="1" dirty="0" err="1">
                <a:solidFill>
                  <a:srgbClr val="0070C0"/>
                </a:solidFill>
                <a:latin typeface="Calibri" panose="020F0502020204030204" pitchFamily="34" charset="0"/>
                <a:cs typeface="Calibri" panose="020F0502020204030204" pitchFamily="34" charset="0"/>
              </a:rPr>
              <a:t>trong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gia</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đình</a:t>
            </a:r>
            <a:r>
              <a:rPr lang="en-US" sz="4400" b="1" dirty="0">
                <a:solidFill>
                  <a:srgbClr val="0070C0"/>
                </a:solidFill>
                <a:latin typeface="Calibri" panose="020F0502020204030204" pitchFamily="34" charset="0"/>
                <a:cs typeface="Calibri" panose="020F0502020204030204" pitchFamily="34" charset="0"/>
              </a:rPr>
              <a:t>?</a:t>
            </a:r>
            <a:endParaRPr lang="en-US" sz="2400" b="1" dirty="0">
              <a:solidFill>
                <a:srgbClr val="0070C0"/>
              </a:solidFill>
              <a:latin typeface="Calibri" panose="020F0502020204030204" pitchFamily="34" charset="0"/>
              <a:cs typeface="Calibri" panose="020F0502020204030204" pitchFamily="34" charset="0"/>
            </a:endParaRPr>
          </a:p>
        </p:txBody>
      </p:sp>
      <p:sp>
        <p:nvSpPr>
          <p:cNvPr id="13" name="Text Box 3">
            <a:extLst>
              <a:ext uri="{FF2B5EF4-FFF2-40B4-BE49-F238E27FC236}">
                <a16:creationId xmlns:a16="http://schemas.microsoft.com/office/drawing/2014/main" id="{C0D4174D-1B51-484C-8290-955AB1D67C16}"/>
              </a:ext>
            </a:extLst>
          </p:cNvPr>
          <p:cNvSpPr txBox="1">
            <a:spLocks noChangeArrowheads="1"/>
          </p:cNvSpPr>
          <p:nvPr/>
        </p:nvSpPr>
        <p:spPr bwMode="auto">
          <a:xfrm>
            <a:off x="4970960" y="2271973"/>
            <a:ext cx="394951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dirty="0">
                <a:cs typeface="Calibri" panose="020F0502020204030204" pitchFamily="34" charset="0"/>
              </a:rPr>
              <a:t>A.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em</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B. </a:t>
            </a:r>
            <a:r>
              <a:rPr lang="en-US" altLang="en-US" sz="3200" dirty="0" err="1">
                <a:cs typeface="Calibri" panose="020F0502020204030204" pitchFamily="34" charset="0"/>
              </a:rPr>
              <a:t>Ông</a:t>
            </a:r>
            <a:r>
              <a:rPr lang="en-US" altLang="en-US" sz="3200" dirty="0">
                <a:cs typeface="Calibri" panose="020F0502020204030204" pitchFamily="34" charset="0"/>
              </a:rPr>
              <a:t> </a:t>
            </a:r>
            <a:r>
              <a:rPr lang="en-US" altLang="en-US" sz="3200" dirty="0" err="1">
                <a:cs typeface="Calibri" panose="020F0502020204030204" pitchFamily="34" charset="0"/>
              </a:rPr>
              <a:t>bà</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C.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anh</a:t>
            </a:r>
            <a:r>
              <a:rPr lang="en-US" altLang="en-US" sz="3200" dirty="0">
                <a:cs typeface="Calibri" panose="020F0502020204030204" pitchFamily="34" charset="0"/>
              </a:rPr>
              <a:t> </a:t>
            </a:r>
            <a:r>
              <a:rPr lang="en-US" altLang="en-US" sz="3200" dirty="0" err="1">
                <a:cs typeface="Calibri" panose="020F0502020204030204" pitchFamily="34" charset="0"/>
              </a:rPr>
              <a:t>trai</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chị</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en-US" altLang="en-US" sz="3200" dirty="0">
              <a:cs typeface="Calibri" panose="020F0502020204030204" pitchFamily="34" charset="0"/>
            </a:endParaRPr>
          </a:p>
        </p:txBody>
      </p:sp>
      <p:pic>
        <p:nvPicPr>
          <p:cNvPr id="14" name="图片 40">
            <a:extLst>
              <a:ext uri="{FF2B5EF4-FFF2-40B4-BE49-F238E27FC236}">
                <a16:creationId xmlns:a16="http://schemas.microsoft.com/office/drawing/2014/main" id="{90F54694-3C1D-45D5-A66D-E553BCF11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1134" y="3635272"/>
            <a:ext cx="958029" cy="958029"/>
          </a:xfrm>
          <a:prstGeom prst="rect">
            <a:avLst/>
          </a:prstGeom>
        </p:spPr>
      </p:pic>
      <p:pic>
        <p:nvPicPr>
          <p:cNvPr id="307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59249" y="940269"/>
            <a:ext cx="9248732" cy="646331"/>
          </a:xfrm>
          <a:prstGeom prst="rect">
            <a:avLst/>
          </a:prstGeom>
          <a:noFill/>
        </p:spPr>
        <p:txBody>
          <a:bodyPr wrap="square">
            <a:spAutoFit/>
          </a:bodyPr>
          <a:lstStyle/>
          <a:p>
            <a:r>
              <a:rPr lang="en-US" sz="3600" b="1" dirty="0">
                <a:solidFill>
                  <a:srgbClr val="0070C0"/>
                </a:solidFill>
                <a:latin typeface="Calibri" panose="020F0502020204030204" pitchFamily="34" charset="0"/>
                <a:cs typeface="Calibri" panose="020F0502020204030204" pitchFamily="34" charset="0"/>
              </a:rPr>
              <a:t>Cha Phi-</a:t>
            </a:r>
            <a:r>
              <a:rPr lang="en-US" sz="3600" b="1" dirty="0" err="1">
                <a:solidFill>
                  <a:srgbClr val="0070C0"/>
                </a:solidFill>
                <a:latin typeface="Calibri" panose="020F0502020204030204" pitchFamily="34" charset="0"/>
                <a:cs typeface="Calibri" panose="020F0502020204030204" pitchFamily="34" charset="0"/>
              </a:rPr>
              <a:t>lít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yêu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cầu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cả</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làm</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mỗi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ngày</a:t>
            </a:r>
            <a:r>
              <a:rPr lang="en-US" sz="3600" b="1" dirty="0">
                <a:solidFill>
                  <a:srgbClr val="0070C0"/>
                </a:solidFill>
                <a:latin typeface="Calibri" panose="020F0502020204030204" pitchFamily="34" charset="0"/>
                <a:cs typeface="Calibri" panose="020F0502020204030204" pitchFamily="34" charset="0"/>
              </a:rPr>
              <a:t>?</a:t>
            </a: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nl-NL" sz="3200" dirty="0">
                <a:latin typeface="Cambria" panose="02040503050406030204" pitchFamily="18" charset="0"/>
                <a:ea typeface="Cambria" panose="02040503050406030204" pitchFamily="18" charset="0"/>
              </a:rPr>
              <a:t>A. Cha phi-lít yêu cầu mỗi ngày cả gia đình đều phải học được kiến thức mới, sau đó sẽ trao đổi vào sau bữa tối </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B.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xem</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ti</a:t>
            </a:r>
            <a:r>
              <a:rPr lang="en-US" altLang="en-US" sz="3200" dirty="0">
                <a:latin typeface="Cambria" panose="02040503050406030204" pitchFamily="18" charset="0"/>
                <a:ea typeface="Cambria" panose="02040503050406030204" pitchFamily="18" charset="0"/>
                <a:cs typeface="Calibri" panose="020F0502020204030204" pitchFamily="34" charset="0"/>
              </a:rPr>
              <a:t> vi </a:t>
            </a:r>
            <a:r>
              <a:rPr lang="en-US" altLang="en-US" sz="3200" dirty="0" err="1">
                <a:latin typeface="Cambria" panose="02040503050406030204" pitchFamily="18" charset="0"/>
                <a:ea typeface="Cambria" panose="02040503050406030204" pitchFamily="18" charset="0"/>
                <a:cs typeface="Calibri" panose="020F0502020204030204" pitchFamily="34" charset="0"/>
              </a:rPr>
              <a:t>sau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bữa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C.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tập</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thể</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dục</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buổi</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sáng</a:t>
            </a:r>
            <a:r>
              <a:rPr lang="en-US" altLang="en-US" sz="3200" dirty="0">
                <a:latin typeface="Cambria" panose="02040503050406030204" pitchFamily="18" charset="0"/>
                <a:ea typeface="Cambria" panose="02040503050406030204" pitchFamily="18" charset="0"/>
                <a:cs typeface="Calibri" panose="020F0502020204030204" pitchFamily="34" charset="0"/>
              </a:rPr>
              <a:t>.</a:t>
            </a:r>
            <a:endParaRPr lang="vi-VN" altLang="en-US" sz="3200" dirty="0">
              <a:latin typeface="Cambria" panose="02040503050406030204" pitchFamily="18" charset="0"/>
              <a:ea typeface="Cambria" panose="02040503050406030204" pitchFamily="18" charset="0"/>
              <a:cs typeface="Calibri" panose="020F0502020204030204" pitchFamily="34" charset="0"/>
            </a:endParaRPr>
          </a:p>
          <a:p>
            <a:pPr eaLnBrk="1" hangingPunct="1">
              <a:spcBef>
                <a:spcPct val="50000"/>
              </a:spcBef>
            </a:pPr>
            <a:r>
              <a:rPr lang="vi-VN" altLang="en-US" sz="3200" dirty="0">
                <a:latin typeface="Cambria" panose="02040503050406030204" pitchFamily="18" charset="0"/>
                <a:ea typeface="Cambria" panose="02040503050406030204" pitchFamily="18" charset="0"/>
                <a:cs typeface="Calibri" panose="020F0502020204030204" pitchFamily="34" charset="0"/>
              </a:rPr>
              <a:t>D</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nhau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nấu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ăn</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5" name="图片 40">
            <a:extLst>
              <a:ext uri="{FF2B5EF4-FFF2-40B4-BE49-F238E27FC236}">
                <a16:creationId xmlns:a16="http://schemas.microsoft.com/office/drawing/2014/main" id="{41DA2B6E-8D37-4727-8F42-89C003025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07" y="2143240"/>
            <a:ext cx="958029" cy="958029"/>
          </a:xfrm>
          <a:prstGeom prst="rect">
            <a:avLst/>
          </a:prstGeom>
        </p:spPr>
      </p:pic>
      <p:pic>
        <p:nvPicPr>
          <p:cNvPr id="1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737359" y="853523"/>
            <a:ext cx="9052561" cy="1200329"/>
          </a:xfrm>
          <a:prstGeom prst="rect">
            <a:avLst/>
          </a:prstGeom>
          <a:noFill/>
        </p:spPr>
        <p:txBody>
          <a:bodyPr wrap="square">
            <a:spAutoFit/>
          </a:bodyPr>
          <a:lstStyle/>
          <a:p>
            <a:pPr algn="ctr"/>
            <a:r>
              <a:rPr lang="vi-VN" sz="3600" b="1" dirty="0">
                <a:solidFill>
                  <a:srgbClr val="0070C0"/>
                </a:solidFill>
                <a:latin typeface="Calibri" panose="020F0502020204030204" pitchFamily="34" charset="0"/>
                <a:cs typeface="Calibri" panose="020F0502020204030204" pitchFamily="34" charset="0"/>
              </a:rPr>
              <a:t>. Phương pháp học tập của gia đình mang lại lợi ích gì cho Phi-lít?</a:t>
            </a:r>
            <a:endParaRPr lang="en-US" sz="3600" b="1" dirty="0">
              <a:solidFill>
                <a:srgbClr val="0070C0"/>
              </a:solidFill>
              <a:latin typeface="Calibri" panose="020F0502020204030204" pitchFamily="34" charset="0"/>
              <a:cs typeface="Calibri" panose="020F0502020204030204" pitchFamily="34" charset="0"/>
            </a:endParaRP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biết được nhiều kiến thức mới mỗi ngày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phát triển trí tuệ của mình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en-US" altLang="en-US" sz="3200" dirty="0" err="1">
                <a:cs typeface="Calibri" panose="020F0502020204030204" pitchFamily="34" charset="0"/>
              </a:rPr>
              <a:t>mở</a:t>
            </a:r>
            <a:r>
              <a:rPr lang="en-US" altLang="en-US" sz="3200" dirty="0">
                <a:cs typeface="Calibri" panose="020F0502020204030204" pitchFamily="34" charset="0"/>
              </a:rPr>
              <a:t> </a:t>
            </a:r>
            <a:r>
              <a:rPr lang="en-US" altLang="en-US" sz="3200" dirty="0" err="1">
                <a:cs typeface="Calibri" panose="020F0502020204030204" pitchFamily="34" charset="0"/>
              </a:rPr>
              <a:t>mang</a:t>
            </a:r>
            <a:r>
              <a:rPr lang="en-US" altLang="en-US" sz="3200" dirty="0">
                <a:cs typeface="Calibri" panose="020F0502020204030204" pitchFamily="34" charset="0"/>
              </a:rPr>
              <a:t> </a:t>
            </a:r>
            <a:r>
              <a:rPr lang="en-US" altLang="en-US" sz="3200" dirty="0" err="1">
                <a:cs typeface="Calibri" panose="020F0502020204030204" pitchFamily="34" charset="0"/>
              </a:rPr>
              <a:t>trí</a:t>
            </a:r>
            <a:r>
              <a:rPr lang="en-US" altLang="en-US" sz="3200" dirty="0">
                <a:cs typeface="Calibri" panose="020F0502020204030204" pitchFamily="34" charset="0"/>
              </a:rPr>
              <a:t> </a:t>
            </a:r>
            <a:r>
              <a:rPr lang="en-US" altLang="en-US" sz="3200" dirty="0" err="1">
                <a:cs typeface="Calibri" panose="020F0502020204030204" pitchFamily="34" charset="0"/>
              </a:rPr>
              <a:t>thức</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Tất cả đều đúng.</a:t>
            </a:r>
            <a:endParaRPr lang="en-US" altLang="en-US" sz="3200" dirty="0">
              <a:cs typeface="Calibri" panose="020F0502020204030204" pitchFamily="34" charset="0"/>
            </a:endParaRPr>
          </a:p>
        </p:txBody>
      </p:sp>
      <p:pic>
        <p:nvPicPr>
          <p:cNvPr id="15" name="图片 40">
            <a:extLst>
              <a:ext uri="{FF2B5EF4-FFF2-40B4-BE49-F238E27FC236}">
                <a16:creationId xmlns:a16="http://schemas.microsoft.com/office/drawing/2014/main" id="{114E5BDE-3CA8-4800-8D32-6862C087E0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07" y="4317480"/>
            <a:ext cx="958029" cy="958029"/>
          </a:xfrm>
          <a:prstGeom prst="rect">
            <a:avLst/>
          </a:prstGeom>
        </p:spPr>
      </p:pic>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90" y="-351801"/>
            <a:ext cx="3371380" cy="3377477"/>
          </a:xfrm>
          <a:prstGeom prst="rect">
            <a:avLst/>
          </a:prstGeom>
        </p:spPr>
      </p:pic>
      <p:pic>
        <p:nvPicPr>
          <p:cNvPr id="17"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15"/>
                                        </p:tgtEl>
                                        <p:attrNameLst>
                                          <p:attrName>r</p:attrName>
                                        </p:attrNameLst>
                                      </p:cBhvr>
                                    </p:animRot>
                                    <p:animRot by="-240000">
                                      <p:cBhvr>
                                        <p:cTn id="17" dur="200" fill="hold">
                                          <p:stCondLst>
                                            <p:cond delay="200"/>
                                          </p:stCondLst>
                                        </p:cTn>
                                        <p:tgtEl>
                                          <p:spTgt spid="15"/>
                                        </p:tgtEl>
                                        <p:attrNameLst>
                                          <p:attrName>r</p:attrName>
                                        </p:attrNameLst>
                                      </p:cBhvr>
                                    </p:animRot>
                                    <p:animRot by="240000">
                                      <p:cBhvr>
                                        <p:cTn id="18" dur="200" fill="hold">
                                          <p:stCondLst>
                                            <p:cond delay="400"/>
                                          </p:stCondLst>
                                        </p:cTn>
                                        <p:tgtEl>
                                          <p:spTgt spid="15"/>
                                        </p:tgtEl>
                                        <p:attrNameLst>
                                          <p:attrName>r</p:attrName>
                                        </p:attrNameLst>
                                      </p:cBhvr>
                                    </p:animRot>
                                    <p:animRot by="-240000">
                                      <p:cBhvr>
                                        <p:cTn id="19" dur="200" fill="hold">
                                          <p:stCondLst>
                                            <p:cond delay="600"/>
                                          </p:stCondLst>
                                        </p:cTn>
                                        <p:tgtEl>
                                          <p:spTgt spid="15"/>
                                        </p:tgtEl>
                                        <p:attrNameLst>
                                          <p:attrName>r</p:attrName>
                                        </p:attrNameLst>
                                      </p:cBhvr>
                                    </p:animRot>
                                    <p:animRot by="120000">
                                      <p:cBhvr>
                                        <p:cTn id="2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722606" h="8229600">
                <a:moveTo>
                  <a:pt x="0" y="0"/>
                </a:moveTo>
                <a:lnTo>
                  <a:pt x="10722606" y="0"/>
                </a:lnTo>
                <a:lnTo>
                  <a:pt x="10722606" y="8229600"/>
                </a:lnTo>
                <a:lnTo>
                  <a:pt x="0" y="82296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09600" y="3683000"/>
            <a:ext cx="2692654" cy="2946400"/>
          </a:xfrm>
          <a:custGeom>
            <a:avLst/>
            <a:gdLst/>
            <a:ahLst/>
            <a:cxnLst/>
            <a:rect l="l" t="t" r="r" b="b"/>
            <a:pathLst>
              <a:path w="7468362" h="8229600">
                <a:moveTo>
                  <a:pt x="0" y="0"/>
                </a:moveTo>
                <a:lnTo>
                  <a:pt x="7468362" y="0"/>
                </a:lnTo>
                <a:lnTo>
                  <a:pt x="7468362"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31F02A5D-CC51-5623-4ED2-0E8CD5009CB7}"/>
              </a:ext>
            </a:extLst>
          </p:cNvPr>
          <p:cNvPicPr>
            <a:picLocks noChangeAspect="1"/>
          </p:cNvPicPr>
          <p:nvPr/>
        </p:nvPicPr>
        <p:blipFill>
          <a:blip r:embed="rId4"/>
          <a:stretch>
            <a:fillRect/>
          </a:stretch>
        </p:blipFill>
        <p:spPr>
          <a:xfrm>
            <a:off x="4352393" y="458441"/>
            <a:ext cx="3487214" cy="1499746"/>
          </a:xfrm>
          <a:prstGeom prst="rect">
            <a:avLst/>
          </a:prstGeom>
        </p:spPr>
      </p:pic>
      <p:pic>
        <p:nvPicPr>
          <p:cNvPr id="8" name="Picture 7">
            <a:extLst>
              <a:ext uri="{FF2B5EF4-FFF2-40B4-BE49-F238E27FC236}">
                <a16:creationId xmlns:a16="http://schemas.microsoft.com/office/drawing/2014/main" id="{04B4D9AE-9C17-D805-E3A9-9CD6773312C5}"/>
              </a:ext>
            </a:extLst>
          </p:cNvPr>
          <p:cNvPicPr>
            <a:picLocks noChangeAspect="1"/>
          </p:cNvPicPr>
          <p:nvPr/>
        </p:nvPicPr>
        <p:blipFill>
          <a:blip r:embed="rId5"/>
          <a:stretch>
            <a:fillRect/>
          </a:stretch>
        </p:blipFill>
        <p:spPr>
          <a:xfrm>
            <a:off x="1053290" y="1963231"/>
            <a:ext cx="10303133" cy="2670279"/>
          </a:xfrm>
          <a:prstGeom prst="rect">
            <a:avLst/>
          </a:prstGeom>
        </p:spPr>
      </p:pic>
      <p:pic>
        <p:nvPicPr>
          <p:cNvPr id="9" name="Picture 8">
            <a:extLst>
              <a:ext uri="{FF2B5EF4-FFF2-40B4-BE49-F238E27FC236}">
                <a16:creationId xmlns:a16="http://schemas.microsoft.com/office/drawing/2014/main" id="{81A0A74B-DF3A-EC91-9945-9A693DE77C84}"/>
              </a:ext>
            </a:extLst>
          </p:cNvPr>
          <p:cNvPicPr>
            <a:picLocks noChangeAspect="1"/>
          </p:cNvPicPr>
          <p:nvPr/>
        </p:nvPicPr>
        <p:blipFill>
          <a:blip r:embed="rId6"/>
          <a:stretch>
            <a:fillRect/>
          </a:stretch>
        </p:blipFill>
        <p:spPr>
          <a:xfrm>
            <a:off x="7820553" y="4672119"/>
            <a:ext cx="4127350" cy="670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E8C10B-E6E4-4275-8DC8-C389AD48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6146" name="Picture 2" descr="Trang Đặng Xuân Xuyến: CẢM NHẬN KHI ĐỌC “HƯ VÔ” CỦA NHÀ THƠ QUANG HUY - Tác  giả: Ngọc Bái (Yên Bái)">
            <a:extLst>
              <a:ext uri="{FF2B5EF4-FFF2-40B4-BE49-F238E27FC236}">
                <a16:creationId xmlns:a16="http://schemas.microsoft.com/office/drawing/2014/main" id="{88022D75-78F0-489D-8AF8-EE77012F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12800" y="446087"/>
            <a:ext cx="5511800" cy="330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9AC6FA68-ECAE-498D-8E0F-54EDF59488D4}"/>
              </a:ext>
            </a:extLst>
          </p:cNvPr>
          <p:cNvSpPr/>
          <p:nvPr/>
        </p:nvSpPr>
        <p:spPr>
          <a:xfrm>
            <a:off x="7137399" y="317500"/>
            <a:ext cx="4876801" cy="622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432D42-C393-4B42-95AE-D59ADF05718E}"/>
              </a:ext>
            </a:extLst>
          </p:cNvPr>
          <p:cNvSpPr txBox="1"/>
          <p:nvPr/>
        </p:nvSpPr>
        <p:spPr>
          <a:xfrm>
            <a:off x="7861299" y="1166842"/>
            <a:ext cx="3429000" cy="4770537"/>
          </a:xfrm>
          <a:prstGeom prst="rect">
            <a:avLst/>
          </a:prstGeom>
          <a:noFill/>
        </p:spPr>
        <p:txBody>
          <a:bodyPr wrap="square">
            <a:spAutoFit/>
          </a:bodyPr>
          <a:lstStyle/>
          <a:p>
            <a:pPr algn="ctr" eaLnBrk="1" hangingPunct="1"/>
            <a:r>
              <a:rPr lang="en-US" altLang="en-US" sz="4000" b="1">
                <a:solidFill>
                  <a:srgbClr val="0070C0"/>
                </a:solidFill>
                <a:latin typeface="Calibri" panose="020F0502020204030204" pitchFamily="34" charset="0"/>
                <a:cs typeface="Calibri" panose="020F0502020204030204" pitchFamily="34" charset="0"/>
              </a:rPr>
              <a:t>Nhiều bài  thơ nổi tiếng:</a:t>
            </a:r>
          </a:p>
          <a:p>
            <a:pPr eaLnBrk="1" hangingPunct="1"/>
            <a:r>
              <a:rPr lang="en-US" altLang="en-US" sz="3600" b="1">
                <a:latin typeface="Calibri" panose="020F0502020204030204" pitchFamily="34" charset="0"/>
                <a:cs typeface="Calibri" panose="020F0502020204030204" pitchFamily="34" charset="0"/>
              </a:rPr>
              <a:t>- </a:t>
            </a:r>
            <a:r>
              <a:rPr lang="vi-VN" altLang="en-US" sz="3600" b="1">
                <a:latin typeface="Calibri" panose="020F0502020204030204" pitchFamily="34" charset="0"/>
                <a:cs typeface="Calibri" panose="020F0502020204030204" pitchFamily="34" charset="0"/>
              </a:rPr>
              <a:t>Tiếng đàn</a:t>
            </a:r>
          </a:p>
          <a:p>
            <a:pPr eaLnBrk="1" hangingPunct="1"/>
            <a:r>
              <a:rPr lang="vi-VN" altLang="en-US" sz="3600" b="1">
                <a:latin typeface="Calibri" panose="020F0502020204030204" pitchFamily="34" charset="0"/>
                <a:cs typeface="Calibri" panose="020F0502020204030204" pitchFamily="34" charset="0"/>
              </a:rPr>
              <a:t>Ba – la – lai – ca trên sông Đà</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Hư vô</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Màu kỷ niệm</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Bất ngờ em</a:t>
            </a:r>
            <a:endParaRPr lang="en-US" altLang="en-US" sz="3600" b="1">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74812E6-C197-45B3-8CD6-B0D528045160}"/>
              </a:ext>
            </a:extLst>
          </p:cNvPr>
          <p:cNvSpPr txBox="1"/>
          <p:nvPr/>
        </p:nvSpPr>
        <p:spPr>
          <a:xfrm>
            <a:off x="381000" y="3859742"/>
            <a:ext cx="6350000" cy="2862322"/>
          </a:xfrm>
          <a:prstGeom prst="rect">
            <a:avLst/>
          </a:prstGeom>
          <a:noFill/>
        </p:spPr>
        <p:txBody>
          <a:bodyPr wrap="square">
            <a:spAutoFit/>
          </a:bodyPr>
          <a:lstStyle/>
          <a:p>
            <a:pPr algn="just" eaLnBrk="1" hangingPunct="1"/>
            <a:r>
              <a:rPr lang="vi-VN" altLang="en-US" sz="3600" b="1">
                <a:solidFill>
                  <a:schemeClr val="bg1"/>
                </a:solidFill>
                <a:latin typeface="Calibri" panose="020F0502020204030204" pitchFamily="34" charset="0"/>
                <a:cs typeface="Calibri" panose="020F0502020204030204" pitchFamily="34" charset="0"/>
              </a:rPr>
              <a:t>Nhà văn – nhà thơ </a:t>
            </a:r>
            <a:r>
              <a:rPr lang="nl-NL" altLang="en-US" sz="3600" b="1">
                <a:solidFill>
                  <a:schemeClr val="bg1"/>
                </a:solidFill>
                <a:latin typeface="Calibri" panose="020F0502020204030204" pitchFamily="34" charset="0"/>
                <a:cs typeface="Calibri" panose="020F0502020204030204" pitchFamily="34" charset="0"/>
              </a:rPr>
              <a:t>Quang Huy tên thật là Nguyễn Quang Huy, sinh năm 1936 tại Cẩm Giàng, Hải Dương. Ông sáng tác rất nhiều thơ và truyện ngắn.</a:t>
            </a:r>
            <a:endParaRPr lang="en-US" altLang="en-US" sz="36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4007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B2B27DE1-FC08-984B-7132-1E8F234BD495}"/>
              </a:ext>
            </a:extLst>
          </p:cNvPr>
          <p:cNvPicPr>
            <a:picLocks noChangeAspect="1"/>
          </p:cNvPicPr>
          <p:nvPr/>
        </p:nvPicPr>
        <p:blipFill>
          <a:blip r:embed="rId8"/>
          <a:stretch>
            <a:fillRect/>
          </a:stretch>
        </p:blipFill>
        <p:spPr>
          <a:xfrm>
            <a:off x="1002443" y="2368220"/>
            <a:ext cx="8053514" cy="1755800"/>
          </a:xfrm>
          <a:prstGeom prst="rect">
            <a:avLst/>
          </a:prstGeom>
        </p:spPr>
      </p:pic>
    </p:spTree>
    <p:extLst>
      <p:ext uri="{BB962C8B-B14F-4D97-AF65-F5344CB8AC3E}">
        <p14:creationId xmlns:p14="http://schemas.microsoft.com/office/powerpoint/2010/main" val="3902564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自闭症"/>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6F3C752B-CFFD-47D9-BE08-E6473BDD2F88}"/>
</file>

<file path=customXml/itemProps2.xml><?xml version="1.0" encoding="utf-8"?>
<ds:datastoreItem xmlns:ds="http://schemas.openxmlformats.org/officeDocument/2006/customXml" ds:itemID="{FA043F4E-4B1E-43BF-8626-84323B8B1725}"/>
</file>

<file path=customXml/itemProps3.xml><?xml version="1.0" encoding="utf-8"?>
<ds:datastoreItem xmlns:ds="http://schemas.openxmlformats.org/officeDocument/2006/customXml" ds:itemID="{E6EB016A-9E8D-4EEE-8CDD-F4A649060F13}"/>
</file>

<file path=docProps/app.xml><?xml version="1.0" encoding="utf-8"?>
<Properties xmlns="http://schemas.openxmlformats.org/officeDocument/2006/extended-properties" xmlns:vt="http://schemas.openxmlformats.org/officeDocument/2006/docPropsVTypes">
  <TotalTime>1049</TotalTime>
  <Words>1175</Words>
  <Application>Microsoft Office PowerPoint</Application>
  <PresentationFormat>Widescreen</PresentationFormat>
  <Paragraphs>107</Paragraphs>
  <Slides>35</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等线</vt:lpstr>
      <vt:lpstr>等线 Light</vt:lpstr>
      <vt:lpstr>#9Slide07 SVNDessert Menu Scrip</vt:lpstr>
      <vt:lpstr>Arial</vt:lpstr>
      <vt:lpstr>Calibri</vt:lpstr>
      <vt:lpstr>Cambria</vt:lpstr>
      <vt:lpstr>iCiel Cadena</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单击此处添加标题</dc:title>
  <dc:creator>Huong Thao - 0972115126</dc:creator>
  <dc:description>http://www.ypppt.com/</dc:description>
  <cp:lastModifiedBy>Thao Tran</cp:lastModifiedBy>
  <cp:revision>96</cp:revision>
  <dcterms:created xsi:type="dcterms:W3CDTF">2019-03-27T03:17:15Z</dcterms:created>
  <dcterms:modified xsi:type="dcterms:W3CDTF">2024-10-10T08:14:05Z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