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63" r:id="rId3"/>
  </p:sldMasterIdLst>
  <p:notesMasterIdLst>
    <p:notesMasterId r:id="rId29"/>
  </p:notesMasterIdLst>
  <p:sldIdLst>
    <p:sldId id="386" r:id="rId4"/>
    <p:sldId id="391" r:id="rId5"/>
    <p:sldId id="342" r:id="rId6"/>
    <p:sldId id="264" r:id="rId7"/>
    <p:sldId id="265" r:id="rId8"/>
    <p:sldId id="269" r:id="rId9"/>
    <p:sldId id="270" r:id="rId10"/>
    <p:sldId id="268" r:id="rId11"/>
    <p:sldId id="271" r:id="rId12"/>
    <p:sldId id="393" r:id="rId13"/>
    <p:sldId id="343" r:id="rId14"/>
    <p:sldId id="396" r:id="rId15"/>
    <p:sldId id="397" r:id="rId16"/>
    <p:sldId id="390" r:id="rId17"/>
    <p:sldId id="388" r:id="rId18"/>
    <p:sldId id="394" r:id="rId19"/>
    <p:sldId id="400" r:id="rId20"/>
    <p:sldId id="398" r:id="rId21"/>
    <p:sldId id="344" r:id="rId22"/>
    <p:sldId id="395" r:id="rId23"/>
    <p:sldId id="401" r:id="rId24"/>
    <p:sldId id="389" r:id="rId25"/>
    <p:sldId id="402" r:id="rId26"/>
    <p:sldId id="399" r:id="rId27"/>
    <p:sldId id="357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7D1"/>
    <a:srgbClr val="FDA959"/>
    <a:srgbClr val="99E2F1"/>
    <a:srgbClr val="248ED6"/>
    <a:srgbClr val="DE5566"/>
    <a:srgbClr val="ED9B1C"/>
    <a:srgbClr val="BD3B25"/>
    <a:srgbClr val="FE7142"/>
    <a:srgbClr val="309BE3"/>
    <a:srgbClr val="157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1598D4-A05E-4EEA-8091-B77CAAA13988}" v="1" dt="2024-11-02T13:53:59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5033" autoAdjust="0"/>
  </p:normalViewPr>
  <p:slideViewPr>
    <p:cSldViewPr snapToGrid="0">
      <p:cViewPr>
        <p:scale>
          <a:sx n="33" d="100"/>
          <a:sy n="33" d="100"/>
        </p:scale>
        <p:origin x="1383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323-EE56-4998-8376-A0B0EFCBE37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A9532-D02F-464A-BA78-08F4380BA1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A9532-D02F-464A-BA78-08F4380BA1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2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175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33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650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03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250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59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72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456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624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187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09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86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273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988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915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882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83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7432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147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3556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58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6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58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11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26" Type="http://schemas.openxmlformats.org/officeDocument/2006/relationships/slide" Target="slide10.xml"/><Relationship Id="rId3" Type="http://schemas.openxmlformats.org/officeDocument/2006/relationships/image" Target="../media/image6.jpe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17" Type="http://schemas.openxmlformats.org/officeDocument/2006/relationships/image" Target="../media/image14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slide" Target="slide6.xml"/><Relationship Id="rId22" Type="http://schemas.openxmlformats.org/officeDocument/2006/relationships/image" Target="../media/image17.png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1.jp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21" Type="http://schemas.openxmlformats.org/officeDocument/2006/relationships/image" Target="../media/image43.png"/><Relationship Id="rId34" Type="http://schemas.microsoft.com/office/2007/relationships/hdphoto" Target="../media/hdphoto6.wdp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openxmlformats.org/officeDocument/2006/relationships/image" Target="../media/image46.png"/><Relationship Id="rId33" Type="http://schemas.openxmlformats.org/officeDocument/2006/relationships/image" Target="../media/image23.png"/><Relationship Id="rId2" Type="http://schemas.openxmlformats.org/officeDocument/2006/relationships/audio" Target="../media/audio4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29" Type="http://schemas.openxmlformats.org/officeDocument/2006/relationships/image" Target="../media/image11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32" Type="http://schemas.microsoft.com/office/2007/relationships/hdphoto" Target="../media/hdphoto5.wdp"/><Relationship Id="rId37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26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7.png"/><Relationship Id="rId22" Type="http://schemas.microsoft.com/office/2007/relationships/hdphoto" Target="../media/hdphoto8.wdp"/><Relationship Id="rId27" Type="http://schemas.openxmlformats.org/officeDocument/2006/relationships/image" Target="../media/image48.png"/><Relationship Id="rId30" Type="http://schemas.openxmlformats.org/officeDocument/2006/relationships/slide" Target="slide4.xml"/><Relationship Id="rId35" Type="http://schemas.openxmlformats.org/officeDocument/2006/relationships/image" Target="../media/image25.png"/><Relationship Id="rId8" Type="http://schemas.openxmlformats.org/officeDocument/2006/relationships/image" Target="../media/image32.png"/><Relationship Id="rId3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762C2B-B8B3-2BB0-FC98-44BDC8BE4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7" y="0"/>
            <a:ext cx="11202407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182DA-4F48-9373-D98F-B70AD235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338"/>
            <a:ext cx="11756067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22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3ECE2-BA09-D0C4-892E-4E79B1BC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53" y="1767704"/>
            <a:ext cx="10023361" cy="4811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6B661-9A74-3D59-EAB9-7C4246F86CD2}"/>
              </a:ext>
            </a:extLst>
          </p:cNvPr>
          <p:cNvSpPr txBox="1"/>
          <p:nvPr/>
        </p:nvSpPr>
        <p:spPr>
          <a:xfrm>
            <a:off x="533950" y="606185"/>
            <a:ext cx="1117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tình huống.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DAD0D-FD6F-B4BF-060E-D7966C297FCE}"/>
              </a:ext>
            </a:extLst>
          </p:cNvPr>
          <p:cNvSpPr txBox="1"/>
          <p:nvPr/>
        </p:nvSpPr>
        <p:spPr>
          <a:xfrm>
            <a:off x="533950" y="606184"/>
            <a:ext cx="1117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mỗi phần là bao nhiêu mét vuông?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3FE41-BAB2-50E5-80A7-BBDCD552053B}"/>
              </a:ext>
            </a:extLst>
          </p:cNvPr>
          <p:cNvSpPr txBox="1"/>
          <p:nvPr/>
        </p:nvSpPr>
        <p:spPr>
          <a:xfrm>
            <a:off x="3631325" y="606184"/>
            <a:ext cx="4504970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92,8 : 4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6FD92-3C3F-06C4-F658-77FF67B79D89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8" name="圆角矩形 7"/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3EF260-10FA-60DE-6591-10F1FE452089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2B6A67-BAF2-8F40-FDAC-432806CF849F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84460-1484-9D53-7F48-A6AAE6EC6860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203C9-C7D8-72DD-D09E-5B92165106F9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9586F6-2F54-F017-DA46-8073085CB970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1" name="Table 10">
              <a:extLst>
                <a:ext uri="{FF2B5EF4-FFF2-40B4-BE49-F238E27FC236}">
                  <a16:creationId xmlns:a16="http://schemas.microsoft.com/office/drawing/2014/main" id="{DB82C093-70DB-3259-5DFD-FCB02F3088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9918799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688EE-569E-5A31-BA01-4523F385235C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DB2342B-03D4-6E09-0A4C-46885A36561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0503F5-5502-DEBE-B55F-3D29E0627DAA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3A290-468F-A2BE-73F8-0BF81138E1B2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5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6FD92-3C3F-06C4-F658-77FF67B79D89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8" name="圆角矩形 7"/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3EF260-10FA-60DE-6591-10F1FE452089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2B6A67-BAF2-8F40-FDAC-432806CF849F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84460-1484-9D53-7F48-A6AAE6EC68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918534-FF8C-66FA-014D-C91DB6B04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830227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1A8AB74-FB02-1553-86E8-989212F8BCAF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0D241-B916-2A8C-C96F-64197DA82043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1CF00-69AF-FCD3-76DF-8FF06B6171A5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C82B3-7173-5835-4AF3-667961E5BCD4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67E1D2-0F87-E6AA-CBDF-1A1E4837D03D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454740-41D1-3DDE-0B83-F9C5FE4FB9C1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E13851-BB50-2500-B203-5E8844E14CD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8A235C-4011-6F02-A7DD-6A4FF02470F2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4D2780-F17A-43C4-587B-3D50EAC25C07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318A5-51DC-1537-3885-BE5ED0676508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0E3E54-3C17-81E7-3DEB-790D61EBBB4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36D296-0D9B-BAA1-90C6-D3F632509993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7DBC2A-9E35-6149-5B43-2D469E98481E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C89D1-15BF-6CEF-4606-5BEAB4C113D4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FAD984-9226-97C0-E80A-A0C818AB42BF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03CD12-A527-1E22-B831-F9EC4211D95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997CE6-810F-4967-B4FB-984D915922FB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D13081-D9DD-9BDA-7B24-B316C185C927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57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  <p:bldP spid="18" grpId="0"/>
      <p:bldP spid="19" grpId="0"/>
      <p:bldP spid="20" grpId="0"/>
      <p:bldP spid="23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0F749D-0C03-A4DA-ECC0-0A4A327827E4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5" name="组合 53">
              <a:extLst>
                <a:ext uri="{FF2B5EF4-FFF2-40B4-BE49-F238E27FC236}">
                  <a16:creationId xmlns:a16="http://schemas.microsoft.com/office/drawing/2014/main" id="{492FDB97-7AA7-1C33-D4D5-CB183FD3B6DA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8" name="椭圆 56">
                <a:extLst>
                  <a:ext uri="{FF2B5EF4-FFF2-40B4-BE49-F238E27FC236}">
                    <a16:creationId xmlns:a16="http://schemas.microsoft.com/office/drawing/2014/main" id="{9BF12D23-D226-FE2E-F9EE-34FEFB81F955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9" name="zigzag-lines-in-side-view-position_31924">
                <a:extLst>
                  <a:ext uri="{FF2B5EF4-FFF2-40B4-BE49-F238E27FC236}">
                    <a16:creationId xmlns:a16="http://schemas.microsoft.com/office/drawing/2014/main" id="{8FAFCCFB-0713-986F-2CA2-2501E95978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6E82CF-CC14-7403-03A3-489588FE410F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4C78975-9340-F1A1-9AE7-4F6AF9FEEAD7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561A59E-6256-F9A2-7B48-593B42197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992098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99E98A8-69B8-A1F6-41C6-BC176DC0B655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959CAE-5A1F-6F0B-AD83-8F5C05140E92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71F6B-0FD7-951F-5011-B4142153508D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E02F91-A515-3F11-345B-AE10D81BB3C4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61833-5322-264C-A67A-2888A4ED4A41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B6F6A1-EBA0-592C-62F8-D7EF6947F0E5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4FF5EC-D2E5-D616-E4E8-3CE0462EBF03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6445FC-8235-C52C-E901-F0D68DC6D356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BE0419-4A5B-9780-9283-2A0B63CA873D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4252919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632" y="5445955"/>
            <a:ext cx="2042160" cy="1321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9DC7F-68CC-505E-FC00-630219A53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184" y="142683"/>
            <a:ext cx="2879151" cy="2757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4E5F3-FE5F-7A37-2999-1AE11F94EECE}"/>
              </a:ext>
            </a:extLst>
          </p:cNvPr>
          <p:cNvSpPr txBox="1"/>
          <p:nvPr/>
        </p:nvSpPr>
        <p:spPr>
          <a:xfrm>
            <a:off x="1087754" y="2442549"/>
            <a:ext cx="100063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  <a:endParaRPr lang="vi-VN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dấu phẩy vào bên phải thương đã tìm được trước khi lấy chữ số đầu tiên ở phần thập phân của số bị chia để tiếp tục thực hiện phép chia.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18D7-4B25-8DFE-B539-29BF95635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" y="1892935"/>
            <a:ext cx="10177425" cy="32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6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500157" y="515031"/>
            <a:ext cx="4202472" cy="824786"/>
            <a:chOff x="1717452" y="3451271"/>
            <a:chExt cx="4202472" cy="824786"/>
          </a:xfrm>
        </p:grpSpPr>
        <p:grpSp>
          <p:nvGrpSpPr>
            <p:cNvPr id="55" name="组合 54"/>
            <p:cNvGrpSpPr/>
            <p:nvPr/>
          </p:nvGrpSpPr>
          <p:grpSpPr>
            <a:xfrm>
              <a:off x="1717452" y="3451271"/>
              <a:ext cx="4202472" cy="676897"/>
              <a:chOff x="4579665" y="2117487"/>
              <a:chExt cx="4202472" cy="67689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5239606" y="2209609"/>
                <a:ext cx="3542531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just"/>
                <a:r>
                  <a:rPr lang="vi-VN" altLang="zh-CN" sz="3200" b="1" dirty="0"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字魂179号-正酷波波体" charset="-122"/>
                    <a:cs typeface="+mn-ea"/>
                    <a:sym typeface="+mn-lt"/>
                  </a:rPr>
                  <a:t>Đặt tính rồi tính:</a:t>
                </a:r>
                <a:endParaRPr lang="zh-CN" altLang="en-US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579665" y="2117487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1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</p:grpSp>
        <p:sp>
          <p:nvSpPr>
            <p:cNvPr id="4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3620851" y="2390341"/>
              <a:ext cx="91440" cy="367999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rgbClr val="1D87D1"/>
              </a:solidFill>
            </a:ln>
          </p:spPr>
          <p:txBody>
            <a:bodyPr/>
            <a:lstStyle/>
            <a:p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609281" y="1728530"/>
            <a:ext cx="3020328" cy="769441"/>
            <a:chOff x="609281" y="1728530"/>
            <a:chExt cx="3020328" cy="769441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020328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819973" y="172853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0,36 : 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4330251" y="1752273"/>
            <a:ext cx="3192145" cy="769441"/>
            <a:chOff x="4330251" y="1817590"/>
            <a:chExt cx="3192145" cy="769441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92630" y="181759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95,2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8232370" y="1741567"/>
            <a:ext cx="3192145" cy="769441"/>
            <a:chOff x="8223039" y="1806884"/>
            <a:chExt cx="3192145" cy="769441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542049" y="1806884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5,28 : 4</a:t>
              </a:r>
            </a:p>
          </p:txBody>
        </p:sp>
      </p:grpSp>
      <p:pic>
        <p:nvPicPr>
          <p:cNvPr id="50" name="Hình ảnh 1">
            <a:extLst>
              <a:ext uri="{FF2B5EF4-FFF2-40B4-BE49-F238E27FC236}">
                <a16:creationId xmlns:a16="http://schemas.microsoft.com/office/drawing/2014/main" id="{D53832D3-5EE6-4373-9D08-839AE054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60" y="3311150"/>
            <a:ext cx="2796612" cy="3026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5AB5C-E71E-E618-9C74-A5AF59C77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58" y="3311150"/>
            <a:ext cx="5096698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2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500157" y="515031"/>
            <a:ext cx="4202472" cy="824786"/>
            <a:chOff x="1717452" y="3451271"/>
            <a:chExt cx="4202472" cy="824786"/>
          </a:xfrm>
        </p:grpSpPr>
        <p:grpSp>
          <p:nvGrpSpPr>
            <p:cNvPr id="55" name="组合 54"/>
            <p:cNvGrpSpPr/>
            <p:nvPr/>
          </p:nvGrpSpPr>
          <p:grpSpPr>
            <a:xfrm>
              <a:off x="1717452" y="3451271"/>
              <a:ext cx="4202472" cy="676897"/>
              <a:chOff x="4579665" y="2117487"/>
              <a:chExt cx="4202472" cy="67689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5239606" y="2209609"/>
                <a:ext cx="3542531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just"/>
                <a:r>
                  <a:rPr lang="vi-VN" altLang="zh-CN" sz="3200" b="1" dirty="0"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字魂179号-正酷波波体" charset="-122"/>
                    <a:cs typeface="+mn-ea"/>
                    <a:sym typeface="+mn-lt"/>
                  </a:rPr>
                  <a:t>Đặt tính rồi tính:</a:t>
                </a:r>
                <a:endParaRPr lang="zh-CN" altLang="en-US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579665" y="2117487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1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</p:grpSp>
        <p:sp>
          <p:nvSpPr>
            <p:cNvPr id="4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3620851" y="2390341"/>
              <a:ext cx="91440" cy="367999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rgbClr val="1D87D1"/>
              </a:solidFill>
            </a:ln>
          </p:spPr>
          <p:txBody>
            <a:bodyPr/>
            <a:lstStyle/>
            <a:p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609281" y="1728530"/>
            <a:ext cx="3020328" cy="769441"/>
            <a:chOff x="609281" y="1728530"/>
            <a:chExt cx="3020328" cy="769441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020328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819973" y="172853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0,36 : 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4330251" y="1752273"/>
            <a:ext cx="3192145" cy="769441"/>
            <a:chOff x="4330251" y="1817590"/>
            <a:chExt cx="3192145" cy="769441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92630" y="181759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95,2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8232370" y="1741567"/>
            <a:ext cx="3192145" cy="769441"/>
            <a:chOff x="8223039" y="1806884"/>
            <a:chExt cx="3192145" cy="769441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542049" y="1806884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5,28 : 4</a:t>
              </a: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E1CC3F1-D2F7-F3B2-B986-763B3DE429E4}"/>
              </a:ext>
            </a:extLst>
          </p:cNvPr>
          <p:cNvGraphicFramePr/>
          <p:nvPr/>
        </p:nvGraphicFramePr>
        <p:xfrm>
          <a:off x="429208" y="283254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0,36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 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D165F88-FAFB-76B8-5527-2F2BCBB40927}"/>
              </a:ext>
            </a:extLst>
          </p:cNvPr>
          <p:cNvSpPr txBox="1"/>
          <p:nvPr/>
        </p:nvSpPr>
        <p:spPr>
          <a:xfrm>
            <a:off x="2478867" y="362410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2A63F-5300-1308-1873-D68BF6E9C45C}"/>
              </a:ext>
            </a:extLst>
          </p:cNvPr>
          <p:cNvSpPr txBox="1"/>
          <p:nvPr/>
        </p:nvSpPr>
        <p:spPr>
          <a:xfrm>
            <a:off x="862397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77DA60-83DE-924C-3611-A0E5C2909000}"/>
              </a:ext>
            </a:extLst>
          </p:cNvPr>
          <p:cNvSpPr txBox="1"/>
          <p:nvPr/>
        </p:nvSpPr>
        <p:spPr>
          <a:xfrm>
            <a:off x="1366105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A52FD-8530-1EC1-2B7B-295774DB38EE}"/>
              </a:ext>
            </a:extLst>
          </p:cNvPr>
          <p:cNvSpPr txBox="1"/>
          <p:nvPr/>
        </p:nvSpPr>
        <p:spPr>
          <a:xfrm>
            <a:off x="2839881" y="361960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7A7E3A-BB2E-E3B7-9FA0-B16BB4745245}"/>
              </a:ext>
            </a:extLst>
          </p:cNvPr>
          <p:cNvSpPr txBox="1"/>
          <p:nvPr/>
        </p:nvSpPr>
        <p:spPr>
          <a:xfrm>
            <a:off x="3022572" y="364247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CEC714-3B6E-7707-AFFA-A4FC818B5B63}"/>
              </a:ext>
            </a:extLst>
          </p:cNvPr>
          <p:cNvSpPr txBox="1"/>
          <p:nvPr/>
        </p:nvSpPr>
        <p:spPr>
          <a:xfrm>
            <a:off x="1734835" y="42551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CD9AD2-F67E-61A7-A77C-8B945DCA7F78}"/>
              </a:ext>
            </a:extLst>
          </p:cNvPr>
          <p:cNvSpPr txBox="1"/>
          <p:nvPr/>
        </p:nvSpPr>
        <p:spPr>
          <a:xfrm>
            <a:off x="3381971" y="364921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E64B94-A0B5-B1D9-9E4C-4C94A3F91744}"/>
              </a:ext>
            </a:extLst>
          </p:cNvPr>
          <p:cNvSpPr txBox="1"/>
          <p:nvPr/>
        </p:nvSpPr>
        <p:spPr>
          <a:xfrm>
            <a:off x="1723062" y="36260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544BEF1-01B6-0244-0713-A99FC658EFD1}"/>
              </a:ext>
            </a:extLst>
          </p:cNvPr>
          <p:cNvGraphicFramePr/>
          <p:nvPr/>
        </p:nvGraphicFramePr>
        <p:xfrm>
          <a:off x="4017751" y="283254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95,2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68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EF44D49-B0EA-FCC3-9D85-D9BBB9A0A0C1}"/>
              </a:ext>
            </a:extLst>
          </p:cNvPr>
          <p:cNvSpPr txBox="1"/>
          <p:nvPr/>
        </p:nvSpPr>
        <p:spPr>
          <a:xfrm>
            <a:off x="6067410" y="362410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5D663-ABF5-72B5-F955-C6C8F7A8ED00}"/>
              </a:ext>
            </a:extLst>
          </p:cNvPr>
          <p:cNvSpPr txBox="1"/>
          <p:nvPr/>
        </p:nvSpPr>
        <p:spPr>
          <a:xfrm>
            <a:off x="4418560" y="3618478"/>
            <a:ext cx="95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F25837-4AE1-E17F-67BA-4482F6FD524B}"/>
              </a:ext>
            </a:extLst>
          </p:cNvPr>
          <p:cNvSpPr txBox="1"/>
          <p:nvPr/>
        </p:nvSpPr>
        <p:spPr>
          <a:xfrm>
            <a:off x="5255946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FF3EF0-961D-7D37-C847-FE483E011870}"/>
              </a:ext>
            </a:extLst>
          </p:cNvPr>
          <p:cNvSpPr txBox="1"/>
          <p:nvPr/>
        </p:nvSpPr>
        <p:spPr>
          <a:xfrm>
            <a:off x="6428424" y="361960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BAA491-7863-AE61-07E9-C6C14AEF9BC3}"/>
              </a:ext>
            </a:extLst>
          </p:cNvPr>
          <p:cNvSpPr txBox="1"/>
          <p:nvPr/>
        </p:nvSpPr>
        <p:spPr>
          <a:xfrm>
            <a:off x="6611115" y="364247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A13C1-43BA-8EC2-0F18-D4812D3C15C9}"/>
              </a:ext>
            </a:extLst>
          </p:cNvPr>
          <p:cNvSpPr txBox="1"/>
          <p:nvPr/>
        </p:nvSpPr>
        <p:spPr>
          <a:xfrm>
            <a:off x="5248229" y="42997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E5EAB91-AB8C-6A16-273E-516C30F192C9}"/>
              </a:ext>
            </a:extLst>
          </p:cNvPr>
          <p:cNvGraphicFramePr/>
          <p:nvPr/>
        </p:nvGraphicFramePr>
        <p:xfrm>
          <a:off x="7968540" y="2852333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5,28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EB5DD32-2BEF-56CF-CFC4-E05F0594BB8E}"/>
              </a:ext>
            </a:extLst>
          </p:cNvPr>
          <p:cNvSpPr txBox="1"/>
          <p:nvPr/>
        </p:nvSpPr>
        <p:spPr>
          <a:xfrm>
            <a:off x="10018199" y="36438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72D842-36C3-2A02-9AA3-48CDFE76B40E}"/>
              </a:ext>
            </a:extLst>
          </p:cNvPr>
          <p:cNvSpPr txBox="1"/>
          <p:nvPr/>
        </p:nvSpPr>
        <p:spPr>
          <a:xfrm>
            <a:off x="8401729" y="363826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973CBC-01B6-F867-E0A0-F77C41B3A47D}"/>
              </a:ext>
            </a:extLst>
          </p:cNvPr>
          <p:cNvSpPr txBox="1"/>
          <p:nvPr/>
        </p:nvSpPr>
        <p:spPr>
          <a:xfrm>
            <a:off x="8905437" y="363826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D319C4-81D5-A592-9882-4366925682B9}"/>
              </a:ext>
            </a:extLst>
          </p:cNvPr>
          <p:cNvSpPr txBox="1"/>
          <p:nvPr/>
        </p:nvSpPr>
        <p:spPr>
          <a:xfrm>
            <a:off x="10379213" y="363939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ACC27E-25C9-B0B9-3449-DD012E64ADAF}"/>
              </a:ext>
            </a:extLst>
          </p:cNvPr>
          <p:cNvSpPr txBox="1"/>
          <p:nvPr/>
        </p:nvSpPr>
        <p:spPr>
          <a:xfrm>
            <a:off x="10561904" y="3662258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C0D3B3-1BEB-6FAE-26FD-6E5ABCF6AA5F}"/>
              </a:ext>
            </a:extLst>
          </p:cNvPr>
          <p:cNvSpPr txBox="1"/>
          <p:nvPr/>
        </p:nvSpPr>
        <p:spPr>
          <a:xfrm>
            <a:off x="9355526" y="434764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A42D9F-530D-8B0B-FEF6-4286F60EDB0D}"/>
              </a:ext>
            </a:extLst>
          </p:cNvPr>
          <p:cNvSpPr txBox="1"/>
          <p:nvPr/>
        </p:nvSpPr>
        <p:spPr>
          <a:xfrm>
            <a:off x="8935517" y="434344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1E5071-CC4C-F1D3-E8C9-E551A9ADF050}"/>
              </a:ext>
            </a:extLst>
          </p:cNvPr>
          <p:cNvSpPr txBox="1"/>
          <p:nvPr/>
        </p:nvSpPr>
        <p:spPr>
          <a:xfrm>
            <a:off x="10921303" y="36410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EA900-8185-DDD4-CD5A-6644B51E478B}"/>
              </a:ext>
            </a:extLst>
          </p:cNvPr>
          <p:cNvSpPr txBox="1"/>
          <p:nvPr/>
        </p:nvSpPr>
        <p:spPr>
          <a:xfrm>
            <a:off x="9388925" y="50435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2770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00157" y="429872"/>
            <a:ext cx="10965518" cy="1200329"/>
            <a:chOff x="4579665" y="2032328"/>
            <a:chExt cx="10965518" cy="1200329"/>
          </a:xfrm>
        </p:grpSpPr>
        <p:sp>
          <p:nvSpPr>
            <p:cNvPr id="2" name="文本框 1"/>
            <p:cNvSpPr txBox="1"/>
            <p:nvPr/>
          </p:nvSpPr>
          <p:spPr>
            <a:xfrm>
              <a:off x="5219297" y="2032328"/>
              <a:ext cx="10325886" cy="12003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just"/>
              <a:r>
                <a:rPr lang="vi-VN" altLang="zh-CN" sz="36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Cho biết </a:t>
              </a:r>
              <a:r>
                <a:rPr lang="vi-VN" altLang="zh-CN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7 657 : 31 = 247</a:t>
              </a:r>
              <a:r>
                <a:rPr lang="vi-VN" altLang="zh-CN" sz="36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. Không thực hiện phép tính, hãy tìm kết quả các phép tính sau.</a:t>
              </a:r>
              <a:endParaRPr lang="zh-CN" alt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579665" y="2117487"/>
              <a:ext cx="639632" cy="639632"/>
            </a:xfrm>
            <a:prstGeom prst="ellipse">
              <a:avLst/>
            </a:prstGeom>
            <a:solidFill>
              <a:srgbClr val="1D8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字魂179号-正酷波波体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819973" y="1908701"/>
            <a:ext cx="4173470" cy="961661"/>
            <a:chOff x="609281" y="1749941"/>
            <a:chExt cx="3502676" cy="748030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502676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630429" y="1837397"/>
              <a:ext cx="3373944" cy="59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765,7: 31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789077" y="3429732"/>
            <a:ext cx="4312780" cy="1157493"/>
            <a:chOff x="4330251" y="1817590"/>
            <a:chExt cx="3192145" cy="852222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89205" y="1900371"/>
              <a:ext cx="2674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76,57 : 31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690836" y="4969172"/>
            <a:ext cx="4411021" cy="1034905"/>
            <a:chOff x="8223039" y="1817590"/>
            <a:chExt cx="3192145" cy="828046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302751" y="1876195"/>
              <a:ext cx="29590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76,57 : 247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BF02C9-4CC1-B680-BE74-F61B3B6401E1}"/>
              </a:ext>
            </a:extLst>
          </p:cNvPr>
          <p:cNvGrpSpPr/>
          <p:nvPr/>
        </p:nvGrpSpPr>
        <p:grpSpPr>
          <a:xfrm>
            <a:off x="8800998" y="1832370"/>
            <a:ext cx="1873223" cy="1128915"/>
            <a:chOff x="8800998" y="1832370"/>
            <a:chExt cx="1873223" cy="1128915"/>
          </a:xfrm>
        </p:grpSpPr>
        <p:sp>
          <p:nvSpPr>
            <p:cNvPr id="5" name="卷形: 垂直 15">
              <a:extLst>
                <a:ext uri="{FF2B5EF4-FFF2-40B4-BE49-F238E27FC236}">
                  <a16:creationId xmlns:a16="http://schemas.microsoft.com/office/drawing/2014/main" id="{94B31EE2-8894-2E24-BF07-590091638415}"/>
                </a:ext>
              </a:extLst>
            </p:cNvPr>
            <p:cNvSpPr/>
            <p:nvPr/>
          </p:nvSpPr>
          <p:spPr>
            <a:xfrm>
              <a:off x="8800998" y="1832370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12FF0-E31D-D477-2D61-D2B0DE36971B}"/>
                </a:ext>
              </a:extLst>
            </p:cNvPr>
            <p:cNvSpPr txBox="1"/>
            <p:nvPr/>
          </p:nvSpPr>
          <p:spPr>
            <a:xfrm>
              <a:off x="9078678" y="2010993"/>
              <a:ext cx="14649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0,31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727BF3-0600-5B90-EB99-1388E6702D4C}"/>
              </a:ext>
            </a:extLst>
          </p:cNvPr>
          <p:cNvGrpSpPr/>
          <p:nvPr/>
        </p:nvGrpSpPr>
        <p:grpSpPr>
          <a:xfrm>
            <a:off x="8800998" y="3337711"/>
            <a:ext cx="1873223" cy="1128915"/>
            <a:chOff x="8800998" y="3337711"/>
            <a:chExt cx="1873223" cy="1128915"/>
          </a:xfrm>
        </p:grpSpPr>
        <p:sp>
          <p:nvSpPr>
            <p:cNvPr id="6" name="卷形: 垂直 15">
              <a:extLst>
                <a:ext uri="{FF2B5EF4-FFF2-40B4-BE49-F238E27FC236}">
                  <a16:creationId xmlns:a16="http://schemas.microsoft.com/office/drawing/2014/main" id="{EFB2869F-D7A2-A69A-EF82-21091A916072}"/>
                </a:ext>
              </a:extLst>
            </p:cNvPr>
            <p:cNvSpPr/>
            <p:nvPr/>
          </p:nvSpPr>
          <p:spPr>
            <a:xfrm>
              <a:off x="8800998" y="3337711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803FF3-2684-D7C5-02FB-5427D7766D0F}"/>
                </a:ext>
              </a:extLst>
            </p:cNvPr>
            <p:cNvSpPr txBox="1"/>
            <p:nvPr/>
          </p:nvSpPr>
          <p:spPr>
            <a:xfrm>
              <a:off x="9097341" y="3485692"/>
              <a:ext cx="1511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2,47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BC69BD-5BA9-2B65-E693-83831714041B}"/>
              </a:ext>
            </a:extLst>
          </p:cNvPr>
          <p:cNvGrpSpPr/>
          <p:nvPr/>
        </p:nvGrpSpPr>
        <p:grpSpPr>
          <a:xfrm>
            <a:off x="8800997" y="4866080"/>
            <a:ext cx="1882551" cy="1128915"/>
            <a:chOff x="8800997" y="4866080"/>
            <a:chExt cx="1882551" cy="1128915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41E14C4-D61F-C43A-AE08-8D1FE4C313AA}"/>
                </a:ext>
              </a:extLst>
            </p:cNvPr>
            <p:cNvSpPr/>
            <p:nvPr/>
          </p:nvSpPr>
          <p:spPr>
            <a:xfrm>
              <a:off x="8800997" y="4866080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193685-D587-83E4-E81C-617F5F64C878}"/>
                </a:ext>
              </a:extLst>
            </p:cNvPr>
            <p:cNvSpPr txBox="1"/>
            <p:nvPr/>
          </p:nvSpPr>
          <p:spPr>
            <a:xfrm>
              <a:off x="9078679" y="4995399"/>
              <a:ext cx="1604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24,7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30195 -0.44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1.48148E-6 L -0.29662 -0.000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9636 0.44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zigzag-lines-in-side-view-position_31924"/>
          <p:cNvSpPr>
            <a:spLocks noChangeAspect="1"/>
          </p:cNvSpPr>
          <p:nvPr/>
        </p:nvSpPr>
        <p:spPr bwMode="auto">
          <a:xfrm rot="5400000">
            <a:off x="5647248" y="-2120712"/>
            <a:ext cx="182880" cy="7359982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A47BF-A71C-27A3-79F6-716D7798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78" y="350249"/>
            <a:ext cx="7206214" cy="150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451B3-9A67-C24B-9813-01582F566071}"/>
              </a:ext>
            </a:extLst>
          </p:cNvPr>
          <p:cNvSpPr txBox="1"/>
          <p:nvPr/>
        </p:nvSpPr>
        <p:spPr>
          <a:xfrm>
            <a:off x="765420" y="2079148"/>
            <a:ext cx="108104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thực hiện được phép chia số một thập phân cho một số tự nhiên.</a:t>
            </a:r>
          </a:p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việc chia một số thập phân cho một số tự nhiên để giải quyết một số vấn đề thực tiễn.</a:t>
            </a:r>
          </a:p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tư duy và lập luận toán học, năng lực giao tiếp toán học, năng lực giải quyết vấn đề,...</a:t>
            </a:r>
            <a:endParaRPr lang="en-US" sz="3200" dirty="0">
              <a:solidFill>
                <a:srgbClr val="6B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DE2FAF-E3C6-D4D1-6061-A07C9644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33" y="1991360"/>
            <a:ext cx="10305836" cy="34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4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18877" y="515031"/>
            <a:ext cx="10950174" cy="1323439"/>
            <a:chOff x="4498385" y="2117487"/>
            <a:chExt cx="10950174" cy="1323439"/>
          </a:xfrm>
        </p:grpSpPr>
        <p:sp>
          <p:nvSpPr>
            <p:cNvPr id="2" name="文本框 1"/>
            <p:cNvSpPr txBox="1"/>
            <p:nvPr/>
          </p:nvSpPr>
          <p:spPr>
            <a:xfrm>
              <a:off x="5219297" y="2117487"/>
              <a:ext cx="10229262" cy="13234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Rô-bốt chia đều 9,68 yến cá vào 8 khay. Hỏi mỗi khay đựng bao nhiêu yến cá?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498385" y="2397835"/>
              <a:ext cx="639632" cy="639632"/>
            </a:xfrm>
            <a:prstGeom prst="ellipse">
              <a:avLst/>
            </a:prstGeom>
            <a:solidFill>
              <a:srgbClr val="1D8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cs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32A039-0AAE-2A88-C01D-521B3F6C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50" y="3718560"/>
            <a:ext cx="6675561" cy="283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4A6AFF2-CAAA-AB5C-E77F-0CC6795F3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397" y="2698499"/>
            <a:ext cx="3293253" cy="4281230"/>
          </a:xfrm>
          <a:prstGeom prst="rect">
            <a:avLst/>
          </a:prstGeom>
        </p:spPr>
      </p:pic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CB86ACDE-1D1C-77BC-297A-F74EABFD3D19}"/>
              </a:ext>
            </a:extLst>
          </p:cNvPr>
          <p:cNvSpPr/>
          <p:nvPr/>
        </p:nvSpPr>
        <p:spPr>
          <a:xfrm>
            <a:off x="6694095" y="2338268"/>
            <a:ext cx="3039318" cy="2348302"/>
          </a:xfrm>
          <a:custGeom>
            <a:avLst/>
            <a:gdLst>
              <a:gd name="connsiteX0" fmla="*/ 3263498 w 3039318"/>
              <a:gd name="connsiteY0" fmla="*/ 1758784 h 2348302"/>
              <a:gd name="connsiteX1" fmla="*/ 2772703 w 3039318"/>
              <a:gd name="connsiteY1" fmla="*/ 1838462 h 2348302"/>
              <a:gd name="connsiteX2" fmla="*/ 1038415 w 3039318"/>
              <a:gd name="connsiteY2" fmla="*/ 2287871 h 2348302"/>
              <a:gd name="connsiteX3" fmla="*/ 129107 w 3039318"/>
              <a:gd name="connsiteY3" fmla="*/ 700547 h 2348302"/>
              <a:gd name="connsiteX4" fmla="*/ 1812211 w 3039318"/>
              <a:gd name="connsiteY4" fmla="*/ 21962 h 2348302"/>
              <a:gd name="connsiteX5" fmla="*/ 3003546 w 3039318"/>
              <a:gd name="connsiteY5" fmla="*/ 1427413 h 2348302"/>
              <a:gd name="connsiteX6" fmla="*/ 3263498 w 3039318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318" h="2348302" fill="none" extrusionOk="0">
                <a:moveTo>
                  <a:pt x="3263498" y="1758784"/>
                </a:moveTo>
                <a:cubicBezTo>
                  <a:pt x="3055558" y="1780357"/>
                  <a:pt x="2896149" y="1776007"/>
                  <a:pt x="2772703" y="1838462"/>
                </a:cubicBezTo>
                <a:cubicBezTo>
                  <a:pt x="2373394" y="2254989"/>
                  <a:pt x="1716608" y="2494282"/>
                  <a:pt x="1038415" y="2287871"/>
                </a:cubicBezTo>
                <a:cubicBezTo>
                  <a:pt x="258742" y="1982717"/>
                  <a:pt x="-294534" y="1328613"/>
                  <a:pt x="129107" y="700547"/>
                </a:cubicBezTo>
                <a:cubicBezTo>
                  <a:pt x="415353" y="174545"/>
                  <a:pt x="1092988" y="-90597"/>
                  <a:pt x="1812211" y="21962"/>
                </a:cubicBezTo>
                <a:cubicBezTo>
                  <a:pt x="2566433" y="104411"/>
                  <a:pt x="3206843" y="772758"/>
                  <a:pt x="3003546" y="1427413"/>
                </a:cubicBezTo>
                <a:cubicBezTo>
                  <a:pt x="3139843" y="1546513"/>
                  <a:pt x="3244736" y="1682214"/>
                  <a:pt x="3263498" y="1758784"/>
                </a:cubicBezTo>
                <a:close/>
              </a:path>
              <a:path w="3039318" h="2348302" stroke="0" extrusionOk="0">
                <a:moveTo>
                  <a:pt x="3263498" y="1758784"/>
                </a:moveTo>
                <a:cubicBezTo>
                  <a:pt x="3183615" y="1727354"/>
                  <a:pt x="2851427" y="1869554"/>
                  <a:pt x="2772703" y="1838462"/>
                </a:cubicBezTo>
                <a:cubicBezTo>
                  <a:pt x="2368738" y="2272558"/>
                  <a:pt x="1652321" y="2563132"/>
                  <a:pt x="1038415" y="2287871"/>
                </a:cubicBezTo>
                <a:cubicBezTo>
                  <a:pt x="142103" y="2206204"/>
                  <a:pt x="-189959" y="1361797"/>
                  <a:pt x="129107" y="700547"/>
                </a:cubicBezTo>
                <a:cubicBezTo>
                  <a:pt x="412013" y="214876"/>
                  <a:pt x="1055354" y="-73830"/>
                  <a:pt x="1812211" y="21962"/>
                </a:cubicBezTo>
                <a:cubicBezTo>
                  <a:pt x="2598873" y="128467"/>
                  <a:pt x="3196430" y="785593"/>
                  <a:pt x="3003546" y="1427413"/>
                </a:cubicBezTo>
                <a:cubicBezTo>
                  <a:pt x="3122227" y="1591629"/>
                  <a:pt x="3151374" y="1635848"/>
                  <a:pt x="3263498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3D15EE-0C35-0D08-8A97-E326DBF6F527}"/>
              </a:ext>
            </a:extLst>
          </p:cNvPr>
          <p:cNvCxnSpPr/>
          <p:nvPr/>
        </p:nvCxnSpPr>
        <p:spPr>
          <a:xfrm>
            <a:off x="1257070" y="1105645"/>
            <a:ext cx="9052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Oval 38">
            <a:extLst>
              <a:ext uri="{FF2B5EF4-FFF2-40B4-BE49-F238E27FC236}">
                <a16:creationId xmlns:a16="http://schemas.microsoft.com/office/drawing/2014/main" id="{747ADA8E-8903-FC73-428C-9C00B6F1A229}"/>
              </a:ext>
            </a:extLst>
          </p:cNvPr>
          <p:cNvSpPr/>
          <p:nvPr/>
        </p:nvSpPr>
        <p:spPr>
          <a:xfrm>
            <a:off x="6694095" y="2320045"/>
            <a:ext cx="3039318" cy="2348302"/>
          </a:xfrm>
          <a:custGeom>
            <a:avLst/>
            <a:gdLst>
              <a:gd name="connsiteX0" fmla="*/ 3263498 w 3039318"/>
              <a:gd name="connsiteY0" fmla="*/ 1758784 h 2348302"/>
              <a:gd name="connsiteX1" fmla="*/ 2772703 w 3039318"/>
              <a:gd name="connsiteY1" fmla="*/ 1838462 h 2348302"/>
              <a:gd name="connsiteX2" fmla="*/ 1038415 w 3039318"/>
              <a:gd name="connsiteY2" fmla="*/ 2287871 h 2348302"/>
              <a:gd name="connsiteX3" fmla="*/ 129107 w 3039318"/>
              <a:gd name="connsiteY3" fmla="*/ 700547 h 2348302"/>
              <a:gd name="connsiteX4" fmla="*/ 1812211 w 3039318"/>
              <a:gd name="connsiteY4" fmla="*/ 21962 h 2348302"/>
              <a:gd name="connsiteX5" fmla="*/ 3003546 w 3039318"/>
              <a:gd name="connsiteY5" fmla="*/ 1427413 h 2348302"/>
              <a:gd name="connsiteX6" fmla="*/ 3263498 w 3039318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318" h="2348302" fill="none" extrusionOk="0">
                <a:moveTo>
                  <a:pt x="3263498" y="1758784"/>
                </a:moveTo>
                <a:cubicBezTo>
                  <a:pt x="3055558" y="1780357"/>
                  <a:pt x="2896149" y="1776007"/>
                  <a:pt x="2772703" y="1838462"/>
                </a:cubicBezTo>
                <a:cubicBezTo>
                  <a:pt x="2373394" y="2254989"/>
                  <a:pt x="1716608" y="2494282"/>
                  <a:pt x="1038415" y="2287871"/>
                </a:cubicBezTo>
                <a:cubicBezTo>
                  <a:pt x="258742" y="1982717"/>
                  <a:pt x="-294534" y="1328613"/>
                  <a:pt x="129107" y="700547"/>
                </a:cubicBezTo>
                <a:cubicBezTo>
                  <a:pt x="415353" y="174545"/>
                  <a:pt x="1092988" y="-90597"/>
                  <a:pt x="1812211" y="21962"/>
                </a:cubicBezTo>
                <a:cubicBezTo>
                  <a:pt x="2566433" y="104411"/>
                  <a:pt x="3206843" y="772758"/>
                  <a:pt x="3003546" y="1427413"/>
                </a:cubicBezTo>
                <a:cubicBezTo>
                  <a:pt x="3139843" y="1546513"/>
                  <a:pt x="3244736" y="1682214"/>
                  <a:pt x="3263498" y="1758784"/>
                </a:cubicBezTo>
                <a:close/>
              </a:path>
              <a:path w="3039318" h="2348302" stroke="0" extrusionOk="0">
                <a:moveTo>
                  <a:pt x="3263498" y="1758784"/>
                </a:moveTo>
                <a:cubicBezTo>
                  <a:pt x="3183615" y="1727354"/>
                  <a:pt x="2851427" y="1869554"/>
                  <a:pt x="2772703" y="1838462"/>
                </a:cubicBezTo>
                <a:cubicBezTo>
                  <a:pt x="2368738" y="2272558"/>
                  <a:pt x="1652321" y="2563132"/>
                  <a:pt x="1038415" y="2287871"/>
                </a:cubicBezTo>
                <a:cubicBezTo>
                  <a:pt x="142103" y="2206204"/>
                  <a:pt x="-189959" y="1361797"/>
                  <a:pt x="129107" y="700547"/>
                </a:cubicBezTo>
                <a:cubicBezTo>
                  <a:pt x="412013" y="214876"/>
                  <a:pt x="1055354" y="-73830"/>
                  <a:pt x="1812211" y="21962"/>
                </a:cubicBezTo>
                <a:cubicBezTo>
                  <a:pt x="2598873" y="128467"/>
                  <a:pt x="3196430" y="785593"/>
                  <a:pt x="3003546" y="1427413"/>
                </a:cubicBezTo>
                <a:cubicBezTo>
                  <a:pt x="3122227" y="1591629"/>
                  <a:pt x="3151374" y="1635848"/>
                  <a:pt x="3263498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  <a:endParaRPr lang="en-US" sz="3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4AE19-C12E-5DFB-37BA-4199712AED39}"/>
              </a:ext>
            </a:extLst>
          </p:cNvPr>
          <p:cNvCxnSpPr/>
          <p:nvPr/>
        </p:nvCxnSpPr>
        <p:spPr>
          <a:xfrm>
            <a:off x="10461538" y="1117274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191E03-8CED-8C96-90DE-43FEEBA76569}"/>
              </a:ext>
            </a:extLst>
          </p:cNvPr>
          <p:cNvCxnSpPr/>
          <p:nvPr/>
        </p:nvCxnSpPr>
        <p:spPr>
          <a:xfrm>
            <a:off x="1257070" y="1729279"/>
            <a:ext cx="75895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7EC74C9-69EA-D4B1-1756-1C16AABC8337}"/>
              </a:ext>
            </a:extLst>
          </p:cNvPr>
          <p:cNvSpPr txBox="1"/>
          <p:nvPr/>
        </p:nvSpPr>
        <p:spPr>
          <a:xfrm>
            <a:off x="1503992" y="2338268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D4C87-BB94-E82D-457A-9549082DE34F}"/>
              </a:ext>
            </a:extLst>
          </p:cNvPr>
          <p:cNvSpPr txBox="1"/>
          <p:nvPr/>
        </p:nvSpPr>
        <p:spPr>
          <a:xfrm>
            <a:off x="738692" y="3005432"/>
            <a:ext cx="398932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8 khay: 9,68 yến cá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 khay: .?. yến cá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84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42BB44-3972-B906-E000-97CB66B28569}"/>
              </a:ext>
            </a:extLst>
          </p:cNvPr>
          <p:cNvGrpSpPr/>
          <p:nvPr/>
        </p:nvGrpSpPr>
        <p:grpSpPr>
          <a:xfrm>
            <a:off x="3392488" y="502284"/>
            <a:ext cx="5202872" cy="1052195"/>
            <a:chOff x="3392488" y="502284"/>
            <a:chExt cx="5202872" cy="1052195"/>
          </a:xfrm>
        </p:grpSpPr>
        <p:sp>
          <p:nvSpPr>
            <p:cNvPr id="8" name="圆角矩形 7"/>
            <p:cNvSpPr/>
            <p:nvPr/>
          </p:nvSpPr>
          <p:spPr>
            <a:xfrm>
              <a:off x="3392488" y="502284"/>
              <a:ext cx="5202872" cy="105219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7F457F-7CC8-BEB3-4221-A00198A359B6}"/>
                </a:ext>
              </a:extLst>
            </p:cNvPr>
            <p:cNvSpPr txBox="1"/>
            <p:nvPr/>
          </p:nvSpPr>
          <p:spPr>
            <a:xfrm>
              <a:off x="3906676" y="705215"/>
              <a:ext cx="4378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giải: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5339F7-0703-A8C6-BAE9-D6A69FC07894}"/>
              </a:ext>
            </a:extLst>
          </p:cNvPr>
          <p:cNvSpPr txBox="1"/>
          <p:nvPr/>
        </p:nvSpPr>
        <p:spPr>
          <a:xfrm>
            <a:off x="528320" y="1930080"/>
            <a:ext cx="1113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Số yến cá ở mỗi khay = tổng số yến cá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số khay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kids at desks&#10;&#10;Description automatically generated">
            <a:extLst>
              <a:ext uri="{FF2B5EF4-FFF2-40B4-BE49-F238E27FC236}">
                <a16:creationId xmlns:a16="http://schemas.microsoft.com/office/drawing/2014/main" id="{9C546259-4572-8B81-1F73-96117F12B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64" y="3429000"/>
            <a:ext cx="5169096" cy="2905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Cartoon girls standing next to a blackboard&#10;&#10;Description automatically generated">
            <a:extLst>
              <a:ext uri="{FF2B5EF4-FFF2-40B4-BE49-F238E27FC236}">
                <a16:creationId xmlns:a16="http://schemas.microsoft.com/office/drawing/2014/main" id="{A53F58D2-E933-9945-46B0-91C67828F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" y="4783672"/>
            <a:ext cx="2977301" cy="168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33CD4-F481-F796-5B1C-1C641AD8BF48}"/>
              </a:ext>
            </a:extLst>
          </p:cNvPr>
          <p:cNvSpPr txBox="1"/>
          <p:nvPr/>
        </p:nvSpPr>
        <p:spPr>
          <a:xfrm>
            <a:off x="1590332" y="728580"/>
            <a:ext cx="403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BA2DD-DF8C-F1AE-5D63-42391D58BE90}"/>
              </a:ext>
            </a:extLst>
          </p:cNvPr>
          <p:cNvSpPr txBox="1"/>
          <p:nvPr/>
        </p:nvSpPr>
        <p:spPr>
          <a:xfrm>
            <a:off x="590978" y="1436466"/>
            <a:ext cx="6846142" cy="245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yến cá ở mỗi khay là: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9,68 : 8 = 1,21 (yến)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    Đáp số: 1,21 yến cá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E72B2-F42F-701A-1235-E4DF8C33A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50" y="3718560"/>
            <a:ext cx="6675561" cy="283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446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A9D7A-134D-7460-18E6-2C893E19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67" y="1243330"/>
            <a:ext cx="4292246" cy="1951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85701-24A2-2EF9-AC35-729B08ACA9D6}"/>
              </a:ext>
            </a:extLst>
          </p:cNvPr>
          <p:cNvSpPr txBox="1"/>
          <p:nvPr/>
        </p:nvSpPr>
        <p:spPr>
          <a:xfrm>
            <a:off x="2433264" y="2924175"/>
            <a:ext cx="6871447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SBT.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tiếp theo.</a:t>
            </a:r>
            <a:endParaRPr lang="vi-VN" sz="66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47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1690370"/>
            <a:ext cx="3879850" cy="4144010"/>
          </a:xfrm>
          <a:prstGeom prst="rect">
            <a:avLst/>
          </a:prstGeom>
        </p:spPr>
      </p:pic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07F29-ECF3-B3F0-2F87-BFCF70DC8215}"/>
              </a:ext>
            </a:extLst>
          </p:cNvPr>
          <p:cNvSpPr txBox="1"/>
          <p:nvPr/>
        </p:nvSpPr>
        <p:spPr>
          <a:xfrm>
            <a:off x="2302645" y="1613118"/>
            <a:ext cx="92128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248ED6"/>
                </a:solidFill>
                <a:latin typeface="HP-160" panose="020B0803050302020204" pitchFamily="34" charset="0"/>
              </a:rPr>
              <a:t>Chúc các em học tốt</a:t>
            </a:r>
            <a:endParaRPr lang="en-US" sz="11500" dirty="0">
              <a:solidFill>
                <a:srgbClr val="248ED6"/>
              </a:solidFill>
              <a:latin typeface="HP-160" panose="020B08030503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E1737-CB4B-631C-70BB-FBA27A3E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03" y="1892935"/>
            <a:ext cx="10484842" cy="3405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rgbClr val="FDA959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205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6" y="589226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25559" y="3170469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3327091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101873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1 190 : 34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9,28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92,8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23,2 × 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2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fish in the water&#10;&#10;Description automatically generated">
            <a:extLst>
              <a:ext uri="{FF2B5EF4-FFF2-40B4-BE49-F238E27FC236}">
                <a16:creationId xmlns:a16="http://schemas.microsoft.com/office/drawing/2014/main" id="{39FE3168-829B-7A74-B834-400A6D1AB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"/>
            <a:ext cx="12244626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67342" y="4457803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7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9 280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9,28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1018735"/>
            <a:ext cx="8000418" cy="861576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3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92,8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... d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25" y="58850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5" y="3134096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seabed&#10;&#10;Description automatically generated">
            <a:extLst>
              <a:ext uri="{FF2B5EF4-FFF2-40B4-BE49-F238E27FC236}">
                <a16:creationId xmlns:a16="http://schemas.microsoft.com/office/drawing/2014/main" id="{5FE3B2E9-705E-E29B-3E9A-BC4BF3F21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2,32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7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23,2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48417" y="1018735"/>
            <a:ext cx="7613309" cy="95390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4</a:t>
            </a:r>
            <a:r>
              <a:rPr lang="vi-VN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2 320 d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pt-BR" sz="5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...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5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2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74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seabed&#10;&#10;Description automatically generated">
            <a:extLst>
              <a:ext uri="{FF2B5EF4-FFF2-40B4-BE49-F238E27FC236}">
                <a16:creationId xmlns:a16="http://schemas.microsoft.com/office/drawing/2014/main" id="{AA32A22C-AFE6-D726-2C4D-1638A63AA2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9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23,2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9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2,32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6" y="589226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25559" y="3170469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9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3327091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37380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5</a:t>
            </a:r>
            <a:r>
              <a:rPr lang="vi-VN" sz="4400" b="1" u="sng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92,8 : 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97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TM2NjQwMTVmNDUxODBmMDc5ODRiMDk0MjUwMjIxZjIifQ=="/>
</p:tagLst>
</file>

<file path=ppt/theme/theme1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B99166B-AE3C-4892-97BC-8501473B50B6}"/>
</file>

<file path=customXml/itemProps2.xml><?xml version="1.0" encoding="utf-8"?>
<ds:datastoreItem xmlns:ds="http://schemas.openxmlformats.org/officeDocument/2006/customXml" ds:itemID="{4D9DCB6C-F438-4028-ABD3-BD01DF802BFB}"/>
</file>

<file path=customXml/itemProps3.xml><?xml version="1.0" encoding="utf-8"?>
<ds:datastoreItem xmlns:ds="http://schemas.openxmlformats.org/officeDocument/2006/customXml" ds:itemID="{91385A3D-C577-4833-833D-396825F9A23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Widescreen</PresentationFormat>
  <Paragraphs>159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Adobe Arabic</vt:lpstr>
      <vt:lpstr>Arial</vt:lpstr>
      <vt:lpstr>Arial Black</vt:lpstr>
      <vt:lpstr>Calibri</vt:lpstr>
      <vt:lpstr>Cambria</vt:lpstr>
      <vt:lpstr>HP-160</vt:lpstr>
      <vt:lpstr>Times New Roman</vt:lpstr>
      <vt:lpstr>UTM Avo</vt:lpstr>
      <vt:lpstr>字魂151号-联盟综艺体</vt:lpstr>
      <vt:lpstr>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蓝色卡通风小暑来节气节日科普班会PPT模板</dc:title>
  <dc:creator/>
  <cp:lastModifiedBy/>
  <cp:revision>15</cp:revision>
  <dcterms:created xsi:type="dcterms:W3CDTF">2022-05-30T07:41:00Z</dcterms:created>
  <dcterms:modified xsi:type="dcterms:W3CDTF">2024-11-02T13:54:27Z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FD174836E49148FF876E4DBA5ACBCBCD</vt:lpwstr>
  </property>
  <property fmtid="{D5CDD505-2E9C-101B-9397-08002B2CF9AE}" pid="3" name="KSOProductBuildVer">
    <vt:lpwstr>2052-11.1.0.11691</vt:lpwstr>
  </property>
  <property fmtid="{D5CDD505-2E9C-101B-9397-08002B2CF9AE}" pid="4" name="ContentTypeId">
    <vt:lpwstr>0x010100D136222746B9DD4E9009FC74C2167E69</vt:lpwstr>
  </property>
</Properties>
</file>