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611" r:id="rId2"/>
    <p:sldId id="590" r:id="rId3"/>
    <p:sldId id="269" r:id="rId4"/>
    <p:sldId id="273" r:id="rId5"/>
    <p:sldId id="274" r:id="rId6"/>
    <p:sldId id="278" r:id="rId7"/>
    <p:sldId id="613" r:id="rId8"/>
    <p:sldId id="557" r:id="rId9"/>
    <p:sldId id="558" r:id="rId10"/>
    <p:sldId id="620" r:id="rId11"/>
    <p:sldId id="621" r:id="rId12"/>
    <p:sldId id="619" r:id="rId13"/>
    <p:sldId id="622" r:id="rId14"/>
    <p:sldId id="623" r:id="rId15"/>
    <p:sldId id="626" r:id="rId16"/>
    <p:sldId id="627" r:id="rId17"/>
    <p:sldId id="625" r:id="rId18"/>
    <p:sldId id="628" r:id="rId19"/>
    <p:sldId id="629" r:id="rId20"/>
    <p:sldId id="617"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333300"/>
    <a:srgbClr val="A92005"/>
    <a:srgbClr val="952519"/>
    <a:srgbClr val="F66B49"/>
    <a:srgbClr val="F9BA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95CA1B-1071-44F4-B277-2EF8B196F07C}" v="1" dt="2024-10-25T11:03:00.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4660"/>
  </p:normalViewPr>
  <p:slideViewPr>
    <p:cSldViewPr snapToGrid="0">
      <p:cViewPr>
        <p:scale>
          <a:sx n="25" d="100"/>
          <a:sy n="25" d="100"/>
        </p:scale>
        <p:origin x="1467" y="579"/>
      </p:cViewPr>
      <p:guideLst/>
    </p:cSldViewPr>
  </p:slideViewPr>
  <p:notesTextViewPr>
    <p:cViewPr>
      <p:scale>
        <a:sx n="1" d="1"/>
        <a:sy n="1" d="1"/>
      </p:scale>
      <p:origin x="0" y="0"/>
    </p:cViewPr>
  </p:notesTextViewPr>
  <p:sorterViewPr>
    <p:cViewPr>
      <p:scale>
        <a:sx n="56" d="100"/>
        <a:sy n="56" d="100"/>
      </p:scale>
      <p:origin x="0" y="0"/>
    </p:cViewPr>
  </p:sorterViewPr>
  <p:notesViewPr>
    <p:cSldViewPr snapToGrid="0">
      <p:cViewPr varScale="1">
        <p:scale>
          <a:sx n="80" d="100"/>
          <a:sy n="80" d="100"/>
        </p:scale>
        <p:origin x="2524" y="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7D95CA1B-1071-44F4-B277-2EF8B196F07C}"/>
    <pc:docChg chg="custSel delSld modMainMaster">
      <pc:chgData name="Mai Linh Trần" userId="1ca7ee839224ba6e" providerId="LiveId" clId="{7D95CA1B-1071-44F4-B277-2EF8B196F07C}" dt="2024-10-25T11:03:16.446" v="2" actId="47"/>
      <pc:docMkLst>
        <pc:docMk/>
      </pc:docMkLst>
      <pc:sldChg chg="del">
        <pc:chgData name="Mai Linh Trần" userId="1ca7ee839224ba6e" providerId="LiveId" clId="{7D95CA1B-1071-44F4-B277-2EF8B196F07C}" dt="2024-10-25T11:03:16.446" v="2" actId="47"/>
        <pc:sldMkLst>
          <pc:docMk/>
          <pc:sldMk cId="0" sldId="256"/>
        </pc:sldMkLst>
      </pc:sldChg>
      <pc:sldMasterChg chg="delSp mod delSldLayout modSldLayout">
        <pc:chgData name="Mai Linh Trần" userId="1ca7ee839224ba6e" providerId="LiveId" clId="{7D95CA1B-1071-44F4-B277-2EF8B196F07C}" dt="2024-10-25T11:03:16.446" v="2" actId="47"/>
        <pc:sldMasterMkLst>
          <pc:docMk/>
          <pc:sldMasterMk cId="0" sldId="2147483648"/>
        </pc:sldMasterMkLst>
        <pc:spChg chg="del">
          <ac:chgData name="Mai Linh Trần" userId="1ca7ee839224ba6e" providerId="LiveId" clId="{7D95CA1B-1071-44F4-B277-2EF8B196F07C}" dt="2024-10-25T11:02:54.246" v="0" actId="478"/>
          <ac:spMkLst>
            <pc:docMk/>
            <pc:sldMasterMk cId="0" sldId="2147483648"/>
            <ac:spMk id="7" creationId="{B3FF00EE-5671-9A09-3AFA-8F7F0B446626}"/>
          </ac:spMkLst>
        </pc:spChg>
        <pc:picChg chg="del">
          <ac:chgData name="Mai Linh Trần" userId="1ca7ee839224ba6e" providerId="LiveId" clId="{7D95CA1B-1071-44F4-B277-2EF8B196F07C}" dt="2024-10-25T11:02:54.246" v="0" actId="478"/>
          <ac:picMkLst>
            <pc:docMk/>
            <pc:sldMasterMk cId="0" sldId="2147483648"/>
            <ac:picMk id="9" creationId="{1EDD2153-FF01-3DC9-75A8-C6CF4864E43F}"/>
          </ac:picMkLst>
        </pc:picChg>
        <pc:picChg chg="del">
          <ac:chgData name="Mai Linh Trần" userId="1ca7ee839224ba6e" providerId="LiveId" clId="{7D95CA1B-1071-44F4-B277-2EF8B196F07C}" dt="2024-10-25T11:02:54.246" v="0" actId="478"/>
          <ac:picMkLst>
            <pc:docMk/>
            <pc:sldMasterMk cId="0" sldId="2147483648"/>
            <ac:picMk id="12" creationId="{690FD0DC-4002-3406-8139-71631463C2E2}"/>
          </ac:picMkLst>
        </pc:picChg>
        <pc:picChg chg="del">
          <ac:chgData name="Mai Linh Trần" userId="1ca7ee839224ba6e" providerId="LiveId" clId="{7D95CA1B-1071-44F4-B277-2EF8B196F07C}" dt="2024-10-25T11:02:54.246" v="0" actId="478"/>
          <ac:picMkLst>
            <pc:docMk/>
            <pc:sldMasterMk cId="0" sldId="2147483648"/>
            <ac:picMk id="13" creationId="{63037B74-D11E-F8C8-DAE1-CEF37FB5DD5F}"/>
          </ac:picMkLst>
        </pc:picChg>
        <pc:picChg chg="del">
          <ac:chgData name="Mai Linh Trần" userId="1ca7ee839224ba6e" providerId="LiveId" clId="{7D95CA1B-1071-44F4-B277-2EF8B196F07C}" dt="2024-10-25T11:02:54.246" v="0" actId="478"/>
          <ac:picMkLst>
            <pc:docMk/>
            <pc:sldMasterMk cId="0" sldId="2147483648"/>
            <ac:picMk id="14" creationId="{B7C88FD7-F72D-79F2-095F-9286ABF82749}"/>
          </ac:picMkLst>
        </pc:picChg>
        <pc:picChg chg="del">
          <ac:chgData name="Mai Linh Trần" userId="1ca7ee839224ba6e" providerId="LiveId" clId="{7D95CA1B-1071-44F4-B277-2EF8B196F07C}" dt="2024-10-25T11:02:54.246" v="0" actId="478"/>
          <ac:picMkLst>
            <pc:docMk/>
            <pc:sldMasterMk cId="0" sldId="2147483648"/>
            <ac:picMk id="15" creationId="{2B0B4241-D201-52D4-202C-8AA3B45C86BF}"/>
          </ac:picMkLst>
        </pc:picChg>
        <pc:picChg chg="del">
          <ac:chgData name="Mai Linh Trần" userId="1ca7ee839224ba6e" providerId="LiveId" clId="{7D95CA1B-1071-44F4-B277-2EF8B196F07C}" dt="2024-10-25T11:02:54.246" v="0" actId="478"/>
          <ac:picMkLst>
            <pc:docMk/>
            <pc:sldMasterMk cId="0" sldId="2147483648"/>
            <ac:picMk id="16" creationId="{CEFAC26C-0744-160C-B369-01941F3836E1}"/>
          </ac:picMkLst>
        </pc:picChg>
        <pc:picChg chg="del">
          <ac:chgData name="Mai Linh Trần" userId="1ca7ee839224ba6e" providerId="LiveId" clId="{7D95CA1B-1071-44F4-B277-2EF8B196F07C}" dt="2024-10-25T11:02:54.246" v="0" actId="478"/>
          <ac:picMkLst>
            <pc:docMk/>
            <pc:sldMasterMk cId="0" sldId="2147483648"/>
            <ac:picMk id="17" creationId="{E533F1C1-334E-993D-A6E9-680406EE54B1}"/>
          </ac:picMkLst>
        </pc:picChg>
        <pc:picChg chg="del">
          <ac:chgData name="Mai Linh Trần" userId="1ca7ee839224ba6e" providerId="LiveId" clId="{7D95CA1B-1071-44F4-B277-2EF8B196F07C}" dt="2024-10-25T11:02:54.246" v="0" actId="478"/>
          <ac:picMkLst>
            <pc:docMk/>
            <pc:sldMasterMk cId="0" sldId="2147483648"/>
            <ac:picMk id="18" creationId="{56F88C73-FEDA-80DC-0CF6-D04DDD6DF8A4}"/>
          </ac:picMkLst>
        </pc:picChg>
        <pc:picChg chg="del">
          <ac:chgData name="Mai Linh Trần" userId="1ca7ee839224ba6e" providerId="LiveId" clId="{7D95CA1B-1071-44F4-B277-2EF8B196F07C}" dt="2024-10-25T11:02:54.246" v="0" actId="478"/>
          <ac:picMkLst>
            <pc:docMk/>
            <pc:sldMasterMk cId="0" sldId="2147483648"/>
            <ac:picMk id="19" creationId="{B1485F53-4801-067D-A3F8-A41E786680C1}"/>
          </ac:picMkLst>
        </pc:picChg>
        <pc:picChg chg="del">
          <ac:chgData name="Mai Linh Trần" userId="1ca7ee839224ba6e" providerId="LiveId" clId="{7D95CA1B-1071-44F4-B277-2EF8B196F07C}" dt="2024-10-25T11:02:54.246" v="0" actId="478"/>
          <ac:picMkLst>
            <pc:docMk/>
            <pc:sldMasterMk cId="0" sldId="2147483648"/>
            <ac:picMk id="20" creationId="{17C907DD-1DCE-8E95-CB20-575353EEDD7F}"/>
          </ac:picMkLst>
        </pc:picChg>
        <pc:sldLayoutChg chg="modSp del mod">
          <pc:chgData name="Mai Linh Trần" userId="1ca7ee839224ba6e" providerId="LiveId" clId="{7D95CA1B-1071-44F4-B277-2EF8B196F07C}" dt="2024-10-25T11:03:16.446" v="2" actId="47"/>
          <pc:sldLayoutMkLst>
            <pc:docMk/>
            <pc:sldMasterMk cId="0" sldId="2147483648"/>
            <pc:sldLayoutMk cId="556325780" sldId="2147483683"/>
          </pc:sldLayoutMkLst>
          <pc:spChg chg="mod">
            <ac:chgData name="Mai Linh Trần" userId="1ca7ee839224ba6e" providerId="LiveId" clId="{7D95CA1B-1071-44F4-B277-2EF8B196F07C}" dt="2024-10-25T11:03:04.796" v="1" actId="20577"/>
            <ac:spMkLst>
              <pc:docMk/>
              <pc:sldMasterMk cId="0" sldId="2147483648"/>
              <pc:sldLayoutMk cId="556325780" sldId="2147483683"/>
              <ac:spMk id="2"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2A3EC3-6078-4DA3-B68F-3B3F8AD0B4FC}" type="datetimeFigureOut">
              <a:rPr lang="zh-CN" altLang="en-US" smtClean="0"/>
              <a:t>2024/10/25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稻壳优创意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994237-C8FE-44BA-A82B-4B09FCD6745E}"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382BA-59F4-49DF-B2D3-F354BCECD30F}" type="datetimeFigureOut">
              <a:rPr lang="zh-CN" altLang="en-US" smtClean="0"/>
              <a:t>2024/10/25</a:t>
            </a:fld>
            <a:endParaRPr lang="zh-CN" altLang="en-US"/>
          </a:p>
        </p:txBody>
      </p:sp>
      <p:sp>
        <p:nvSpPr>
          <p:cNvPr id="4" name="稻壳优创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B1A06-204A-481E-BA80-B047A8028B0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t>Bấm vào chữ quay để xoay tên, </a:t>
            </a:r>
            <a:r>
              <a:rPr lang="vi-VN" dirty="0"/>
              <a:t>bấm vào vòng tròn giữa vòng xoay để dừng lại.</a:t>
            </a:r>
          </a:p>
          <a:p>
            <a:r>
              <a:rPr lang="vi-VN" dirty="0"/>
              <a:t>Bấm vào các ô số 1,2,3 để chọn câu hỏi.</a:t>
            </a:r>
          </a:p>
          <a:p>
            <a:r>
              <a:rPr lang="vi-VN" dirty="0"/>
              <a:t>Bấm vào hình 2 người để đến bài học.</a:t>
            </a:r>
          </a:p>
        </p:txBody>
      </p:sp>
      <p:sp>
        <p:nvSpPr>
          <p:cNvPr id="4" name="Slide Number Placeholder 3"/>
          <p:cNvSpPr>
            <a:spLocks noGrp="1"/>
          </p:cNvSpPr>
          <p:nvPr>
            <p:ph type="sldNum" sz="quarter" idx="5"/>
          </p:nvPr>
        </p:nvSpPr>
        <p:spPr/>
        <p:txBody>
          <a:bodyPr/>
          <a:lstStyle/>
          <a:p>
            <a:fld id="{839B1A06-204A-481E-BA80-B047A8028B07}" type="slidenum">
              <a:rPr lang="zh-CN" altLang="en-US" smtClean="0"/>
              <a:t>3</a:t>
            </a:fld>
            <a:endParaRPr lang="zh-CN" altLang="en-US"/>
          </a:p>
        </p:txBody>
      </p:sp>
    </p:spTree>
    <p:extLst>
      <p:ext uri="{BB962C8B-B14F-4D97-AF65-F5344CB8AC3E}">
        <p14:creationId xmlns:p14="http://schemas.microsoft.com/office/powerpoint/2010/main" val="328139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Master" Target="../slideMasters/slideMaster1.xml"/><Relationship Id="rId4" Type="http://schemas.openxmlformats.org/officeDocument/2006/relationships/tags" Target="../tags/tag1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xml"/><Relationship Id="rId5" Type="http://schemas.openxmlformats.org/officeDocument/2006/relationships/tags" Target="../tags/tag20.xml"/><Relationship Id="rId4"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2024/10/25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073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2714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304800" y="4237567"/>
            <a:ext cx="1422400" cy="243417"/>
          </a:xfrm>
          <a:prstGeom prst="rect">
            <a:avLst/>
          </a:prstGeom>
        </p:spPr>
        <p:txBody>
          <a:bodyPr/>
          <a:lstStyle/>
          <a:p>
            <a:fld id="{760FBDFE-C587-4B4C-A407-44438C67B59E}" type="datetimeFigureOut">
              <a:rPr lang="zh-CN" altLang="en-US" smtClean="0"/>
              <a:t>2024/10/25</a:t>
            </a:fld>
            <a:endParaRPr lang="zh-CN" altLang="en-US"/>
          </a:p>
        </p:txBody>
      </p:sp>
      <p:sp>
        <p:nvSpPr>
          <p:cNvPr id="17" name="页脚占位符 16"/>
          <p:cNvSpPr>
            <a:spLocks noGrp="1"/>
          </p:cNvSpPr>
          <p:nvPr>
            <p:ph type="ftr" sz="quarter" idx="11"/>
            <p:custDataLst>
              <p:tags r:id="rId4"/>
            </p:custDataLst>
          </p:nvPr>
        </p:nvSpPr>
        <p:spPr>
          <a:xfrm>
            <a:off x="2082800" y="4237567"/>
            <a:ext cx="1930400" cy="243417"/>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4368800" y="4237567"/>
            <a:ext cx="1422400" cy="243417"/>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0134520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2024/10/25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80" r:id="rId6"/>
    <p:sldLayoutId id="2147483681" r:id="rId7"/>
    <p:sldLayoutId id="2147483682" r:id="rId8"/>
    <p:sldLayoutId id="2147483662" r:id="rId9"/>
    <p:sldLayoutId id="2147483664" r:id="rId10"/>
    <p:sldLayoutId id="2147483665" r:id="rId11"/>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4.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3" Type="http://schemas.openxmlformats.org/officeDocument/2006/relationships/slideLayout" Target="../slideLayouts/slideLayout6.xml"/><Relationship Id="rId7" Type="http://schemas.openxmlformats.org/officeDocument/2006/relationships/slide" Target="slide5.xml"/><Relationship Id="rId12"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16.gif"/><Relationship Id="rId5" Type="http://schemas.openxmlformats.org/officeDocument/2006/relationships/image" Target="../media/image13.png"/><Relationship Id="rId10" Type="http://schemas.openxmlformats.org/officeDocument/2006/relationships/image" Target="../media/image15.gif"/><Relationship Id="rId4" Type="http://schemas.openxmlformats.org/officeDocument/2006/relationships/notesSlide" Target="../notesSlides/notesSlide2.xml"/><Relationship Id="rId9" Type="http://schemas.openxmlformats.org/officeDocument/2006/relationships/image" Target="../media/image14.gif"/><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png"/><Relationship Id="rId15" Type="http://schemas.openxmlformats.org/officeDocument/2006/relationships/slide" Target="slide3.xml"/><Relationship Id="rId10" Type="http://schemas.openxmlformats.org/officeDocument/2006/relationships/image" Target="../media/image2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3.wav"/><Relationship Id="rId7" Type="http://schemas.microsoft.com/office/2007/relationships/hdphoto" Target="../media/hdphoto1.wdp"/><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26.png"/><Relationship Id="rId15" Type="http://schemas.openxmlformats.org/officeDocument/2006/relationships/slide" Target="slide3.xml"/><Relationship Id="rId10" Type="http://schemas.openxmlformats.org/officeDocument/2006/relationships/image" Target="../media/image2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2.wav"/><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26.png"/><Relationship Id="rId15" Type="http://schemas.openxmlformats.org/officeDocument/2006/relationships/slide" Target="slide3.xml"/><Relationship Id="rId10" Type="http://schemas.openxmlformats.org/officeDocument/2006/relationships/image" Target="../media/image2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22.xml"/><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1453515" y="1376280"/>
            <a:ext cx="8216900" cy="4813065"/>
          </a:xfrm>
          <a:prstGeom prst="rect">
            <a:avLst/>
          </a:prstGeom>
        </p:spPr>
      </p:pic>
      <p:pic>
        <p:nvPicPr>
          <p:cNvPr id="10" name="图片 9" descr="19"/>
          <p:cNvPicPr>
            <a:picLocks noChangeAspect="1"/>
          </p:cNvPicPr>
          <p:nvPr/>
        </p:nvPicPr>
        <p:blipFill>
          <a:blip r:embed="rId6"/>
          <a:stretch>
            <a:fillRect/>
          </a:stretch>
        </p:blipFill>
        <p:spPr>
          <a:xfrm>
            <a:off x="0" y="-94615"/>
            <a:ext cx="2000250" cy="4429125"/>
          </a:xfrm>
          <a:prstGeom prst="rect">
            <a:avLst/>
          </a:prstGeom>
        </p:spPr>
      </p:pic>
      <p:pic>
        <p:nvPicPr>
          <p:cNvPr id="11" name="图片 10" descr="17"/>
          <p:cNvPicPr>
            <a:picLocks noChangeAspect="1"/>
          </p:cNvPicPr>
          <p:nvPr/>
        </p:nvPicPr>
        <p:blipFill>
          <a:blip r:embed="rId7"/>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8"/>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9"/>
          <a:stretch>
            <a:fillRect/>
          </a:stretch>
        </p:blipFill>
        <p:spPr>
          <a:xfrm>
            <a:off x="9149623" y="861003"/>
            <a:ext cx="1214120" cy="1214120"/>
          </a:xfrm>
          <a:prstGeom prst="rect">
            <a:avLst/>
          </a:prstGeom>
        </p:spPr>
      </p:pic>
      <p:pic>
        <p:nvPicPr>
          <p:cNvPr id="15" name="图片 14" descr="20"/>
          <p:cNvPicPr>
            <a:picLocks noChangeAspect="1"/>
          </p:cNvPicPr>
          <p:nvPr/>
        </p:nvPicPr>
        <p:blipFill>
          <a:blip r:embed="rId10"/>
          <a:srcRect l="69989" t="-208" b="84615"/>
          <a:stretch>
            <a:fillRect/>
          </a:stretch>
        </p:blipFill>
        <p:spPr>
          <a:xfrm>
            <a:off x="10494010" y="0"/>
            <a:ext cx="1697990" cy="1568450"/>
          </a:xfrm>
          <a:prstGeom prst="rect">
            <a:avLst/>
          </a:prstGeom>
        </p:spPr>
      </p:pic>
      <p:pic>
        <p:nvPicPr>
          <p:cNvPr id="34" name="Picture 33" descr="A logo with bamboo stems and a cartoon face&#10;&#10;Description automatically generated">
            <a:extLst>
              <a:ext uri="{FF2B5EF4-FFF2-40B4-BE49-F238E27FC236}">
                <a16:creationId xmlns:a16="http://schemas.microsoft.com/office/drawing/2014/main" id="{B48E1A7D-48A7-7593-401C-EE5061DCF7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996" y="2914850"/>
            <a:ext cx="743754" cy="766861"/>
          </a:xfrm>
          <a:prstGeom prst="rect">
            <a:avLst/>
          </a:prstGeom>
        </p:spPr>
      </p:pic>
      <p:pic>
        <p:nvPicPr>
          <p:cNvPr id="37" name="Picture 36">
            <a:extLst>
              <a:ext uri="{FF2B5EF4-FFF2-40B4-BE49-F238E27FC236}">
                <a16:creationId xmlns:a16="http://schemas.microsoft.com/office/drawing/2014/main" id="{A2A3C51D-D396-410F-CF78-702B480BB185}"/>
              </a:ext>
            </a:extLst>
          </p:cNvPr>
          <p:cNvPicPr>
            <a:picLocks noChangeAspect="1"/>
          </p:cNvPicPr>
          <p:nvPr/>
        </p:nvPicPr>
        <p:blipFill>
          <a:blip r:embed="rId12"/>
          <a:stretch>
            <a:fillRect/>
          </a:stretch>
        </p:blipFill>
        <p:spPr>
          <a:xfrm>
            <a:off x="1454865" y="391160"/>
            <a:ext cx="8907028" cy="5432007"/>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F3439D11-624D-2C48-E4B1-8F8CEC6583D9}"/>
              </a:ext>
            </a:extLst>
          </p:cNvPr>
          <p:cNvSpPr txBox="1"/>
          <p:nvPr/>
        </p:nvSpPr>
        <p:spPr>
          <a:xfrm>
            <a:off x="650240" y="650130"/>
            <a:ext cx="5384800" cy="1323439"/>
          </a:xfrm>
          <a:prstGeom prst="rect">
            <a:avLst/>
          </a:prstGeom>
          <a:solidFill>
            <a:srgbClr val="F66B49"/>
          </a:solidFill>
          <a:ln w="38100">
            <a:noFill/>
            <a:prstDash val="dash"/>
          </a:ln>
        </p:spPr>
        <p:txBody>
          <a:bodyPr wrap="square">
            <a:spAutoFit/>
          </a:bodyPr>
          <a:lstStyle/>
          <a:p>
            <a:pPr algn="ctr" defTabSz="1219200">
              <a:defRPr/>
            </a:pPr>
            <a:r>
              <a:rPr lang="en-SG" sz="4000" b="1" dirty="0" err="1">
                <a:solidFill>
                  <a:schemeClr val="bg1"/>
                </a:solidFill>
                <a:latin typeface="Cambria" panose="02040503050406030204" pitchFamily="18" charset="0"/>
                <a:ea typeface="Cambria" panose="02040503050406030204" pitchFamily="18" charset="0"/>
              </a:rPr>
              <a:t>Bên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trong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đèn</a:t>
            </a:r>
            <a:r>
              <a:rPr lang="en-SG" sz="4000" b="1" dirty="0">
                <a:solidFill>
                  <a:schemeClr val="bg1"/>
                </a:solidFill>
                <a:latin typeface="Cambria" panose="02040503050406030204" pitchFamily="18" charset="0"/>
                <a:ea typeface="Cambria" panose="02040503050406030204" pitchFamily="18" charset="0"/>
              </a:rPr>
              <a:t> pin </a:t>
            </a:r>
            <a:r>
              <a:rPr lang="en-SG" sz="4000" b="1" dirty="0" err="1">
                <a:solidFill>
                  <a:schemeClr val="bg1"/>
                </a:solidFill>
                <a:latin typeface="Cambria" panose="02040503050406030204" pitchFamily="18" charset="0"/>
                <a:ea typeface="Cambria" panose="02040503050406030204" pitchFamily="18" charset="0"/>
              </a:rPr>
              <a:t>có</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những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bộ</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phận</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nào</a:t>
            </a:r>
            <a:r>
              <a:rPr lang="en-SG" sz="4000" b="1" dirty="0">
                <a:solidFill>
                  <a:schemeClr val="bg1"/>
                </a:solidFill>
                <a:latin typeface="Cambria" panose="02040503050406030204" pitchFamily="18" charset="0"/>
                <a:ea typeface="Cambria" panose="02040503050406030204" pitchFamily="18" charset="0"/>
              </a:rPr>
              <a:t>?</a:t>
            </a:r>
            <a:endParaRPr lang="vi-VN" sz="4000" b="1" dirty="0">
              <a:solidFill>
                <a:schemeClr val="bg1"/>
              </a:solidFill>
              <a:latin typeface="Cambria" panose="02040503050406030204" pitchFamily="18" charset="0"/>
              <a:ea typeface="Cambria" panose="02040503050406030204" pitchFamily="18" charset="0"/>
            </a:endParaRPr>
          </a:p>
        </p:txBody>
      </p:sp>
      <p:sp>
        <p:nvSpPr>
          <p:cNvPr id="5" name="文本框 14">
            <a:extLst>
              <a:ext uri="{FF2B5EF4-FFF2-40B4-BE49-F238E27FC236}">
                <a16:creationId xmlns:a16="http://schemas.microsoft.com/office/drawing/2014/main" id="{BCE79027-55AB-313D-9555-08761DD3D020}"/>
              </a:ext>
            </a:extLst>
          </p:cNvPr>
          <p:cNvSpPr txBox="1"/>
          <p:nvPr/>
        </p:nvSpPr>
        <p:spPr>
          <a:xfrm>
            <a:off x="650240" y="2188160"/>
            <a:ext cx="5059680" cy="1323439"/>
          </a:xfrm>
          <a:prstGeom prst="rect">
            <a:avLst/>
          </a:prstGeom>
          <a:solidFill>
            <a:srgbClr val="F66B49"/>
          </a:solidFill>
          <a:ln w="38100">
            <a:noFill/>
            <a:prstDash val="dash"/>
          </a:ln>
        </p:spPr>
        <p:txBody>
          <a:bodyPr wrap="square">
            <a:spAutoFit/>
          </a:bodyPr>
          <a:lstStyle/>
          <a:p>
            <a:pPr algn="ctr" defTabSz="1219200">
              <a:defRPr/>
            </a:pPr>
            <a:r>
              <a:rPr lang="en-SG" sz="4000" b="1" dirty="0" err="1">
                <a:solidFill>
                  <a:schemeClr val="bg1"/>
                </a:solidFill>
                <a:latin typeface="Cambria" panose="02040503050406030204" pitchFamily="18" charset="0"/>
                <a:ea typeface="Cambria" panose="02040503050406030204" pitchFamily="18" charset="0"/>
              </a:rPr>
              <a:t>Vì</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sao</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bóng</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đèn</a:t>
            </a:r>
            <a:r>
              <a:rPr lang="en-SG" sz="4000" b="1" dirty="0">
                <a:solidFill>
                  <a:schemeClr val="bg1"/>
                </a:solidFill>
                <a:latin typeface="Cambria" panose="02040503050406030204" pitchFamily="18" charset="0"/>
                <a:ea typeface="Cambria" panose="02040503050406030204" pitchFamily="18" charset="0"/>
              </a:rPr>
              <a:t> pin</a:t>
            </a:r>
            <a:endParaRPr lang="vi-VN" sz="4000" b="1" dirty="0">
              <a:solidFill>
                <a:schemeClr val="bg1"/>
              </a:solidFill>
              <a:latin typeface="Cambria" panose="02040503050406030204" pitchFamily="18" charset="0"/>
              <a:ea typeface="Cambria" panose="02040503050406030204" pitchFamily="18" charset="0"/>
            </a:endParaRPr>
          </a:p>
          <a:p>
            <a:pPr algn="ctr" defTabSz="1219200">
              <a:defRPr/>
            </a:pP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phát</a:t>
            </a:r>
            <a:r>
              <a:rPr lang="en-SG" sz="4000" b="1" dirty="0">
                <a:solidFill>
                  <a:schemeClr val="bg1"/>
                </a:solidFill>
                <a:latin typeface="Cambria" panose="02040503050406030204" pitchFamily="18" charset="0"/>
                <a:ea typeface="Cambria" panose="02040503050406030204" pitchFamily="18" charset="0"/>
              </a:rPr>
              <a:t> </a:t>
            </a:r>
            <a:r>
              <a:rPr lang="en-SG" sz="4000" b="1" dirty="0" err="1">
                <a:solidFill>
                  <a:schemeClr val="bg1"/>
                </a:solidFill>
                <a:latin typeface="Cambria" panose="02040503050406030204" pitchFamily="18" charset="0"/>
                <a:ea typeface="Cambria" panose="02040503050406030204" pitchFamily="18" charset="0"/>
              </a:rPr>
              <a:t>sáng</a:t>
            </a:r>
            <a:r>
              <a:rPr lang="en-SG" sz="4000" b="1" dirty="0">
                <a:solidFill>
                  <a:schemeClr val="bg1"/>
                </a:solidFill>
                <a:latin typeface="Cambria" panose="02040503050406030204" pitchFamily="18" charset="0"/>
                <a:ea typeface="Cambria" panose="02040503050406030204" pitchFamily="18" charset="0"/>
              </a:rPr>
              <a:t>?</a:t>
            </a:r>
            <a:endParaRPr lang="vi-VN" sz="4000" b="1" dirty="0">
              <a:solidFill>
                <a:schemeClr val="bg1"/>
              </a:solidFill>
              <a:latin typeface="Cambria" panose="02040503050406030204" pitchFamily="18" charset="0"/>
              <a:ea typeface="Cambria" panose="02040503050406030204" pitchFamily="18" charset="0"/>
            </a:endParaRPr>
          </a:p>
        </p:txBody>
      </p:sp>
      <p:pic>
        <p:nvPicPr>
          <p:cNvPr id="7" name="Picture 6" descr="A couple of kids sitting at desks&#10;&#10;Description automatically generated">
            <a:extLst>
              <a:ext uri="{FF2B5EF4-FFF2-40B4-BE49-F238E27FC236}">
                <a16:creationId xmlns:a16="http://schemas.microsoft.com/office/drawing/2014/main" id="{92E1B98B-10A4-F4CF-6785-3860D1933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435" y="2468880"/>
            <a:ext cx="6267446" cy="3871070"/>
          </a:xfrm>
          <a:prstGeom prst="rect">
            <a:avLst/>
          </a:prstGeom>
        </p:spPr>
      </p:pic>
      <p:pic>
        <p:nvPicPr>
          <p:cNvPr id="8" name="Picture 7">
            <a:extLst>
              <a:ext uri="{FF2B5EF4-FFF2-40B4-BE49-F238E27FC236}">
                <a16:creationId xmlns:a16="http://schemas.microsoft.com/office/drawing/2014/main" id="{4959A5F6-EBDC-CCC7-2731-D2D3DF83EF0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2105"/>
          <a:stretch/>
        </p:blipFill>
        <p:spPr>
          <a:xfrm>
            <a:off x="970918" y="3805015"/>
            <a:ext cx="4307840" cy="2534935"/>
          </a:xfrm>
          <a:prstGeom prst="rect">
            <a:avLst/>
          </a:prstGeom>
        </p:spPr>
      </p:pic>
    </p:spTree>
    <p:extLst>
      <p:ext uri="{BB962C8B-B14F-4D97-AF65-F5344CB8AC3E}">
        <p14:creationId xmlns:p14="http://schemas.microsoft.com/office/powerpoint/2010/main" val="29032053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F3439D11-624D-2C48-E4B1-8F8CEC6583D9}"/>
              </a:ext>
            </a:extLst>
          </p:cNvPr>
          <p:cNvSpPr txBox="1"/>
          <p:nvPr/>
        </p:nvSpPr>
        <p:spPr>
          <a:xfrm>
            <a:off x="1066800" y="669363"/>
            <a:ext cx="4826000" cy="1169551"/>
          </a:xfrm>
          <a:prstGeom prst="rect">
            <a:avLst/>
          </a:prstGeom>
          <a:solidFill>
            <a:srgbClr val="F66B49"/>
          </a:solidFill>
          <a:ln w="38100">
            <a:noFill/>
            <a:prstDash val="dash"/>
          </a:ln>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Bên</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trong</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đèn</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pin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có</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những</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bộ</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phận</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5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nào</a:t>
            </a:r>
            <a:r>
              <a:rPr kumimoji="0" lang="en-SG"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5" name="文本框 14">
            <a:extLst>
              <a:ext uri="{FF2B5EF4-FFF2-40B4-BE49-F238E27FC236}">
                <a16:creationId xmlns:a16="http://schemas.microsoft.com/office/drawing/2014/main" id="{BCE79027-55AB-313D-9555-08761DD3D020}"/>
              </a:ext>
            </a:extLst>
          </p:cNvPr>
          <p:cNvSpPr txBox="1"/>
          <p:nvPr/>
        </p:nvSpPr>
        <p:spPr>
          <a:xfrm>
            <a:off x="1066800" y="3654796"/>
            <a:ext cx="4033520" cy="1015663"/>
          </a:xfrm>
          <a:prstGeom prst="rect">
            <a:avLst/>
          </a:prstGeom>
          <a:solidFill>
            <a:srgbClr val="F66B49"/>
          </a:solidFill>
          <a:ln w="38100">
            <a:noFill/>
            <a:prstDash val="dash"/>
          </a:ln>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Vì</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sao</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bóng</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đèn</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pin</a:t>
            </a:r>
            <a:endParaRPr kumimoji="0" lang="vi-VN"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phát</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sáng</a:t>
            </a:r>
            <a:r>
              <a:rPr kumimoji="0" lang="en-SG"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vi-VN" sz="3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4959A5F6-EBDC-CCC7-2731-D2D3DF83EF0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105"/>
          <a:stretch/>
        </p:blipFill>
        <p:spPr>
          <a:xfrm>
            <a:off x="6939280" y="2273735"/>
            <a:ext cx="4693920" cy="2762122"/>
          </a:xfrm>
          <a:prstGeom prst="rect">
            <a:avLst/>
          </a:prstGeom>
        </p:spPr>
      </p:pic>
      <p:sp>
        <p:nvSpPr>
          <p:cNvPr id="2" name="TextBox 1">
            <a:extLst>
              <a:ext uri="{FF2B5EF4-FFF2-40B4-BE49-F238E27FC236}">
                <a16:creationId xmlns:a16="http://schemas.microsoft.com/office/drawing/2014/main" id="{21C6BE3B-FBEF-56C4-3C31-71CC15376359}"/>
              </a:ext>
            </a:extLst>
          </p:cNvPr>
          <p:cNvSpPr txBox="1"/>
          <p:nvPr/>
        </p:nvSpPr>
        <p:spPr>
          <a:xfrm>
            <a:off x="629920" y="1838914"/>
            <a:ext cx="6309360" cy="1815882"/>
          </a:xfrm>
          <a:prstGeom prst="rect">
            <a:avLst/>
          </a:prstGeom>
          <a:noFill/>
        </p:spPr>
        <p:txBody>
          <a:bodyPr wrap="square" rtlCol="0">
            <a:spAutoFit/>
          </a:bodyPr>
          <a:lstStyle/>
          <a:p>
            <a:pPr algn="just"/>
            <a:r>
              <a:rPr lang="vi-VN" sz="2700" dirty="0"/>
              <a:t>     </a:t>
            </a:r>
            <a:r>
              <a:rPr lang="vi-VN" sz="2800" b="1" dirty="0">
                <a:solidFill>
                  <a:srgbClr val="002060"/>
                </a:solidFill>
                <a:latin typeface="Cambria" panose="02040503050406030204" pitchFamily="18" charset="0"/>
                <a:ea typeface="Cambria" panose="02040503050406030204" pitchFamily="18" charset="0"/>
              </a:rPr>
              <a:t>Cấu tạo bên trong đèn pin: Pin là nguồn điện, mỗi pin có một cực dương (+) và một cực âm (-). Dây dẫn điện nổi bóng đèn, công tắc với pin.</a:t>
            </a:r>
            <a:endParaRPr lang="en-SG" sz="28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7768C79-85DB-3B5C-303F-AA1B0EF8358C}"/>
              </a:ext>
            </a:extLst>
          </p:cNvPr>
          <p:cNvSpPr txBox="1"/>
          <p:nvPr/>
        </p:nvSpPr>
        <p:spPr>
          <a:xfrm>
            <a:off x="894080" y="4711309"/>
            <a:ext cx="5369562" cy="1477328"/>
          </a:xfrm>
          <a:prstGeom prst="rect">
            <a:avLst/>
          </a:prstGeom>
          <a:noFill/>
        </p:spPr>
        <p:txBody>
          <a:bodyPr wrap="square" rtlCol="0">
            <a:spAutoFit/>
          </a:bodyPr>
          <a:lstStyle/>
          <a:p>
            <a:pPr algn="just"/>
            <a:r>
              <a:rPr lang="vi-VN" sz="3000" b="1" dirty="0">
                <a:solidFill>
                  <a:srgbClr val="002060"/>
                </a:solidFill>
                <a:latin typeface="Cambria" panose="02040503050406030204" pitchFamily="18" charset="0"/>
                <a:ea typeface="Cambria" panose="02040503050406030204" pitchFamily="18" charset="0"/>
              </a:rPr>
              <a:t>     Khi bật đèn (bật công tắc), pin cung cấp năng lượng làm cho bóng đèn phát sáng.</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4735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A8D0A-2507-B01A-8902-7EFBD422D6F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105"/>
          <a:stretch/>
        </p:blipFill>
        <p:spPr>
          <a:xfrm>
            <a:off x="6492240" y="495477"/>
            <a:ext cx="5227220" cy="3075941"/>
          </a:xfrm>
          <a:prstGeom prst="rect">
            <a:avLst/>
          </a:prstGeom>
        </p:spPr>
      </p:pic>
      <p:sp>
        <p:nvSpPr>
          <p:cNvPr id="7" name="TextBox 6">
            <a:extLst>
              <a:ext uri="{FF2B5EF4-FFF2-40B4-BE49-F238E27FC236}">
                <a16:creationId xmlns:a16="http://schemas.microsoft.com/office/drawing/2014/main" id="{A4C219BB-0C5A-EA1A-B49F-C5A64B960D64}"/>
              </a:ext>
            </a:extLst>
          </p:cNvPr>
          <p:cNvSpPr txBox="1"/>
          <p:nvPr/>
        </p:nvSpPr>
        <p:spPr>
          <a:xfrm>
            <a:off x="640080" y="643622"/>
            <a:ext cx="5852160" cy="2785378"/>
          </a:xfrm>
          <a:prstGeom prst="rect">
            <a:avLst/>
          </a:prstGeom>
          <a:noFill/>
        </p:spPr>
        <p:txBody>
          <a:bodyPr wrap="square" rtlCol="0">
            <a:spAutoFit/>
          </a:bodyPr>
          <a:lstStyle/>
          <a:p>
            <a:pPr algn="just"/>
            <a:r>
              <a:rPr lang="vi-VN" sz="2500" b="1" dirty="0">
                <a:solidFill>
                  <a:srgbClr val="002060"/>
                </a:solidFill>
                <a:latin typeface="Cambria" panose="02040503050406030204" pitchFamily="18" charset="0"/>
                <a:ea typeface="Cambria" panose="02040503050406030204" pitchFamily="18" charset="0"/>
              </a:rPr>
              <a:t>Từ các dụng cụ ở hình 2, mắc được mạch điện thắp sáng đơn giản như hình 3. Hãy:</a:t>
            </a:r>
          </a:p>
          <a:p>
            <a:pPr algn="just"/>
            <a:r>
              <a:rPr lang="vi-VN" sz="2500" b="1" dirty="0">
                <a:solidFill>
                  <a:srgbClr val="002060"/>
                </a:solidFill>
                <a:latin typeface="Cambria" panose="02040503050406030204" pitchFamily="18" charset="0"/>
                <a:ea typeface="Cambria" panose="02040503050406030204" pitchFamily="18" charset="0"/>
              </a:rPr>
              <a:t>- Chỉ ra điểm khác nhau của hai mạch điện hình 3a và 3b.</a:t>
            </a:r>
          </a:p>
          <a:p>
            <a:pPr algn="just"/>
            <a:r>
              <a:rPr lang="vi-VN" sz="2500" b="1" dirty="0">
                <a:solidFill>
                  <a:srgbClr val="002060"/>
                </a:solidFill>
                <a:latin typeface="Cambria" panose="02040503050406030204" pitchFamily="18" charset="0"/>
                <a:ea typeface="Cambria" panose="02040503050406030204" pitchFamily="18" charset="0"/>
              </a:rPr>
              <a:t>- Chỉ trên hình 3a và 3b, mô tả cấu tạo, hoạt động của mạch điện thắp sáng.</a:t>
            </a:r>
            <a:endParaRPr lang="en-SG" sz="2500" b="1"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42E4E8B-E496-BB7F-7588-9D0B2FF026C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65780" y="3429000"/>
            <a:ext cx="6026460" cy="3067208"/>
          </a:xfrm>
          <a:prstGeom prst="rect">
            <a:avLst/>
          </a:prstGeom>
        </p:spPr>
      </p:pic>
      <p:sp>
        <p:nvSpPr>
          <p:cNvPr id="10" name="Rectangle 9">
            <a:extLst>
              <a:ext uri="{FF2B5EF4-FFF2-40B4-BE49-F238E27FC236}">
                <a16:creationId xmlns:a16="http://schemas.microsoft.com/office/drawing/2014/main" id="{62124503-0960-740C-54AC-CC692567CB6D}"/>
              </a:ext>
            </a:extLst>
          </p:cNvPr>
          <p:cNvSpPr/>
          <p:nvPr/>
        </p:nvSpPr>
        <p:spPr>
          <a:xfrm>
            <a:off x="8494550" y="3571418"/>
            <a:ext cx="1229360" cy="599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Cambria" panose="02040503050406030204" pitchFamily="18" charset="0"/>
                <a:ea typeface="Cambria" panose="02040503050406030204" pitchFamily="18" charset="0"/>
              </a:rPr>
              <a:t>Hình 2</a:t>
            </a:r>
            <a:endParaRPr lang="en-SG" sz="2200" dirty="0">
              <a:solidFill>
                <a:schemeClr val="tx1"/>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F610B29-0438-6CFC-4001-709491306AD3}"/>
              </a:ext>
            </a:extLst>
          </p:cNvPr>
          <p:cNvSpPr/>
          <p:nvPr/>
        </p:nvSpPr>
        <p:spPr>
          <a:xfrm>
            <a:off x="2864330" y="6158565"/>
            <a:ext cx="1229360" cy="337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dirty="0">
                <a:solidFill>
                  <a:schemeClr val="tx1"/>
                </a:solidFill>
                <a:latin typeface="Cambria" panose="02040503050406030204" pitchFamily="18" charset="0"/>
                <a:ea typeface="Cambria" panose="02040503050406030204" pitchFamily="18" charset="0"/>
              </a:rPr>
              <a:t>Hình 3</a:t>
            </a:r>
            <a:endParaRPr lang="en-SG" sz="2200" dirty="0">
              <a:solidFill>
                <a:schemeClr val="tx1"/>
              </a:solidFill>
              <a:latin typeface="Cambria" panose="02040503050406030204" pitchFamily="18" charset="0"/>
              <a:ea typeface="Cambria" panose="02040503050406030204" pitchFamily="18" charset="0"/>
            </a:endParaRPr>
          </a:p>
        </p:txBody>
      </p:sp>
      <p:pic>
        <p:nvPicPr>
          <p:cNvPr id="13" name="Picture 12" descr="A group of kids sitting at a table&#10;&#10;Description automatically generated">
            <a:extLst>
              <a:ext uri="{FF2B5EF4-FFF2-40B4-BE49-F238E27FC236}">
                <a16:creationId xmlns:a16="http://schemas.microsoft.com/office/drawing/2014/main" id="{74C2B3BC-DCDB-C6EB-F973-4B0C45EFC9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6523" y="4170858"/>
            <a:ext cx="4206410" cy="2870468"/>
          </a:xfrm>
          <a:prstGeom prst="rect">
            <a:avLst/>
          </a:prstGeom>
        </p:spPr>
      </p:pic>
    </p:spTree>
    <p:extLst>
      <p:ext uri="{BB962C8B-B14F-4D97-AF65-F5344CB8AC3E}">
        <p14:creationId xmlns:p14="http://schemas.microsoft.com/office/powerpoint/2010/main" val="32316690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C219BB-0C5A-EA1A-B49F-C5A64B960D64}"/>
              </a:ext>
            </a:extLst>
          </p:cNvPr>
          <p:cNvSpPr txBox="1"/>
          <p:nvPr/>
        </p:nvSpPr>
        <p:spPr>
          <a:xfrm>
            <a:off x="640080" y="872778"/>
            <a:ext cx="5108900"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Chỉ ra điểm khác nhau của hai mạch điện hình 3a và 3b.</a:t>
            </a:r>
          </a:p>
        </p:txBody>
      </p:sp>
      <p:pic>
        <p:nvPicPr>
          <p:cNvPr id="9" name="Picture 8">
            <a:extLst>
              <a:ext uri="{FF2B5EF4-FFF2-40B4-BE49-F238E27FC236}">
                <a16:creationId xmlns:a16="http://schemas.microsoft.com/office/drawing/2014/main" id="{B42E4E8B-E496-BB7F-7588-9D0B2FF026C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096000" y="912969"/>
            <a:ext cx="5639905" cy="2870468"/>
          </a:xfrm>
          <a:prstGeom prst="rect">
            <a:avLst/>
          </a:prstGeom>
        </p:spPr>
      </p:pic>
      <p:sp>
        <p:nvSpPr>
          <p:cNvPr id="11" name="Rectangle 10">
            <a:extLst>
              <a:ext uri="{FF2B5EF4-FFF2-40B4-BE49-F238E27FC236}">
                <a16:creationId xmlns:a16="http://schemas.microsoft.com/office/drawing/2014/main" id="{DF610B29-0438-6CFC-4001-709491306AD3}"/>
              </a:ext>
            </a:extLst>
          </p:cNvPr>
          <p:cNvSpPr/>
          <p:nvPr/>
        </p:nvSpPr>
        <p:spPr>
          <a:xfrm>
            <a:off x="8147530" y="3430515"/>
            <a:ext cx="1229360" cy="337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3</a:t>
            </a:r>
            <a:endParaRPr kumimoji="0" lang="en-SG"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0F6EBB1E-5475-DBF8-8391-20E5ADEC2150}"/>
              </a:ext>
            </a:extLst>
          </p:cNvPr>
          <p:cNvSpPr/>
          <p:nvPr/>
        </p:nvSpPr>
        <p:spPr>
          <a:xfrm>
            <a:off x="616260" y="2752766"/>
            <a:ext cx="5303520" cy="2728050"/>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6" name="TextBox 5">
            <a:extLst>
              <a:ext uri="{FF2B5EF4-FFF2-40B4-BE49-F238E27FC236}">
                <a16:creationId xmlns:a16="http://schemas.microsoft.com/office/drawing/2014/main" id="{6D1609AD-8B57-4723-8AAB-B94443051F61}"/>
              </a:ext>
            </a:extLst>
          </p:cNvPr>
          <p:cNvSpPr txBox="1"/>
          <p:nvPr/>
        </p:nvSpPr>
        <p:spPr>
          <a:xfrm>
            <a:off x="575620" y="2839518"/>
            <a:ext cx="5303520" cy="2554545"/>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hình</a:t>
            </a:r>
            <a:r>
              <a:rPr lang="en-SG" sz="4000" b="1" dirty="0">
                <a:latin typeface="Cambria" panose="02040503050406030204" pitchFamily="18" charset="0"/>
                <a:ea typeface="Cambria" panose="02040503050406030204" pitchFamily="18" charset="0"/>
              </a:rPr>
              <a:t> 3a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đóng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đèn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sáng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hình</a:t>
            </a:r>
            <a:r>
              <a:rPr lang="en-SG" sz="4000" b="1" dirty="0">
                <a:latin typeface="Cambria" panose="02040503050406030204" pitchFamily="18" charset="0"/>
                <a:ea typeface="Cambria" panose="02040503050406030204" pitchFamily="18" charset="0"/>
              </a:rPr>
              <a:t> 3b </a:t>
            </a:r>
            <a:r>
              <a:rPr lang="en-SG" sz="4000" b="1" dirty="0" err="1">
                <a:latin typeface="Cambria" panose="02040503050406030204" pitchFamily="18" charset="0"/>
                <a:ea typeface="Cambria" panose="02040503050406030204" pitchFamily="18" charset="0"/>
              </a:rPr>
              <a:t>công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tắc</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mở</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đèn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tắt</a:t>
            </a:r>
            <a:r>
              <a:rPr lang="en-SG" sz="4000" b="1" dirty="0">
                <a:latin typeface="Cambria" panose="02040503050406030204" pitchFamily="18" charset="0"/>
                <a:ea typeface="Cambria" panose="02040503050406030204" pitchFamily="18" charset="0"/>
              </a:rPr>
              <a:t>.</a:t>
            </a:r>
          </a:p>
        </p:txBody>
      </p:sp>
      <p:pic>
        <p:nvPicPr>
          <p:cNvPr id="12" name="Picture 11" descr="A group of kids sitting at a table&#10;&#10;Description automatically generated">
            <a:extLst>
              <a:ext uri="{FF2B5EF4-FFF2-40B4-BE49-F238E27FC236}">
                <a16:creationId xmlns:a16="http://schemas.microsoft.com/office/drawing/2014/main" id="{97578817-2CB8-C7F5-7911-3D814CB263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822" y="3783437"/>
            <a:ext cx="4587005" cy="3074563"/>
          </a:xfrm>
          <a:prstGeom prst="rect">
            <a:avLst/>
          </a:prstGeom>
        </p:spPr>
      </p:pic>
      <p:sp>
        <p:nvSpPr>
          <p:cNvPr id="2" name="Oval 1">
            <a:extLst>
              <a:ext uri="{FF2B5EF4-FFF2-40B4-BE49-F238E27FC236}">
                <a16:creationId xmlns:a16="http://schemas.microsoft.com/office/drawing/2014/main" id="{1F051960-3359-8E65-5DF5-AA3EF8864900}"/>
              </a:ext>
            </a:extLst>
          </p:cNvPr>
          <p:cNvSpPr/>
          <p:nvPr/>
        </p:nvSpPr>
        <p:spPr>
          <a:xfrm>
            <a:off x="7262822" y="2580938"/>
            <a:ext cx="1383519" cy="947431"/>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Oval 2">
            <a:extLst>
              <a:ext uri="{FF2B5EF4-FFF2-40B4-BE49-F238E27FC236}">
                <a16:creationId xmlns:a16="http://schemas.microsoft.com/office/drawing/2014/main" id="{C86C4BD8-A316-ADEA-8D4C-22F1C5B56F49}"/>
              </a:ext>
            </a:extLst>
          </p:cNvPr>
          <p:cNvSpPr/>
          <p:nvPr/>
        </p:nvSpPr>
        <p:spPr>
          <a:xfrm>
            <a:off x="10005367" y="2495683"/>
            <a:ext cx="1383519" cy="961195"/>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TING SOUND EFFECT">
            <a:hlinkClick r:id="" action="ppaction://media"/>
            <a:extLst>
              <a:ext uri="{FF2B5EF4-FFF2-40B4-BE49-F238E27FC236}">
                <a16:creationId xmlns:a16="http://schemas.microsoft.com/office/drawing/2014/main" id="{A9FC8BD3-49E5-44B4-FCA2-266B5E73BA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33600" y="-4673600"/>
            <a:ext cx="406400" cy="406400"/>
          </a:xfrm>
          <a:prstGeom prst="rect">
            <a:avLst/>
          </a:prstGeom>
        </p:spPr>
      </p:pic>
    </p:spTree>
    <p:extLst>
      <p:ext uri="{BB962C8B-B14F-4D97-AF65-F5344CB8AC3E}">
        <p14:creationId xmlns:p14="http://schemas.microsoft.com/office/powerpoint/2010/main" val="9756309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1" presetClass="mediacall" presetSubtype="0" fill="hold" nodeType="withEffect">
                                  <p:stCondLst>
                                    <p:cond delay="0"/>
                                  </p:stCondLst>
                                  <p:childTnLst>
                                    <p:cmd type="call" cmd="playFrom(0.0)">
                                      <p:cBhvr>
                                        <p:cTn id="16" dur="2089" fill="hold"/>
                                        <p:tgtEl>
                                          <p:spTgt spid="4"/>
                                        </p:tgtEl>
                                      </p:cBhvr>
                                    </p:cmd>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P spid="6"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C219BB-0C5A-EA1A-B49F-C5A64B960D64}"/>
              </a:ext>
            </a:extLst>
          </p:cNvPr>
          <p:cNvSpPr txBox="1"/>
          <p:nvPr/>
        </p:nvSpPr>
        <p:spPr>
          <a:xfrm>
            <a:off x="616260" y="684502"/>
            <a:ext cx="5108900" cy="2015936"/>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 Chỉ trên hình 3a và 3b, mô tả cấu tạo, hoạt động của mạch điện thắp sáng.</a:t>
            </a:r>
            <a:endParaRPr lang="en-SG" sz="3000" b="1" dirty="0">
              <a:solidFill>
                <a:srgbClr val="C0000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42E4E8B-E496-BB7F-7588-9D0B2FF026C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096000" y="527759"/>
            <a:ext cx="5639905" cy="2870468"/>
          </a:xfrm>
          <a:prstGeom prst="rect">
            <a:avLst/>
          </a:prstGeom>
        </p:spPr>
      </p:pic>
      <p:sp>
        <p:nvSpPr>
          <p:cNvPr id="11" name="Rectangle 10">
            <a:extLst>
              <a:ext uri="{FF2B5EF4-FFF2-40B4-BE49-F238E27FC236}">
                <a16:creationId xmlns:a16="http://schemas.microsoft.com/office/drawing/2014/main" id="{DF610B29-0438-6CFC-4001-709491306AD3}"/>
              </a:ext>
            </a:extLst>
          </p:cNvPr>
          <p:cNvSpPr/>
          <p:nvPr/>
        </p:nvSpPr>
        <p:spPr>
          <a:xfrm>
            <a:off x="8301272" y="3060584"/>
            <a:ext cx="1229360" cy="337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3</a:t>
            </a:r>
            <a:endParaRPr kumimoji="0" lang="en-SG"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0F6EBB1E-5475-DBF8-8391-20E5ADEC2150}"/>
              </a:ext>
            </a:extLst>
          </p:cNvPr>
          <p:cNvSpPr/>
          <p:nvPr/>
        </p:nvSpPr>
        <p:spPr>
          <a:xfrm>
            <a:off x="659057" y="2357714"/>
            <a:ext cx="5260723" cy="1071286"/>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6" name="TextBox 5">
            <a:extLst>
              <a:ext uri="{FF2B5EF4-FFF2-40B4-BE49-F238E27FC236}">
                <a16:creationId xmlns:a16="http://schemas.microsoft.com/office/drawing/2014/main" id="{6D1609AD-8B57-4723-8AAB-B94443051F61}"/>
              </a:ext>
            </a:extLst>
          </p:cNvPr>
          <p:cNvSpPr txBox="1"/>
          <p:nvPr/>
        </p:nvSpPr>
        <p:spPr>
          <a:xfrm>
            <a:off x="607060" y="2383754"/>
            <a:ext cx="5303520" cy="954107"/>
          </a:xfrm>
          <a:prstGeom prst="rect">
            <a:avLst/>
          </a:prstGeom>
          <a:noFill/>
        </p:spPr>
        <p:txBody>
          <a:bodyPr wrap="square" rtlCol="0">
            <a:spAutoFit/>
          </a:bodyPr>
          <a:lstStyle/>
          <a:p>
            <a:pPr lvl="0" algn="just"/>
            <a:r>
              <a:rPr lang="vi-VN" sz="3000" b="1" dirty="0">
                <a:solidFill>
                  <a:srgbClr val="000000"/>
                </a:solidFill>
                <a:latin typeface="Cambria" panose="02040503050406030204" pitchFamily="18" charset="0"/>
                <a:ea typeface="Cambria" panose="02040503050406030204" pitchFamily="18" charset="0"/>
              </a:rPr>
              <a:t>    </a:t>
            </a:r>
            <a:r>
              <a:rPr lang="vi-VN" sz="2600" b="1" dirty="0">
                <a:solidFill>
                  <a:srgbClr val="000000"/>
                </a:solidFill>
                <a:latin typeface="Cambria" panose="02040503050406030204" pitchFamily="18" charset="0"/>
                <a:ea typeface="Cambria" panose="02040503050406030204" pitchFamily="18" charset="0"/>
              </a:rPr>
              <a:t>Cấu tạo: nguồn điện, bóng đèn, dây dẫn điện và công tắc.</a:t>
            </a:r>
            <a:endParaRPr kumimoji="0" lang="en-SG"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2" name="Picture 11" descr="A group of kids sitting at a table&#10;&#10;Description automatically generated">
            <a:extLst>
              <a:ext uri="{FF2B5EF4-FFF2-40B4-BE49-F238E27FC236}">
                <a16:creationId xmlns:a16="http://schemas.microsoft.com/office/drawing/2014/main" id="{97578817-2CB8-C7F5-7911-3D814CB26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2822" y="3783437"/>
            <a:ext cx="4587005" cy="3074563"/>
          </a:xfrm>
          <a:prstGeom prst="rect">
            <a:avLst/>
          </a:prstGeom>
        </p:spPr>
      </p:pic>
      <p:sp>
        <p:nvSpPr>
          <p:cNvPr id="2" name="圆角矩形 17">
            <a:extLst>
              <a:ext uri="{FF2B5EF4-FFF2-40B4-BE49-F238E27FC236}">
                <a16:creationId xmlns:a16="http://schemas.microsoft.com/office/drawing/2014/main" id="{04E160F1-0EEC-4E82-C7C2-B5F6881C37E3}"/>
              </a:ext>
            </a:extLst>
          </p:cNvPr>
          <p:cNvSpPr/>
          <p:nvPr/>
        </p:nvSpPr>
        <p:spPr>
          <a:xfrm>
            <a:off x="656900" y="3783437"/>
            <a:ext cx="6605922" cy="25372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3" name="TextBox 2">
            <a:extLst>
              <a:ext uri="{FF2B5EF4-FFF2-40B4-BE49-F238E27FC236}">
                <a16:creationId xmlns:a16="http://schemas.microsoft.com/office/drawing/2014/main" id="{1B0417D9-2AED-4637-F88F-DE0258E82F09}"/>
              </a:ext>
            </a:extLst>
          </p:cNvPr>
          <p:cNvSpPr txBox="1"/>
          <p:nvPr/>
        </p:nvSpPr>
        <p:spPr>
          <a:xfrm>
            <a:off x="656900" y="3889249"/>
            <a:ext cx="6505900" cy="2308324"/>
          </a:xfrm>
          <a:prstGeom prst="rect">
            <a:avLst/>
          </a:prstGeom>
          <a:noFill/>
        </p:spPr>
        <p:txBody>
          <a:bodyPr wrap="square" rtlCol="0">
            <a:spAutoFit/>
          </a:bodyPr>
          <a:lstStyle/>
          <a:p>
            <a:pPr lvl="0" algn="just"/>
            <a:r>
              <a:rPr lang="vi-VN" sz="2400" b="1" dirty="0">
                <a:solidFill>
                  <a:srgbClr val="000000"/>
                </a:solidFill>
                <a:latin typeface="Cambria" panose="02040503050406030204" pitchFamily="18" charset="0"/>
                <a:ea typeface="Cambria" panose="02040503050406030204" pitchFamily="18" charset="0"/>
              </a:rPr>
              <a:t>    Dây dẫn điện nối bóng đèn, công tắc với cực dương và cực âm của pin tạo thành mạch điện thắp sáng. Khi đóng công tắc, dòng điện qua bóng đèn làm sáng đèn sáng (mạch kín). Khi mở công tắc (mạch hở) dòng điện không qua bóng đèn, đèn không sáng.</a:t>
            </a:r>
            <a:endParaRPr kumimoji="0" lang="en-SG"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53210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1060767" y="1349375"/>
            <a:ext cx="6497955" cy="3806190"/>
          </a:xfrm>
          <a:prstGeom prst="rect">
            <a:avLst/>
          </a:prstGeom>
        </p:spPr>
      </p:pic>
      <p:pic>
        <p:nvPicPr>
          <p:cNvPr id="8" name="图片 7" descr="14"/>
          <p:cNvPicPr>
            <a:picLocks noChangeAspect="1"/>
          </p:cNvPicPr>
          <p:nvPr/>
        </p:nvPicPr>
        <p:blipFill>
          <a:blip r:embed="rId6"/>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7"/>
          <a:stretch>
            <a:fillRect/>
          </a:stretch>
        </p:blipFill>
        <p:spPr>
          <a:xfrm>
            <a:off x="8449945" y="3120390"/>
            <a:ext cx="3742690" cy="3318510"/>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18500" y="555625"/>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5" name="Picture 4">
            <a:extLst>
              <a:ext uri="{FF2B5EF4-FFF2-40B4-BE49-F238E27FC236}">
                <a16:creationId xmlns:a16="http://schemas.microsoft.com/office/drawing/2014/main" id="{6FEA4740-7FE0-1EFE-5076-15C91117CF1D}"/>
              </a:ext>
            </a:extLst>
          </p:cNvPr>
          <p:cNvPicPr>
            <a:picLocks noChangeAspect="1"/>
          </p:cNvPicPr>
          <p:nvPr/>
        </p:nvPicPr>
        <p:blipFill>
          <a:blip r:embed="rId13"/>
          <a:stretch>
            <a:fillRect/>
          </a:stretch>
        </p:blipFill>
        <p:spPr>
          <a:xfrm>
            <a:off x="206348" y="1275292"/>
            <a:ext cx="7928320" cy="3954356"/>
          </a:xfrm>
          <a:prstGeom prst="rect">
            <a:avLst/>
          </a:prstGeom>
        </p:spPr>
      </p:pic>
    </p:spTree>
    <p:custDataLst>
      <p:tags r:id="rId1"/>
    </p:custDataLst>
    <p:extLst>
      <p:ext uri="{BB962C8B-B14F-4D97-AF65-F5344CB8AC3E}">
        <p14:creationId xmlns:p14="http://schemas.microsoft.com/office/powerpoint/2010/main" val="8148144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C219BB-0C5A-EA1A-B49F-C5A64B960D64}"/>
              </a:ext>
            </a:extLst>
          </p:cNvPr>
          <p:cNvSpPr txBox="1"/>
          <p:nvPr/>
        </p:nvSpPr>
        <p:spPr>
          <a:xfrm>
            <a:off x="687380" y="919915"/>
            <a:ext cx="540862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Vì sao đèn sáng ở mạch điện hình 3a, đèn không sáng ở mạch điện hình 3b? Làm thế nào để đèn sáng?</a:t>
            </a:r>
          </a:p>
        </p:txBody>
      </p:sp>
      <p:pic>
        <p:nvPicPr>
          <p:cNvPr id="9" name="Picture 8">
            <a:extLst>
              <a:ext uri="{FF2B5EF4-FFF2-40B4-BE49-F238E27FC236}">
                <a16:creationId xmlns:a16="http://schemas.microsoft.com/office/drawing/2014/main" id="{B42E4E8B-E496-BB7F-7588-9D0B2FF026C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096000" y="527759"/>
            <a:ext cx="5639905" cy="2870468"/>
          </a:xfrm>
          <a:prstGeom prst="rect">
            <a:avLst/>
          </a:prstGeom>
        </p:spPr>
      </p:pic>
      <p:sp>
        <p:nvSpPr>
          <p:cNvPr id="11" name="Rectangle 10">
            <a:extLst>
              <a:ext uri="{FF2B5EF4-FFF2-40B4-BE49-F238E27FC236}">
                <a16:creationId xmlns:a16="http://schemas.microsoft.com/office/drawing/2014/main" id="{DF610B29-0438-6CFC-4001-709491306AD3}"/>
              </a:ext>
            </a:extLst>
          </p:cNvPr>
          <p:cNvSpPr/>
          <p:nvPr/>
        </p:nvSpPr>
        <p:spPr>
          <a:xfrm>
            <a:off x="8301272" y="3060584"/>
            <a:ext cx="1229360" cy="337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3</a:t>
            </a:r>
            <a:endParaRPr kumimoji="0" lang="en-SG"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04E160F1-0EEC-4E82-C7C2-B5F6881C37E3}"/>
              </a:ext>
            </a:extLst>
          </p:cNvPr>
          <p:cNvSpPr/>
          <p:nvPr/>
        </p:nvSpPr>
        <p:spPr>
          <a:xfrm>
            <a:off x="656900" y="3060584"/>
            <a:ext cx="7318700" cy="3269657"/>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31号-酷乐潮玩体"/>
              <a:ea typeface="思源黑体 CN Bold" panose="020B0800000000000000"/>
              <a:cs typeface="+mn-cs"/>
            </a:endParaRPr>
          </a:p>
        </p:txBody>
      </p:sp>
      <p:sp>
        <p:nvSpPr>
          <p:cNvPr id="3" name="TextBox 2">
            <a:extLst>
              <a:ext uri="{FF2B5EF4-FFF2-40B4-BE49-F238E27FC236}">
                <a16:creationId xmlns:a16="http://schemas.microsoft.com/office/drawing/2014/main" id="{1B0417D9-2AED-4637-F88F-DE0258E82F09}"/>
              </a:ext>
            </a:extLst>
          </p:cNvPr>
          <p:cNvSpPr txBox="1"/>
          <p:nvPr/>
        </p:nvSpPr>
        <p:spPr>
          <a:xfrm>
            <a:off x="773740" y="3229405"/>
            <a:ext cx="708502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đóng công tắc (Hình 3a), dòng điện qua bóng đèn làm sáng đèn sáng (mạch kín). Khi mở công tắc (Hình 3b) (mạch hở) dòng điện không qua bóng đèn, đèn không sáng. Vậy phải đóng công tắc để đèn sáng.</a:t>
            </a:r>
            <a:endParaRPr kumimoji="0" lang="en-SG"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406D533D-67DA-20D3-8D65-AE42315DD0FD}"/>
              </a:ext>
            </a:extLst>
          </p:cNvPr>
          <p:cNvSpPr/>
          <p:nvPr/>
        </p:nvSpPr>
        <p:spPr>
          <a:xfrm>
            <a:off x="456095" y="915270"/>
            <a:ext cx="660269" cy="559327"/>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rPr>
              <a:t>1</a:t>
            </a:r>
            <a:endParaRPr lang="en-US" sz="4000" b="1" dirty="0">
              <a:latin typeface="Cambria" panose="02040503050406030204" pitchFamily="18" charset="0"/>
            </a:endParaRPr>
          </a:p>
        </p:txBody>
      </p:sp>
    </p:spTree>
    <p:extLst>
      <p:ext uri="{BB962C8B-B14F-4D97-AF65-F5344CB8AC3E}">
        <p14:creationId xmlns:p14="http://schemas.microsoft.com/office/powerpoint/2010/main" val="405539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5C70CB-5B08-F3A9-6971-83D6DC35E94D}"/>
              </a:ext>
            </a:extLst>
          </p:cNvPr>
          <p:cNvPicPr>
            <a:picLocks noChangeAspect="1"/>
          </p:cNvPicPr>
          <p:nvPr/>
        </p:nvPicPr>
        <p:blipFill>
          <a:blip r:embed="rId2"/>
          <a:stretch>
            <a:fillRect/>
          </a:stretch>
        </p:blipFill>
        <p:spPr>
          <a:xfrm>
            <a:off x="7198753" y="1758212"/>
            <a:ext cx="4133924" cy="3878969"/>
          </a:xfrm>
          <a:prstGeom prst="rect">
            <a:avLst/>
          </a:prstGeom>
        </p:spPr>
      </p:pic>
      <p:sp>
        <p:nvSpPr>
          <p:cNvPr id="2" name="Oval 1">
            <a:extLst>
              <a:ext uri="{FF2B5EF4-FFF2-40B4-BE49-F238E27FC236}">
                <a16:creationId xmlns:a16="http://schemas.microsoft.com/office/drawing/2014/main" id="{8F8CDB8E-0548-D4D2-555A-764AE3B87BB6}"/>
              </a:ext>
            </a:extLst>
          </p:cNvPr>
          <p:cNvSpPr/>
          <p:nvPr/>
        </p:nvSpPr>
        <p:spPr>
          <a:xfrm>
            <a:off x="659295" y="766831"/>
            <a:ext cx="660269" cy="559327"/>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latin typeface="Cambria" panose="02040503050406030204" pitchFamily="18" charset="0"/>
              </a:rPr>
              <a:t>2</a:t>
            </a:r>
            <a:endParaRPr lang="en-US" sz="4000" b="1" dirty="0">
              <a:latin typeface="Cambria" panose="02040503050406030204" pitchFamily="18" charset="0"/>
            </a:endParaRPr>
          </a:p>
        </p:txBody>
      </p:sp>
      <p:sp>
        <p:nvSpPr>
          <p:cNvPr id="4" name="TextBox 3">
            <a:extLst>
              <a:ext uri="{FF2B5EF4-FFF2-40B4-BE49-F238E27FC236}">
                <a16:creationId xmlns:a16="http://schemas.microsoft.com/office/drawing/2014/main" id="{A5813BE1-7F80-093E-B275-6E7B3270FC2F}"/>
              </a:ext>
            </a:extLst>
          </p:cNvPr>
          <p:cNvSpPr txBox="1"/>
          <p:nvPr/>
        </p:nvSpPr>
        <p:spPr>
          <a:xfrm>
            <a:off x="1057032" y="749776"/>
            <a:ext cx="8500853" cy="630942"/>
          </a:xfrm>
          <a:prstGeom prst="rect">
            <a:avLst/>
          </a:prstGeom>
          <a:noFill/>
        </p:spPr>
        <p:txBody>
          <a:bodyPr wrap="square" rtlCol="0">
            <a:spAutoFit/>
          </a:bodyPr>
          <a:lstStyle/>
          <a:p>
            <a:pPr algn="ctr"/>
            <a:r>
              <a:rPr lang="en-SG" sz="3500" b="1" dirty="0" err="1">
                <a:solidFill>
                  <a:srgbClr val="C00000"/>
                </a:solidFill>
                <a:latin typeface="Cambria" panose="02040503050406030204" pitchFamily="18" charset="0"/>
                <a:ea typeface="Cambria" panose="02040503050406030204" pitchFamily="18" charset="0"/>
              </a:rPr>
              <a:t>Vì</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sao</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bóng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đèn</a:t>
            </a:r>
            <a:r>
              <a:rPr lang="en-SG" sz="3500" b="1" dirty="0">
                <a:solidFill>
                  <a:srgbClr val="C00000"/>
                </a:solidFill>
                <a:latin typeface="Cambria" panose="02040503050406030204" pitchFamily="18" charset="0"/>
                <a:ea typeface="Cambria" panose="02040503050406030204" pitchFamily="18" charset="0"/>
              </a:rPr>
              <a:t> ở </a:t>
            </a:r>
            <a:r>
              <a:rPr lang="en-SG" sz="3500" b="1" dirty="0" err="1">
                <a:solidFill>
                  <a:srgbClr val="C00000"/>
                </a:solidFill>
                <a:latin typeface="Cambria" panose="02040503050406030204" pitchFamily="18" charset="0"/>
                <a:ea typeface="Cambria" panose="02040503050406030204" pitchFamily="18" charset="0"/>
              </a:rPr>
              <a:t>hình</a:t>
            </a:r>
            <a:r>
              <a:rPr lang="en-SG" sz="3500" b="1" dirty="0">
                <a:solidFill>
                  <a:srgbClr val="C00000"/>
                </a:solidFill>
                <a:latin typeface="Cambria" panose="02040503050406030204" pitchFamily="18" charset="0"/>
                <a:ea typeface="Cambria" panose="02040503050406030204" pitchFamily="18" charset="0"/>
              </a:rPr>
              <a:t> 4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sáng?</a:t>
            </a:r>
            <a:endParaRPr lang="en-SG" sz="35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DAF087A-3B2D-20E4-0425-14AEBD189829}"/>
              </a:ext>
            </a:extLst>
          </p:cNvPr>
          <p:cNvSpPr txBox="1"/>
          <p:nvPr/>
        </p:nvSpPr>
        <p:spPr>
          <a:xfrm>
            <a:off x="965200" y="2066220"/>
            <a:ext cx="5782109" cy="2785378"/>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Vì có một mạch dây chưa được nối khiến cho mạch hở và dòng điện không chạy qua bóng đèn được nên bóng đèn không sáng.</a:t>
            </a:r>
            <a:endParaRPr lang="en-SG" sz="3500" b="1"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A7021E-4BC0-3A82-B020-E05B563A97CE}"/>
              </a:ext>
            </a:extLst>
          </p:cNvPr>
          <p:cNvSpPr/>
          <p:nvPr/>
        </p:nvSpPr>
        <p:spPr>
          <a:xfrm>
            <a:off x="9933270" y="2079419"/>
            <a:ext cx="728312" cy="77928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65884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8F8CDB8E-0548-D4D2-555A-764AE3B87BB6}"/>
              </a:ext>
            </a:extLst>
          </p:cNvPr>
          <p:cNvSpPr/>
          <p:nvPr/>
        </p:nvSpPr>
        <p:spPr>
          <a:xfrm>
            <a:off x="425615" y="715334"/>
            <a:ext cx="660269" cy="559327"/>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FFFFFF"/>
                </a:solidFill>
                <a:latin typeface="Cambria" panose="02040503050406030204" pitchFamily="18" charset="0"/>
                <a:ea typeface="汉仪正圆-55W"/>
              </a:rPr>
              <a:t>3</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汉仪正圆-55W"/>
              <a:cs typeface="+mn-cs"/>
            </a:endParaRPr>
          </a:p>
        </p:txBody>
      </p:sp>
      <p:sp>
        <p:nvSpPr>
          <p:cNvPr id="4" name="TextBox 3">
            <a:extLst>
              <a:ext uri="{FF2B5EF4-FFF2-40B4-BE49-F238E27FC236}">
                <a16:creationId xmlns:a16="http://schemas.microsoft.com/office/drawing/2014/main" id="{A5813BE1-7F80-093E-B275-6E7B3270FC2F}"/>
              </a:ext>
            </a:extLst>
          </p:cNvPr>
          <p:cNvSpPr txBox="1"/>
          <p:nvPr/>
        </p:nvSpPr>
        <p:spPr>
          <a:xfrm>
            <a:off x="840530" y="766830"/>
            <a:ext cx="108542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Nếu em bật đèn pin nhưng đèn không sáng, hãy chỉ ra các lí do có thể làm đèn không sáng và cách khắc phục để đèn sáng.</a:t>
            </a:r>
            <a:endParaRPr kumimoji="0" lang="en-SG"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0DAF087A-3B2D-20E4-0425-14AEBD189829}"/>
              </a:ext>
            </a:extLst>
          </p:cNvPr>
          <p:cNvSpPr txBox="1"/>
          <p:nvPr/>
        </p:nvSpPr>
        <p:spPr>
          <a:xfrm>
            <a:off x="755748" y="2120851"/>
            <a:ext cx="4750971" cy="3785652"/>
          </a:xfrm>
          <a:prstGeom prst="rect">
            <a:avLst/>
          </a:prstGeom>
          <a:noFill/>
        </p:spPr>
        <p:txBody>
          <a:bodyPr wrap="square" rtlCol="0">
            <a:spAutoFit/>
          </a:bodyPr>
          <a:lstStyle/>
          <a:p>
            <a:pPr lvl="0" algn="just"/>
            <a:r>
              <a:rPr lang="vi-VN" sz="2400" b="1" dirty="0">
                <a:solidFill>
                  <a:srgbClr val="000000"/>
                </a:solidFill>
                <a:latin typeface="Cambria" panose="02040503050406030204" pitchFamily="18" charset="0"/>
                <a:ea typeface="Cambria" panose="02040503050406030204" pitchFamily="18" charset="0"/>
              </a:rPr>
              <a:t>Các lí do có thể làm đèn pin không sáng và cách khắc phục:</a:t>
            </a:r>
          </a:p>
          <a:p>
            <a:pPr lvl="0" algn="just"/>
            <a:r>
              <a:rPr lang="vi-VN" sz="2400" b="1" dirty="0">
                <a:solidFill>
                  <a:srgbClr val="000000"/>
                </a:solidFill>
                <a:latin typeface="Cambria" panose="02040503050406030204" pitchFamily="18" charset="0"/>
                <a:ea typeface="Cambria" panose="02040503050406030204" pitchFamily="18" charset="0"/>
              </a:rPr>
              <a:t>- Pin hết điện: Pin đã hết hoặc yếu.</a:t>
            </a:r>
          </a:p>
          <a:p>
            <a:pPr lvl="0" algn="just"/>
            <a:r>
              <a:rPr lang="vi-VN" sz="2400" b="1" dirty="0">
                <a:solidFill>
                  <a:srgbClr val="000000"/>
                </a:solidFill>
                <a:latin typeface="Cambria" panose="02040503050406030204" pitchFamily="18" charset="0"/>
                <a:ea typeface="Cambria" panose="02040503050406030204" pitchFamily="18" charset="0"/>
              </a:rPr>
              <a:t>- Khắc phục: Thay pin mới hoặc sạc pin lại.</a:t>
            </a:r>
          </a:p>
          <a:p>
            <a:pPr lvl="0" algn="just"/>
            <a:r>
              <a:rPr lang="vi-VN" sz="2400" b="1" dirty="0">
                <a:solidFill>
                  <a:srgbClr val="000000"/>
                </a:solidFill>
                <a:latin typeface="Cambria" panose="02040503050406030204" pitchFamily="18" charset="0"/>
                <a:ea typeface="Cambria" panose="02040503050406030204" pitchFamily="18" charset="0"/>
              </a:rPr>
              <a:t>- Đèn bị chập: Có thể có một phần của đèn bị chập hoặc gãy.</a:t>
            </a:r>
          </a:p>
          <a:p>
            <a:pPr lvl="0" algn="just"/>
            <a:r>
              <a:rPr lang="vi-VN" sz="2400" b="1" dirty="0">
                <a:solidFill>
                  <a:srgbClr val="000000"/>
                </a:solidFill>
                <a:latin typeface="Cambria" panose="02040503050406030204" pitchFamily="18" charset="0"/>
                <a:ea typeface="Cambria" panose="02040503050406030204" pitchFamily="18" charset="0"/>
              </a:rPr>
              <a:t>- Khắc phục: Kiểm tra và thay thế phần đèn bị hỏng.</a:t>
            </a:r>
          </a:p>
        </p:txBody>
      </p:sp>
      <p:sp>
        <p:nvSpPr>
          <p:cNvPr id="7" name="TextBox 6">
            <a:extLst>
              <a:ext uri="{FF2B5EF4-FFF2-40B4-BE49-F238E27FC236}">
                <a16:creationId xmlns:a16="http://schemas.microsoft.com/office/drawing/2014/main" id="{AD543679-4D36-E4CA-5C97-4441257E7E6E}"/>
              </a:ext>
            </a:extLst>
          </p:cNvPr>
          <p:cNvSpPr txBox="1"/>
          <p:nvPr/>
        </p:nvSpPr>
        <p:spPr>
          <a:xfrm>
            <a:off x="6096000" y="1851546"/>
            <a:ext cx="5476240" cy="4324261"/>
          </a:xfrm>
          <a:prstGeom prst="rect">
            <a:avLst/>
          </a:prstGeom>
          <a:noFill/>
        </p:spPr>
        <p:txBody>
          <a:bodyPr wrap="square" rtlCol="0">
            <a:spAutoFit/>
          </a:bodyPr>
          <a:lstStyle/>
          <a:p>
            <a:pPr lvl="0" algn="just"/>
            <a:r>
              <a:rPr lang="vi-VN" sz="2500" b="1" dirty="0">
                <a:solidFill>
                  <a:srgbClr val="000000"/>
                </a:solidFill>
                <a:latin typeface="Cambria" panose="02040503050406030204" pitchFamily="18" charset="0"/>
                <a:ea typeface="Cambria" panose="02040503050406030204" pitchFamily="18" charset="0"/>
              </a:rPr>
              <a:t>- Tiếp xúc không tốt: Các đầu tiếp xúc của pin hoặc đèn bị oxy hóa hoặc bẩn, làm giảm tiếp xúc.</a:t>
            </a:r>
          </a:p>
          <a:p>
            <a:pPr lvl="0" algn="just"/>
            <a:r>
              <a:rPr lang="vi-VN" sz="2500" b="1" dirty="0">
                <a:solidFill>
                  <a:srgbClr val="000000"/>
                </a:solidFill>
                <a:latin typeface="Cambria" panose="02040503050406030204" pitchFamily="18" charset="0"/>
                <a:ea typeface="Cambria" panose="02040503050406030204" pitchFamily="18" charset="0"/>
              </a:rPr>
              <a:t>- Khắc phục: Làm sạch các đầu tiếp xúc và chạm pin vào chúng để tạo tiếp xúc tốt hơn.</a:t>
            </a:r>
          </a:p>
          <a:p>
            <a:pPr lvl="0" algn="just"/>
            <a:r>
              <a:rPr lang="vi-VN" sz="2500" b="1" dirty="0">
                <a:solidFill>
                  <a:srgbClr val="000000"/>
                </a:solidFill>
                <a:latin typeface="Cambria" panose="02040503050406030204" pitchFamily="18" charset="0"/>
                <a:ea typeface="Cambria" panose="02040503050406030204" pitchFamily="18" charset="0"/>
              </a:rPr>
              <a:t>- Các thành phần bên trong đèn bị hỏng: Các linh kiện bên trong đèn, như bóng đèn LED, có thể bị hỏng.</a:t>
            </a:r>
          </a:p>
          <a:p>
            <a:pPr lvl="0" algn="just"/>
            <a:r>
              <a:rPr lang="vi-VN" sz="2500" b="1" dirty="0">
                <a:solidFill>
                  <a:srgbClr val="000000"/>
                </a:solidFill>
                <a:latin typeface="Cambria" panose="02040503050406030204" pitchFamily="18" charset="0"/>
                <a:ea typeface="Cambria" panose="02040503050406030204" pitchFamily="18" charset="0"/>
              </a:rPr>
              <a:t>- Khắc phục: Kiểm tra và thay thế các linh kiện bị hỏng bên trong đèn.</a:t>
            </a:r>
            <a:endParaRPr kumimoji="0" lang="en-SG" sz="2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8" name="图片 5" descr="C:\Users\Am'be'r\Desktop\千库网_卡通手绘父母陪着孩子看书亲子妈妈和女儿_元素编号13278104.png千库网_卡通手绘父母陪着孩子看书亲子妈妈和女儿_元素编号13278104"/>
          <p:cNvPicPr>
            <a:picLocks noChangeAspect="1"/>
          </p:cNvPicPr>
          <p:nvPr/>
        </p:nvPicPr>
        <p:blipFill>
          <a:blip r:embed="rId2"/>
          <a:srcRect/>
          <a:stretch>
            <a:fillRect/>
          </a:stretch>
        </p:blipFill>
        <p:spPr>
          <a:xfrm>
            <a:off x="4560690" y="5292891"/>
            <a:ext cx="1596273" cy="1596557"/>
          </a:xfrm>
          <a:prstGeom prst="rect">
            <a:avLst/>
          </a:prstGeom>
        </p:spPr>
      </p:pic>
    </p:spTree>
    <p:extLst>
      <p:ext uri="{BB962C8B-B14F-4D97-AF65-F5344CB8AC3E}">
        <p14:creationId xmlns:p14="http://schemas.microsoft.com/office/powerpoint/2010/main" val="25676530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
            <a:extLst>
              <a:ext uri="{FF2B5EF4-FFF2-40B4-BE49-F238E27FC236}">
                <a16:creationId xmlns:a16="http://schemas.microsoft.com/office/drawing/2014/main" id="{A64F2D32-4B9E-609F-622F-46F51C396149}"/>
              </a:ext>
            </a:extLst>
          </p:cNvPr>
          <p:cNvSpPr txBox="1"/>
          <p:nvPr/>
        </p:nvSpPr>
        <p:spPr>
          <a:xfrm>
            <a:off x="1737360" y="749212"/>
            <a:ext cx="9814560" cy="523220"/>
          </a:xfrm>
          <a:prstGeom prst="rect">
            <a:avLst/>
          </a:prstGeom>
          <a:solidFill>
            <a:srgbClr val="F66B49"/>
          </a:solidFill>
          <a:ln w="38100">
            <a:noFill/>
            <a:prstDash val="dash"/>
          </a:ln>
        </p:spPr>
        <p:txBody>
          <a:bodyPr wrap="square">
            <a:spAutoFit/>
          </a:bodyPr>
          <a:lstStyle/>
          <a:p>
            <a:pPr lvl="0" algn="ctr" defTabSz="1219200">
              <a:defRPr/>
            </a:pPr>
            <a:r>
              <a:rPr lang="vi-VN" altLang="zh-CN" sz="2800" b="1" dirty="0">
                <a:solidFill>
                  <a:srgbClr val="FFFFFF"/>
                </a:solidFill>
                <a:latin typeface="Cambria" panose="02040503050406030204" pitchFamily="18" charset="0"/>
                <a:ea typeface="Cambria" panose="02040503050406030204" pitchFamily="18" charset="0"/>
                <a:cs typeface="+mn-ea"/>
                <a:sym typeface="思源黑体" panose="020B0500000000000000" pitchFamily="34" charset="-122"/>
              </a:rPr>
              <a:t>Lấy ví dụ về mạch điện thắp sáng đơn giản trong cuộc sống.</a:t>
            </a:r>
            <a:endParaRPr kumimoji="0" lang="zh-CN" altLang="en-US" sz="2800" b="1" i="0" u="none" strike="noStrike" kern="1200" cap="none" spc="0" normalizeH="0" baseline="0" noProof="0" dirty="0">
              <a:ln>
                <a:noFill/>
              </a:ln>
              <a:solidFill>
                <a:srgbClr val="FFFFFF"/>
              </a:solidFill>
              <a:effectLst/>
              <a:uLnTx/>
              <a:uFillTx/>
              <a:latin typeface="Cambria" panose="02040503050406030204" pitchFamily="18" charset="0"/>
              <a:ea typeface="字魂131号-酷乐潮玩体" panose="00000500000000000000" charset="-122"/>
              <a:cs typeface="+mn-ea"/>
              <a:sym typeface="思源黑体" panose="020B0500000000000000" pitchFamily="34" charset="-122"/>
            </a:endParaRPr>
          </a:p>
        </p:txBody>
      </p:sp>
      <p:sp>
        <p:nvSpPr>
          <p:cNvPr id="3" name="Oval 2">
            <a:extLst>
              <a:ext uri="{FF2B5EF4-FFF2-40B4-BE49-F238E27FC236}">
                <a16:creationId xmlns:a16="http://schemas.microsoft.com/office/drawing/2014/main" id="{41E7919A-BCC8-B7A2-00BE-FEF4C0BC9E4F}"/>
              </a:ext>
            </a:extLst>
          </p:cNvPr>
          <p:cNvSpPr/>
          <p:nvPr/>
        </p:nvSpPr>
        <p:spPr>
          <a:xfrm>
            <a:off x="953935" y="713105"/>
            <a:ext cx="660269" cy="559327"/>
          </a:xfrm>
          <a:prstGeom prst="ellipse">
            <a:avLst/>
          </a:prstGeom>
          <a:solidFill>
            <a:srgbClr val="EDB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汉仪正圆-55W"/>
                <a:cs typeface="+mn-cs"/>
              </a:rPr>
              <a:t>4</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汉仪正圆-55W"/>
              <a:cs typeface="+mn-cs"/>
            </a:endParaRPr>
          </a:p>
        </p:txBody>
      </p:sp>
      <p:sp>
        <p:nvSpPr>
          <p:cNvPr id="4" name="TextBox 3">
            <a:extLst>
              <a:ext uri="{FF2B5EF4-FFF2-40B4-BE49-F238E27FC236}">
                <a16:creationId xmlns:a16="http://schemas.microsoft.com/office/drawing/2014/main" id="{D6B33A25-39B7-DE92-63E5-22A7AB42185C}"/>
              </a:ext>
            </a:extLst>
          </p:cNvPr>
          <p:cNvSpPr txBox="1"/>
          <p:nvPr/>
        </p:nvSpPr>
        <p:spPr>
          <a:xfrm>
            <a:off x="802640" y="1615250"/>
            <a:ext cx="8453120" cy="4662815"/>
          </a:xfrm>
          <a:prstGeom prst="rect">
            <a:avLst/>
          </a:prstGeom>
          <a:noFill/>
        </p:spPr>
        <p:txBody>
          <a:bodyPr wrap="square" rtlCol="0">
            <a:spAutoFit/>
          </a:bodyPr>
          <a:lstStyle/>
          <a:p>
            <a:pPr algn="just"/>
            <a:r>
              <a:rPr lang="vi-VN" sz="2700" b="1" dirty="0">
                <a:latin typeface="Cambria" panose="02040503050406030204" pitchFamily="18" charset="0"/>
                <a:ea typeface="Cambria" panose="02040503050406030204" pitchFamily="18" charset="0"/>
              </a:rPr>
              <a:t>  Mạch điện chiếu sáng của một bóng đèn trong nhà.</a:t>
            </a:r>
          </a:p>
          <a:p>
            <a:pPr algn="just"/>
            <a:r>
              <a:rPr lang="vi-VN" sz="2700" b="1" dirty="0">
                <a:latin typeface="Cambria" panose="02040503050406030204" pitchFamily="18" charset="0"/>
                <a:ea typeface="Cambria" panose="02040503050406030204" pitchFamily="18" charset="0"/>
              </a:rPr>
              <a:t>-Nguồn cung cấp điện: Nguồn cung cấp điện có thể là nguồn điện từ lưới điện công cộng hoặc từ một nguồn năng lượng tái tạo như pin hoặc tấm pin mặt trời.</a:t>
            </a:r>
          </a:p>
          <a:p>
            <a:pPr algn="just"/>
            <a:r>
              <a:rPr lang="vi-VN" sz="2700" b="1" dirty="0">
                <a:latin typeface="Cambria" panose="02040503050406030204" pitchFamily="18" charset="0"/>
                <a:ea typeface="Cambria" panose="02040503050406030204" pitchFamily="18" charset="0"/>
              </a:rPr>
              <a:t>-Công tắc: Công tắc được sử dụng để mở hoặc đóng mạch điện. Khi công tắc được bật, mạch điện được hoàn thành và dòng điện có thể chạy qua.</a:t>
            </a:r>
          </a:p>
          <a:p>
            <a:pPr algn="just"/>
            <a:r>
              <a:rPr lang="vi-VN" sz="2700" b="1" dirty="0">
                <a:latin typeface="Cambria" panose="02040503050406030204" pitchFamily="18" charset="0"/>
                <a:ea typeface="Cambria" panose="02040503050406030204" pitchFamily="18" charset="0"/>
              </a:rPr>
              <a:t>-Dây dẫn điện: Dây dẫn điện là các dây dẫn cung cấp đường dẫn cho dòng điện từ nguồn cung cấp tới bóng đèn.</a:t>
            </a:r>
            <a:endParaRPr lang="en-SG" sz="2700" b="1" dirty="0">
              <a:latin typeface="Cambria" panose="02040503050406030204" pitchFamily="18" charset="0"/>
              <a:ea typeface="Cambria" panose="02040503050406030204" pitchFamily="18" charset="0"/>
            </a:endParaRPr>
          </a:p>
        </p:txBody>
      </p:sp>
      <p:pic>
        <p:nvPicPr>
          <p:cNvPr id="5" name="图片 1" descr="C:\Users\Am'be'r\Desktop\千库网_家庭亲子周末时光辅导作业学习_元素编号13079652.png千库网_家庭亲子周末时光辅导作业学习_元素编号13079652"/>
          <p:cNvPicPr>
            <a:picLocks noChangeAspect="1"/>
          </p:cNvPicPr>
          <p:nvPr/>
        </p:nvPicPr>
        <p:blipFill>
          <a:blip r:embed="rId2"/>
          <a:srcRect/>
          <a:stretch>
            <a:fillRect/>
          </a:stretch>
        </p:blipFill>
        <p:spPr>
          <a:xfrm>
            <a:off x="9115425" y="3972560"/>
            <a:ext cx="2550795" cy="2550795"/>
          </a:xfrm>
          <a:prstGeom prst="rect">
            <a:avLst/>
          </a:prstGeom>
        </p:spPr>
      </p:pic>
    </p:spTree>
    <p:extLst>
      <p:ext uri="{BB962C8B-B14F-4D97-AF65-F5344CB8AC3E}">
        <p14:creationId xmlns:p14="http://schemas.microsoft.com/office/powerpoint/2010/main" val="39082931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16"/>
          <p:cNvPicPr>
            <a:picLocks noChangeAspect="1"/>
          </p:cNvPicPr>
          <p:nvPr/>
        </p:nvPicPr>
        <p:blipFill>
          <a:blip r:embed="rId4"/>
          <a:stretch>
            <a:fillRect/>
          </a:stretch>
        </p:blipFill>
        <p:spPr>
          <a:xfrm>
            <a:off x="1618615" y="1244600"/>
            <a:ext cx="9149080" cy="4531995"/>
          </a:xfrm>
          <a:prstGeom prst="rect">
            <a:avLst/>
          </a:prstGeom>
        </p:spPr>
      </p:pic>
      <p:pic>
        <p:nvPicPr>
          <p:cNvPr id="10" name="图片 9" descr="19"/>
          <p:cNvPicPr>
            <a:picLocks noChangeAspect="1"/>
          </p:cNvPicPr>
          <p:nvPr/>
        </p:nvPicPr>
        <p:blipFill>
          <a:blip r:embed="rId5"/>
          <a:stretch>
            <a:fillRect/>
          </a:stretch>
        </p:blipFill>
        <p:spPr>
          <a:xfrm>
            <a:off x="0" y="-94615"/>
            <a:ext cx="2322830" cy="5143500"/>
          </a:xfrm>
          <a:prstGeom prst="rect">
            <a:avLst/>
          </a:prstGeom>
        </p:spPr>
      </p:pic>
      <p:pic>
        <p:nvPicPr>
          <p:cNvPr id="15" name="图片 14" descr="20"/>
          <p:cNvPicPr>
            <a:picLocks noChangeAspect="1"/>
          </p:cNvPicPr>
          <p:nvPr/>
        </p:nvPicPr>
        <p:blipFill>
          <a:blip r:embed="rId6"/>
          <a:srcRect l="69989" t="-208" b="84615"/>
          <a:stretch>
            <a:fillRect/>
          </a:stretch>
        </p:blipFill>
        <p:spPr>
          <a:xfrm>
            <a:off x="10494010" y="0"/>
            <a:ext cx="1697990" cy="1568450"/>
          </a:xfrm>
          <a:prstGeom prst="rect">
            <a:avLst/>
          </a:prstGeom>
        </p:spPr>
      </p:pic>
      <p:pic>
        <p:nvPicPr>
          <p:cNvPr id="8" name="图片 7" descr="14"/>
          <p:cNvPicPr>
            <a:picLocks noChangeAspect="1"/>
          </p:cNvPicPr>
          <p:nvPr/>
        </p:nvPicPr>
        <p:blipFill>
          <a:blip r:embed="rId7"/>
          <a:stretch>
            <a:fillRect/>
          </a:stretch>
        </p:blipFill>
        <p:spPr>
          <a:xfrm>
            <a:off x="9829165" y="3246891"/>
            <a:ext cx="2362835" cy="3253740"/>
          </a:xfrm>
          <a:prstGeom prst="rect">
            <a:avLst/>
          </a:prstGeom>
        </p:spPr>
      </p:pic>
      <p:pic>
        <p:nvPicPr>
          <p:cNvPr id="14" name="图片 13" descr="11"/>
          <p:cNvPicPr>
            <a:picLocks noChangeAspect="1"/>
          </p:cNvPicPr>
          <p:nvPr/>
        </p:nvPicPr>
        <p:blipFill>
          <a:blip r:embed="rId8"/>
          <a:stretch>
            <a:fillRect/>
          </a:stretch>
        </p:blipFill>
        <p:spPr>
          <a:xfrm>
            <a:off x="8814435" y="620395"/>
            <a:ext cx="1214120" cy="1214120"/>
          </a:xfrm>
          <a:prstGeom prst="rect">
            <a:avLst/>
          </a:prstGeom>
        </p:spPr>
      </p:pic>
      <p:pic>
        <p:nvPicPr>
          <p:cNvPr id="13" name="Picture 12">
            <a:extLst>
              <a:ext uri="{FF2B5EF4-FFF2-40B4-BE49-F238E27FC236}">
                <a16:creationId xmlns:a16="http://schemas.microsoft.com/office/drawing/2014/main" id="{E53B96FA-D057-37D3-D407-93A26E75AB0A}"/>
              </a:ext>
            </a:extLst>
          </p:cNvPr>
          <p:cNvPicPr>
            <a:picLocks noChangeAspect="1"/>
          </p:cNvPicPr>
          <p:nvPr/>
        </p:nvPicPr>
        <p:blipFill>
          <a:blip r:embed="rId9"/>
          <a:stretch>
            <a:fillRect/>
          </a:stretch>
        </p:blipFill>
        <p:spPr>
          <a:xfrm>
            <a:off x="2111803" y="2105524"/>
            <a:ext cx="8162703" cy="213641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610995"/>
            <a:ext cx="6497955" cy="3806190"/>
          </a:xfrm>
          <a:prstGeom prst="rect">
            <a:avLst/>
          </a:prstGeom>
        </p:spPr>
      </p:pic>
      <p:pic>
        <p:nvPicPr>
          <p:cNvPr id="8" name="图片 7" descr="14"/>
          <p:cNvPicPr>
            <a:picLocks noChangeAspect="1"/>
          </p:cNvPicPr>
          <p:nvPr/>
        </p:nvPicPr>
        <p:blipFill>
          <a:blip r:embed="rId6"/>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7"/>
          <a:stretch>
            <a:fillRect/>
          </a:stretch>
        </p:blipFill>
        <p:spPr>
          <a:xfrm>
            <a:off x="8449945" y="3120390"/>
            <a:ext cx="3742690" cy="3318510"/>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18500" y="555625"/>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5" name="Picture 4">
            <a:extLst>
              <a:ext uri="{FF2B5EF4-FFF2-40B4-BE49-F238E27FC236}">
                <a16:creationId xmlns:a16="http://schemas.microsoft.com/office/drawing/2014/main" id="{66AA643F-4E1E-AB29-A9B5-DDFD17650F8B}"/>
              </a:ext>
            </a:extLst>
          </p:cNvPr>
          <p:cNvPicPr>
            <a:picLocks noChangeAspect="1"/>
          </p:cNvPicPr>
          <p:nvPr/>
        </p:nvPicPr>
        <p:blipFill>
          <a:blip r:embed="rId13"/>
          <a:stretch>
            <a:fillRect/>
          </a:stretch>
        </p:blipFill>
        <p:spPr>
          <a:xfrm>
            <a:off x="-1241011" y="2429910"/>
            <a:ext cx="10955462" cy="22922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 K</a:t>
              </a: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L</a:t>
              </a: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 D</a:t>
              </a: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V,Q</a:t>
              </a: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 K</a:t>
              </a: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N</a:t>
              </a: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S,P</a:t>
              </a: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 U</a:t>
              </a: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5814" y="582927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61740" y="324728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9657" y="324728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7573" y="324728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82207" y="899353"/>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图片 5" descr="C:\Users\Am'be'r\Desktop\千库网_卡通手绘父母陪着孩子看书亲子妈妈和女儿_元素编号13278104.png千库网_卡通手绘父母陪着孩子看书亲子妈妈和女儿_元素编号13278104">
            <a:hlinkClick r:id="rId13" action="ppaction://hlinksldjump"/>
            <a:extLst>
              <a:ext uri="{FF2B5EF4-FFF2-40B4-BE49-F238E27FC236}">
                <a16:creationId xmlns:a16="http://schemas.microsoft.com/office/drawing/2014/main" id="{AF55994E-CC91-E337-20D2-9C2D9644844C}"/>
              </a:ext>
            </a:extLst>
          </p:cNvPr>
          <p:cNvPicPr>
            <a:picLocks noChangeAspect="1"/>
          </p:cNvPicPr>
          <p:nvPr/>
        </p:nvPicPr>
        <p:blipFill>
          <a:blip r:embed="rId14"/>
          <a:srcRect/>
          <a:stretch>
            <a:fillRect/>
          </a:stretch>
        </p:blipFill>
        <p:spPr>
          <a:xfrm>
            <a:off x="-71878" y="5361183"/>
            <a:ext cx="1596273" cy="1596557"/>
          </a:xfrm>
          <a:prstGeom prst="rect">
            <a:avLst/>
          </a:prstGeom>
        </p:spPr>
      </p:pic>
    </p:spTree>
    <p:extLst>
      <p:ext uri="{BB962C8B-B14F-4D97-AF65-F5344CB8AC3E}">
        <p14:creationId xmlns:p14="http://schemas.microsoft.com/office/powerpoint/2010/main" val="26329919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5E-6 -3.7037E-6 L -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01589" y="4245809"/>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84363" y="4992532"/>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9404" y="5607067"/>
            <a:ext cx="520391" cy="566575"/>
          </a:xfrm>
          <a:prstGeom prst="rect">
            <a:avLst/>
          </a:prstGeom>
        </p:spPr>
      </p:pic>
      <p:sp>
        <p:nvSpPr>
          <p:cNvPr id="4" name="Snip Diagonal Corner Rectangle 3"/>
          <p:cNvSpPr/>
          <p:nvPr/>
        </p:nvSpPr>
        <p:spPr>
          <a:xfrm>
            <a:off x="825210" y="684358"/>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500" b="1" dirty="0">
                <a:latin typeface="Cambria" panose="02040503050406030204" pitchFamily="18" charset="0"/>
                <a:ea typeface="Cambria" panose="02040503050406030204" pitchFamily="18" charset="0"/>
              </a:rPr>
              <a:t>Để sản xuất điện, người ta không dùng nguồn năng lượng nào dưới đây?</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1075605" y="301626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 </a:t>
            </a:r>
            <a:r>
              <a:rPr lang="en-SG" sz="4000" b="1" dirty="0">
                <a:solidFill>
                  <a:schemeClr val="tx1"/>
                </a:solidFill>
                <a:latin typeface="Cambria" panose="02040503050406030204" pitchFamily="18" charset="0"/>
                <a:ea typeface="Cambria" panose="02040503050406030204" pitchFamily="18" charset="0"/>
              </a:rPr>
              <a:t>Than </a:t>
            </a:r>
            <a:r>
              <a:rPr lang="en-SG" sz="4000" b="1" dirty="0" err="1">
                <a:solidFill>
                  <a:schemeClr val="tx1"/>
                </a:solidFill>
                <a:latin typeface="Cambria" panose="02040503050406030204" pitchFamily="18" charset="0"/>
                <a:ea typeface="Cambria" panose="02040503050406030204" pitchFamily="18" charset="0"/>
              </a:rPr>
              <a:t>củi</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096000" y="3020455"/>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 </a:t>
            </a:r>
            <a:r>
              <a:rPr lang="en-SG" sz="4000" b="1" dirty="0" err="1">
                <a:solidFill>
                  <a:schemeClr val="tx1"/>
                </a:solidFill>
                <a:latin typeface="Cambria" panose="02040503050406030204" pitchFamily="18" charset="0"/>
                <a:ea typeface="Cambria" panose="02040503050406030204" pitchFamily="18" charset="0"/>
              </a:rPr>
              <a:t>Dầu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mỏ</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075605" y="3905438"/>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 </a:t>
            </a:r>
            <a:r>
              <a:rPr lang="en-SG" sz="4000" b="1" dirty="0">
                <a:solidFill>
                  <a:schemeClr val="tx1"/>
                </a:solidFill>
                <a:latin typeface="Cambria" panose="02040503050406030204" pitchFamily="18" charset="0"/>
                <a:ea typeface="Cambria" panose="02040503050406030204" pitchFamily="18" charset="0"/>
              </a:rPr>
              <a:t>Than </a:t>
            </a:r>
            <a:r>
              <a:rPr lang="en-SG" sz="4000" b="1" dirty="0" err="1">
                <a:solidFill>
                  <a:schemeClr val="tx1"/>
                </a:solidFill>
                <a:latin typeface="Cambria" panose="02040503050406030204" pitchFamily="18" charset="0"/>
                <a:ea typeface="Cambria" panose="02040503050406030204" pitchFamily="18" charset="0"/>
              </a:rPr>
              <a:t>đá</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096000" y="3909627"/>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 </a:t>
            </a:r>
            <a:r>
              <a:rPr lang="en-SG" sz="4000" b="1" dirty="0" err="1">
                <a:solidFill>
                  <a:schemeClr val="tx1"/>
                </a:solidFill>
                <a:latin typeface="Cambria" panose="02040503050406030204" pitchFamily="18" charset="0"/>
                <a:ea typeface="Cambria" panose="02040503050406030204" pitchFamily="18" charset="0"/>
              </a:rPr>
              <a:t>Khí</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tự</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nhiên</a:t>
            </a:r>
            <a:endParaRPr kumimoji="0" lang="vi-VN"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97266" y="304174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7867" y="393880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8056" y="395039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98056" y="3061711"/>
            <a:ext cx="804742" cy="707197"/>
          </a:xfrm>
          <a:prstGeom prst="rect">
            <a:avLst/>
          </a:prstGeom>
        </p:spPr>
      </p:pic>
      <p:sp>
        <p:nvSpPr>
          <p:cNvPr id="57" name="Cloud 56">
            <a:hlinkClick r:id="rId15" action="ppaction://hlinksldjump"/>
          </p:cNvPr>
          <p:cNvSpPr/>
          <p:nvPr/>
        </p:nvSpPr>
        <p:spPr>
          <a:xfrm>
            <a:off x="4667494" y="5251406"/>
            <a:ext cx="3072357" cy="1104900"/>
          </a:xfrm>
          <a:prstGeom prst="cloud">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3ABEC-3973-4B35-033E-3D446132EA68}"/>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720328" y="4032489"/>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66427" y="4811932"/>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04099" y="710460"/>
            <a:ext cx="10049733" cy="1112426"/>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000" b="1" dirty="0" err="1">
                <a:latin typeface="Cambria" panose="02040503050406030204" pitchFamily="18" charset="0"/>
                <a:ea typeface="Cambria" panose="02040503050406030204" pitchFamily="18" charset="0"/>
              </a:rPr>
              <a:t>Đâu</a:t>
            </a:r>
            <a:r>
              <a:rPr lang="en-SG" sz="4000" b="1" dirty="0">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không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phải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quy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tắc</a:t>
            </a:r>
            <a:r>
              <a:rPr lang="en-SG" sz="4000" b="1" dirty="0">
                <a:latin typeface="Cambria" panose="02040503050406030204" pitchFamily="18" charset="0"/>
                <a:ea typeface="Cambria" panose="02040503050406030204" pitchFamily="18" charset="0"/>
              </a:rPr>
              <a:t> an </a:t>
            </a:r>
            <a:r>
              <a:rPr lang="en-SG" sz="4000" b="1" dirty="0" err="1">
                <a:latin typeface="Cambria" panose="02040503050406030204" pitchFamily="18" charset="0"/>
                <a:ea typeface="Cambria" panose="02040503050406030204" pitchFamily="18" charset="0"/>
              </a:rPr>
              <a:t>toàn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điện</a:t>
            </a:r>
            <a:r>
              <a:rPr lang="en-SG" sz="4000" b="1" dirty="0">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704193" y="2274602"/>
            <a:ext cx="5302315" cy="1438932"/>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 </a:t>
            </a:r>
            <a:r>
              <a:rPr lang="vi-VN" sz="2800" b="1" dirty="0">
                <a:solidFill>
                  <a:schemeClr val="bg1"/>
                </a:solidFill>
                <a:latin typeface="Cambria" panose="02040503050406030204" pitchFamily="18" charset="0"/>
                <a:ea typeface="Cambria" panose="02040503050406030204" pitchFamily="18" charset="0"/>
              </a:rPr>
              <a:t>Tránh tiếp xúc với khu vực có đường dây cao thế, trạm biến thế.</a:t>
            </a:r>
            <a:endPar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56780" y="2274602"/>
            <a:ext cx="4906798" cy="1410401"/>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B. </a:t>
            </a:r>
            <a:r>
              <a:rPr lang="en-SG" sz="2800" b="1" dirty="0" err="1">
                <a:solidFill>
                  <a:schemeClr val="bg1"/>
                </a:solidFill>
                <a:latin typeface="Cambria" panose="02040503050406030204" pitchFamily="18" charset="0"/>
                <a:ea typeface="Cambria" panose="02040503050406030204" pitchFamily="18" charset="0"/>
              </a:rPr>
              <a:t>Dùng</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nhiều</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thiết</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bị</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điện</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vào</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cùng</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một</a:t>
            </a:r>
            <a:r>
              <a:rPr lang="en-SG" sz="2800" b="1" dirty="0">
                <a:solidFill>
                  <a:schemeClr val="bg1"/>
                </a:solidFill>
                <a:latin typeface="Cambria" panose="02040503050406030204" pitchFamily="18" charset="0"/>
                <a:ea typeface="Cambria" panose="02040503050406030204" pitchFamily="18" charset="0"/>
              </a:rPr>
              <a:t> ổ </a:t>
            </a:r>
            <a:r>
              <a:rPr lang="en-SG" sz="2800" b="1" dirty="0" err="1">
                <a:solidFill>
                  <a:schemeClr val="bg1"/>
                </a:solidFill>
                <a:latin typeface="Cambria" panose="02040503050406030204" pitchFamily="18" charset="0"/>
                <a:ea typeface="Cambria" panose="02040503050406030204" pitchFamily="18" charset="0"/>
              </a:rPr>
              <a:t>cắm</a:t>
            </a:r>
            <a:r>
              <a:rPr lang="en-SG" sz="2800" b="1" dirty="0">
                <a:solidFill>
                  <a:schemeClr val="bg1"/>
                </a:solidFill>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704193" y="3831890"/>
            <a:ext cx="5302315" cy="1366384"/>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 </a:t>
            </a:r>
            <a:r>
              <a:rPr lang="vi-VN" sz="2800" b="1" dirty="0">
                <a:solidFill>
                  <a:schemeClr val="bg1"/>
                </a:solidFill>
                <a:latin typeface="Cambria" panose="02040503050406030204" pitchFamily="18" charset="0"/>
                <a:ea typeface="Cambria" panose="02040503050406030204" pitchFamily="18" charset="0"/>
              </a:rPr>
              <a:t>Ngắt nguồn điện của các thiết bị điện trong nhà khi có mưa giông, sấm sét.</a:t>
            </a:r>
          </a:p>
        </p:txBody>
      </p:sp>
      <p:sp>
        <p:nvSpPr>
          <p:cNvPr id="44" name="Rectangle 43"/>
          <p:cNvSpPr/>
          <p:nvPr/>
        </p:nvSpPr>
        <p:spPr>
          <a:xfrm>
            <a:off x="6356779" y="3803358"/>
            <a:ext cx="5073413" cy="1362195"/>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28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D. </a:t>
            </a:r>
            <a:r>
              <a:rPr lang="en-SG" sz="2800" b="1" dirty="0" err="1">
                <a:solidFill>
                  <a:schemeClr val="bg1"/>
                </a:solidFill>
                <a:latin typeface="Cambria" panose="02040503050406030204" pitchFamily="18" charset="0"/>
                <a:ea typeface="Cambria" panose="02040503050406030204" pitchFamily="18" charset="0"/>
              </a:rPr>
              <a:t>Không</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tiếp</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xúc</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trực</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tiếp</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với</a:t>
            </a:r>
            <a:r>
              <a:rPr lang="en-SG" sz="2800" b="1" dirty="0">
                <a:solidFill>
                  <a:schemeClr val="bg1"/>
                </a:solidFill>
                <a:latin typeface="Cambria" panose="02040503050406030204" pitchFamily="18" charset="0"/>
                <a:ea typeface="Cambria" panose="02040503050406030204" pitchFamily="18" charset="0"/>
              </a:rPr>
              <a:t> ổ </a:t>
            </a:r>
            <a:r>
              <a:rPr lang="en-SG" sz="2800" b="1" dirty="0" err="1">
                <a:solidFill>
                  <a:schemeClr val="bg1"/>
                </a:solidFill>
                <a:latin typeface="Cambria" panose="02040503050406030204" pitchFamily="18" charset="0"/>
                <a:ea typeface="Cambria" panose="02040503050406030204" pitchFamily="18" charset="0"/>
              </a:rPr>
              <a:t>điện</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dây</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điện</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bị</a:t>
            </a:r>
            <a:r>
              <a:rPr lang="en-SG" sz="2800" b="1" dirty="0">
                <a:solidFill>
                  <a:schemeClr val="bg1"/>
                </a:solidFill>
                <a:latin typeface="Cambria" panose="02040503050406030204" pitchFamily="18" charset="0"/>
                <a:ea typeface="Cambria" panose="02040503050406030204" pitchFamily="18" charset="0"/>
              </a:rPr>
              <a:t> </a:t>
            </a:r>
            <a:r>
              <a:rPr lang="en-SG" sz="2800" b="1" dirty="0" err="1">
                <a:solidFill>
                  <a:schemeClr val="bg1"/>
                </a:solidFill>
                <a:latin typeface="Cambria" panose="02040503050406030204" pitchFamily="18" charset="0"/>
                <a:ea typeface="Cambria" panose="02040503050406030204" pitchFamily="18" charset="0"/>
              </a:rPr>
              <a:t>hở</a:t>
            </a:r>
            <a:r>
              <a:rPr lang="en-SG"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18225" y="2899625"/>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54519" y="4598978"/>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70975" y="3891781"/>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41384" y="2910219"/>
            <a:ext cx="804742" cy="643793"/>
          </a:xfrm>
          <a:prstGeom prst="rect">
            <a:avLst/>
          </a:prstGeom>
        </p:spPr>
      </p:pic>
      <p:sp>
        <p:nvSpPr>
          <p:cNvPr id="18" name="Cloud 17">
            <a:hlinkClick r:id="rId15" action="ppaction://hlinksldjump"/>
          </p:cNvPr>
          <p:cNvSpPr/>
          <p:nvPr/>
        </p:nvSpPr>
        <p:spPr>
          <a:xfrm>
            <a:off x="4698574" y="5360096"/>
            <a:ext cx="279485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DE628-46F8-1D31-7531-60F7460CB1A0}"/>
              </a:ext>
            </a:extLst>
          </p:cNvPr>
          <p:cNvPicPr>
            <a:picLocks noChangeAspect="1"/>
          </p:cNvPicPr>
          <p:nvPr/>
        </p:nvPicPr>
        <p:blipFill>
          <a:blip r:embed="rId5"/>
          <a:stretch>
            <a:fillRect/>
          </a:stretch>
        </p:blipFill>
        <p:spPr>
          <a:xfrm>
            <a:off x="0" y="0"/>
            <a:ext cx="12192000" cy="6858000"/>
          </a:xfrm>
          <a:prstGeom prst="rect">
            <a:avLst/>
          </a:prstGeom>
        </p:spPr>
      </p:pic>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923868"/>
            <a:ext cx="10526728" cy="1604597"/>
          </a:xfrm>
          <a:prstGeom prst="snip2DiagRect">
            <a:avLst/>
          </a:prstGeom>
          <a:solidFill>
            <a:srgbClr val="92D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chemeClr val="bg1"/>
                </a:solidFill>
                <a:latin typeface="Cambria" panose="02040503050406030204" pitchFamily="18" charset="0"/>
                <a:ea typeface="Cambria" panose="02040503050406030204" pitchFamily="18" charset="0"/>
              </a:rPr>
              <a:t>Trường hợp nào dưới đây sử dụng điện an toàn?</a:t>
            </a:r>
            <a:endPar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26" name="Rectangle 25"/>
          <p:cNvSpPr/>
          <p:nvPr/>
        </p:nvSpPr>
        <p:spPr>
          <a:xfrm>
            <a:off x="707952" y="2673345"/>
            <a:ext cx="5309066" cy="109578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 </a:t>
            </a:r>
            <a:r>
              <a:rPr lang="vi-VN" sz="3000" b="1" dirty="0">
                <a:solidFill>
                  <a:schemeClr val="bg1"/>
                </a:solidFill>
                <a:latin typeface="Cambria" panose="02040503050406030204" pitchFamily="18" charset="0"/>
                <a:ea typeface="Cambria" panose="02040503050406030204" pitchFamily="18" charset="0"/>
              </a:rPr>
              <a:t>Ngắt nguồn điện trước khi sửa chữa thiết bị điện.</a:t>
            </a:r>
            <a:endPar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2677534"/>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B. </a:t>
            </a:r>
            <a:r>
              <a:rPr lang="en-SG" sz="3000" b="1" dirty="0" err="1">
                <a:solidFill>
                  <a:schemeClr val="bg1"/>
                </a:solidFill>
                <a:latin typeface="Cambria" panose="02040503050406030204" pitchFamily="18" charset="0"/>
                <a:ea typeface="Cambria" panose="02040503050406030204" pitchFamily="18" charset="0"/>
              </a:rPr>
              <a:t>Cắm</a:t>
            </a:r>
            <a:r>
              <a:rPr lang="en-SG" sz="3000" b="1" dirty="0">
                <a:solidFill>
                  <a:schemeClr val="bg1"/>
                </a:solidFill>
                <a:latin typeface="Cambria" panose="02040503050406030204" pitchFamily="18" charset="0"/>
                <a:ea typeface="Cambria" panose="02040503050406030204" pitchFamily="18" charset="0"/>
              </a:rPr>
              <a:t> </a:t>
            </a:r>
            <a:r>
              <a:rPr lang="en-SG" sz="3000" b="1" dirty="0" err="1">
                <a:solidFill>
                  <a:schemeClr val="bg1"/>
                </a:solidFill>
                <a:latin typeface="Cambria" panose="02040503050406030204" pitchFamily="18" charset="0"/>
                <a:ea typeface="Cambria" panose="02040503050406030204" pitchFamily="18" charset="0"/>
              </a:rPr>
              <a:t>đũa</a:t>
            </a:r>
            <a:r>
              <a:rPr lang="en-SG" sz="3000" b="1" dirty="0">
                <a:solidFill>
                  <a:schemeClr val="bg1"/>
                </a:solidFill>
                <a:latin typeface="Cambria" panose="02040503050406030204" pitchFamily="18" charset="0"/>
                <a:ea typeface="Cambria" panose="02040503050406030204" pitchFamily="18" charset="0"/>
              </a:rPr>
              <a:t> </a:t>
            </a:r>
            <a:r>
              <a:rPr lang="en-SG" sz="3000" b="1" dirty="0" err="1">
                <a:solidFill>
                  <a:schemeClr val="bg1"/>
                </a:solidFill>
                <a:latin typeface="Cambria" panose="02040503050406030204" pitchFamily="18" charset="0"/>
                <a:ea typeface="Cambria" panose="02040503050406030204" pitchFamily="18" charset="0"/>
              </a:rPr>
              <a:t>vào</a:t>
            </a:r>
            <a:r>
              <a:rPr lang="en-SG" sz="3000" b="1" dirty="0">
                <a:solidFill>
                  <a:schemeClr val="bg1"/>
                </a:solidFill>
                <a:latin typeface="Cambria" panose="02040503050406030204" pitchFamily="18" charset="0"/>
                <a:ea typeface="Cambria" panose="02040503050406030204" pitchFamily="18" charset="0"/>
              </a:rPr>
              <a:t> ổ </a:t>
            </a:r>
            <a:r>
              <a:rPr lang="en-SG" sz="3000" b="1" dirty="0" err="1">
                <a:solidFill>
                  <a:schemeClr val="bg1"/>
                </a:solidFill>
                <a:latin typeface="Cambria" panose="02040503050406030204" pitchFamily="18" charset="0"/>
                <a:ea typeface="Cambria" panose="02040503050406030204" pitchFamily="18" charset="0"/>
              </a:rPr>
              <a:t>điện</a:t>
            </a:r>
            <a:r>
              <a:rPr lang="en-SG" sz="3000" b="1" dirty="0">
                <a:solidFill>
                  <a:schemeClr val="bg1"/>
                </a:solidFill>
                <a:latin typeface="Cambria" panose="02040503050406030204" pitchFamily="18" charset="0"/>
                <a:ea typeface="Cambria" panose="02040503050406030204" pitchFamily="18" charset="0"/>
              </a:rPr>
              <a:t>.</a:t>
            </a:r>
            <a:endParaRPr lang="vi-VN" sz="3000" b="1" dirty="0">
              <a:solidFill>
                <a:schemeClr val="bg1"/>
              </a:solidFill>
              <a:latin typeface="Cambria" panose="02040503050406030204" pitchFamily="18" charset="0"/>
              <a:ea typeface="Cambria" panose="02040503050406030204" pitchFamily="18" charset="0"/>
            </a:endParaRPr>
          </a:p>
        </p:txBody>
      </p:sp>
      <p:sp>
        <p:nvSpPr>
          <p:cNvPr id="43" name="Rectangle 42"/>
          <p:cNvSpPr/>
          <p:nvPr/>
        </p:nvSpPr>
        <p:spPr>
          <a:xfrm>
            <a:off x="707952" y="4329536"/>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 </a:t>
            </a:r>
            <a:r>
              <a:rPr lang="vi-VN" sz="3000" b="1" dirty="0">
                <a:solidFill>
                  <a:schemeClr val="bg1"/>
                </a:solidFill>
                <a:latin typeface="Cambria" panose="02040503050406030204" pitchFamily="18" charset="0"/>
                <a:ea typeface="Cambria" panose="02040503050406030204" pitchFamily="18" charset="0"/>
              </a:rPr>
              <a:t>Trú mưa dưới trạm điện</a:t>
            </a:r>
          </a:p>
        </p:txBody>
      </p:sp>
      <p:sp>
        <p:nvSpPr>
          <p:cNvPr id="44" name="Rectangle 43"/>
          <p:cNvSpPr/>
          <p:nvPr/>
        </p:nvSpPr>
        <p:spPr>
          <a:xfrm>
            <a:off x="6199791" y="4345482"/>
            <a:ext cx="4906798" cy="770816"/>
          </a:xfrm>
          <a:prstGeom prst="rect">
            <a:avLst/>
          </a:prstGeom>
          <a:solidFill>
            <a:srgbClr val="30CF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D. Thả diều dưới trạm</a:t>
            </a:r>
            <a:r>
              <a:rPr kumimoji="0" lang="vi-VN" sz="30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rPr>
              <a:t> điện</a:t>
            </a:r>
            <a:endParaRPr lang="vi-VN" sz="3000" b="1" dirty="0">
              <a:solidFill>
                <a:schemeClr val="bg1"/>
              </a:solidFill>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57335" y="3275575"/>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95255" y="4426301"/>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8936" y="4348900"/>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71451" y="2722219"/>
            <a:ext cx="804742" cy="707197"/>
          </a:xfrm>
          <a:prstGeom prst="rect">
            <a:avLst/>
          </a:prstGeom>
        </p:spPr>
      </p:pic>
      <p:sp>
        <p:nvSpPr>
          <p:cNvPr id="17" name="Cloud 16">
            <a:hlinkClick r:id="rId15" action="ppaction://hlinksldjump"/>
          </p:cNvPr>
          <p:cNvSpPr/>
          <p:nvPr/>
        </p:nvSpPr>
        <p:spPr>
          <a:xfrm>
            <a:off x="4837412" y="5307664"/>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610995"/>
            <a:ext cx="6497955" cy="3806190"/>
          </a:xfrm>
          <a:prstGeom prst="rect">
            <a:avLst/>
          </a:prstGeom>
        </p:spPr>
      </p:pic>
      <p:pic>
        <p:nvPicPr>
          <p:cNvPr id="8" name="图片 7" descr="14"/>
          <p:cNvPicPr>
            <a:picLocks noChangeAspect="1"/>
          </p:cNvPicPr>
          <p:nvPr/>
        </p:nvPicPr>
        <p:blipFill>
          <a:blip r:embed="rId6"/>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7"/>
          <a:stretch>
            <a:fillRect/>
          </a:stretch>
        </p:blipFill>
        <p:spPr>
          <a:xfrm>
            <a:off x="8449945" y="3120390"/>
            <a:ext cx="3742690" cy="3318510"/>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18500" y="555625"/>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18" name="Picture 17">
            <a:extLst>
              <a:ext uri="{FF2B5EF4-FFF2-40B4-BE49-F238E27FC236}">
                <a16:creationId xmlns:a16="http://schemas.microsoft.com/office/drawing/2014/main" id="{C5260218-6A16-3B1F-CA5B-A40DAB9E138C}"/>
              </a:ext>
            </a:extLst>
          </p:cNvPr>
          <p:cNvPicPr>
            <a:picLocks noChangeAspect="1"/>
          </p:cNvPicPr>
          <p:nvPr/>
        </p:nvPicPr>
        <p:blipFill>
          <a:blip r:embed="rId13"/>
          <a:stretch>
            <a:fillRect/>
          </a:stretch>
        </p:blipFill>
        <p:spPr>
          <a:xfrm>
            <a:off x="0" y="1289331"/>
            <a:ext cx="8543949" cy="4243777"/>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03753" y="1941911"/>
            <a:ext cx="9321434" cy="3580598"/>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10" name="Picture 9">
            <a:extLst>
              <a:ext uri="{FF2B5EF4-FFF2-40B4-BE49-F238E27FC236}">
                <a16:creationId xmlns:a16="http://schemas.microsoft.com/office/drawing/2014/main" id="{A422E0EE-F5D2-F784-B2DE-6E408DC419E7}"/>
              </a:ext>
            </a:extLst>
          </p:cNvPr>
          <p:cNvPicPr>
            <a:picLocks noChangeAspect="1"/>
          </p:cNvPicPr>
          <p:nvPr/>
        </p:nvPicPr>
        <p:blipFill>
          <a:blip r:embed="rId2"/>
          <a:stretch>
            <a:fillRect/>
          </a:stretch>
        </p:blipFill>
        <p:spPr>
          <a:xfrm>
            <a:off x="2103753" y="2162905"/>
            <a:ext cx="9797121" cy="3359187"/>
          </a:xfrm>
          <a:prstGeom prst="rect">
            <a:avLst/>
          </a:prstGeom>
        </p:spPr>
      </p:pic>
      <p:pic>
        <p:nvPicPr>
          <p:cNvPr id="13" name="Picture 12">
            <a:extLst>
              <a:ext uri="{FF2B5EF4-FFF2-40B4-BE49-F238E27FC236}">
                <a16:creationId xmlns:a16="http://schemas.microsoft.com/office/drawing/2014/main" id="{3CBC436A-80E2-CAF3-8695-C38981B8C471}"/>
              </a:ext>
            </a:extLst>
          </p:cNvPr>
          <p:cNvPicPr>
            <a:picLocks noChangeAspect="1"/>
          </p:cNvPicPr>
          <p:nvPr/>
        </p:nvPicPr>
        <p:blipFill>
          <a:blip r:embed="rId3"/>
          <a:stretch>
            <a:fillRect/>
          </a:stretch>
        </p:blipFill>
        <p:spPr>
          <a:xfrm>
            <a:off x="4236009" y="770021"/>
            <a:ext cx="5056922" cy="1900588"/>
          </a:xfrm>
          <a:prstGeom prst="rect">
            <a:avLst/>
          </a:prstGeom>
        </p:spPr>
      </p:pic>
      <p:pic>
        <p:nvPicPr>
          <p:cNvPr id="15" name="Picture 14" descr="A light bulb and a battery&#10;&#10;Description automatically generated">
            <a:extLst>
              <a:ext uri="{FF2B5EF4-FFF2-40B4-BE49-F238E27FC236}">
                <a16:creationId xmlns:a16="http://schemas.microsoft.com/office/drawing/2014/main" id="{329418D3-D422-291D-BB58-906FE2DE35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778" b="97051" l="2266" r="97365">
                        <a14:foregroundMark x1="33448" y1="1818" x2="68399" y2="19111"/>
                        <a14:foregroundMark x1="32512" y1="9697" x2="37315" y2="10909"/>
                        <a14:foregroundMark x1="26059" y1="47030" x2="26502" y2="97051"/>
                        <a14:foregroundMark x1="26502" y1="97051" x2="26601" y2="97051"/>
                        <a14:foregroundMark x1="57488" y1="90061" x2="87611" y2="93091"/>
                        <a14:foregroundMark x1="76158" y1="18505" x2="85222" y2="21697"/>
                        <a14:foregroundMark x1="85222" y1="21697" x2="89163" y2="33980"/>
                        <a14:foregroundMark x1="89163" y1="33980" x2="90985" y2="61939"/>
                        <a14:foregroundMark x1="90985" y1="61939" x2="95764" y2="72121"/>
                        <a14:foregroundMark x1="95764" y1="72121" x2="97389" y2="83354"/>
                        <a14:foregroundMark x1="97389" y1="83354" x2="89680" y2="90667"/>
                        <a14:foregroundMark x1="89680" y1="90667" x2="84852" y2="92202"/>
                        <a14:foregroundMark x1="10690" y1="49737" x2="2685" y2="72202"/>
                        <a14:foregroundMark x1="2685" y1="72202" x2="5271" y2="84687"/>
                        <a14:foregroundMark x1="5271" y1="84687" x2="11995" y2="90667"/>
                        <a14:foregroundMark x1="2192" y1="71273" x2="2266" y2="86020"/>
                        <a14:foregroundMark x1="2266" y1="86020" x2="2562" y2="87354"/>
                      </a14:backgroundRemoval>
                    </a14:imgEffect>
                  </a14:imgLayer>
                </a14:imgProps>
              </a:ext>
              <a:ext uri="{28A0092B-C50C-407E-A947-70E740481C1C}">
                <a14:useLocalDpi xmlns:a14="http://schemas.microsoft.com/office/drawing/2010/main" val="0"/>
              </a:ext>
            </a:extLst>
          </a:blip>
          <a:stretch>
            <a:fillRect/>
          </a:stretch>
        </p:blipFill>
        <p:spPr>
          <a:xfrm>
            <a:off x="766813" y="3842499"/>
            <a:ext cx="3580224" cy="21826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17">
            <a:extLst>
              <a:ext uri="{FF2B5EF4-FFF2-40B4-BE49-F238E27FC236}">
                <a16:creationId xmlns:a16="http://schemas.microsoft.com/office/drawing/2014/main" id="{9382A3FC-DDDC-5589-9298-3E8B0E65550F}"/>
              </a:ext>
            </a:extLst>
          </p:cNvPr>
          <p:cNvSpPr/>
          <p:nvPr/>
        </p:nvSpPr>
        <p:spPr>
          <a:xfrm>
            <a:off x="465941" y="213361"/>
            <a:ext cx="10882779" cy="2169826"/>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pic>
        <p:nvPicPr>
          <p:cNvPr id="3" name="Picture 2">
            <a:extLst>
              <a:ext uri="{FF2B5EF4-FFF2-40B4-BE49-F238E27FC236}">
                <a16:creationId xmlns:a16="http://schemas.microsoft.com/office/drawing/2014/main" id="{FFFDDB70-28CE-2700-DC9A-DD844FFAB95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105"/>
          <a:stretch/>
        </p:blipFill>
        <p:spPr>
          <a:xfrm>
            <a:off x="5621791" y="2600961"/>
            <a:ext cx="5969647" cy="3512820"/>
          </a:xfrm>
          <a:prstGeom prst="rect">
            <a:avLst/>
          </a:prstGeom>
        </p:spPr>
      </p:pic>
      <p:sp>
        <p:nvSpPr>
          <p:cNvPr id="4" name="TextBox 3">
            <a:extLst>
              <a:ext uri="{FF2B5EF4-FFF2-40B4-BE49-F238E27FC236}">
                <a16:creationId xmlns:a16="http://schemas.microsoft.com/office/drawing/2014/main" id="{ADD08F1C-59FD-1499-BDF3-6D4297B30378}"/>
              </a:ext>
            </a:extLst>
          </p:cNvPr>
          <p:cNvSpPr txBox="1"/>
          <p:nvPr/>
        </p:nvSpPr>
        <p:spPr>
          <a:xfrm>
            <a:off x="572620" y="213362"/>
            <a:ext cx="10669419" cy="2169825"/>
          </a:xfrm>
          <a:prstGeom prst="rect">
            <a:avLst/>
          </a:prstGeom>
          <a:noFill/>
        </p:spPr>
        <p:txBody>
          <a:bodyPr wrap="square" rtlCol="0">
            <a:spAutoFit/>
          </a:bodyPr>
          <a:lstStyle/>
          <a:p>
            <a:pPr algn="just"/>
            <a:r>
              <a:rPr lang="vi-VN" sz="2700" b="1" dirty="0">
                <a:solidFill>
                  <a:srgbClr val="002060"/>
                </a:solidFill>
                <a:latin typeface="Cambria" panose="02040503050406030204" pitchFamily="18" charset="0"/>
                <a:ea typeface="Cambria" panose="02040503050406030204" pitchFamily="18" charset="0"/>
              </a:rPr>
              <a:t>     Cấu tạo bên trong đèn pin được mô tả như hình 1b. Pin là nguồn điện, mỗi pin (hình 1a) có một cực dương (+) và một cực âm (-). Dây dẫn điện nối bóng đèn, công tắc với pin. Khi bật đèn (bật công tắc), pin cung cấp năng lượng làm cho bóng đèn phát sáng. Các mũi tên chỉ chiều dòng điện chạy trong mạch điện ở đèn pin.</a:t>
            </a:r>
            <a:endParaRPr lang="en-SG" sz="2700" b="1"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00106108-A607-C0BC-9CFE-16C8E4DE34E5}"/>
              </a:ext>
            </a:extLst>
          </p:cNvPr>
          <p:cNvPicPr>
            <a:picLocks noChangeAspect="1"/>
          </p:cNvPicPr>
          <p:nvPr/>
        </p:nvPicPr>
        <p:blipFill>
          <a:blip r:embed="rId4"/>
          <a:stretch>
            <a:fillRect/>
          </a:stretch>
        </p:blipFill>
        <p:spPr>
          <a:xfrm>
            <a:off x="863600" y="2407217"/>
            <a:ext cx="3818285" cy="40040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2765251-80CC-4D98-B698-D2C2C10F8BB7}"/>
</file>

<file path=customXml/itemProps2.xml><?xml version="1.0" encoding="utf-8"?>
<ds:datastoreItem xmlns:ds="http://schemas.openxmlformats.org/officeDocument/2006/customXml" ds:itemID="{62F918C4-37BA-4506-A1C4-E222207B1AEB}"/>
</file>

<file path=customXml/itemProps3.xml><?xml version="1.0" encoding="utf-8"?>
<ds:datastoreItem xmlns:ds="http://schemas.openxmlformats.org/officeDocument/2006/customXml" ds:itemID="{D580CA6F-13AF-4959-9139-8A21FBADC445}"/>
</file>

<file path=docProps/app.xml><?xml version="1.0" encoding="utf-8"?>
<Properties xmlns="http://schemas.openxmlformats.org/officeDocument/2006/extended-properties" xmlns:vt="http://schemas.openxmlformats.org/officeDocument/2006/docPropsVTypes">
  <Template/>
  <TotalTime>447</TotalTime>
  <Words>1054</Words>
  <Application>Microsoft Office PowerPoint</Application>
  <PresentationFormat>Widescreen</PresentationFormat>
  <Paragraphs>82</Paragraphs>
  <Slides>20</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Arial</vt:lpstr>
      <vt:lpstr>Calibri</vt:lpstr>
      <vt:lpstr>Cambria</vt:lpstr>
      <vt:lpstr>Tahoma</vt:lpstr>
      <vt:lpstr>Wingdings</vt:lpstr>
      <vt:lpstr>字魂131号-酷乐潮玩体</vt:lpstr>
      <vt:lpstr>思源黑体 CN Bold</vt:lpstr>
      <vt:lpstr>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dc:creator>
  <cp:keywords>MĂNG NON TEAM</cp:keywords>
  <cp:lastModifiedBy>Mai Linh Trần</cp:lastModifiedBy>
  <cp:revision>12</cp:revision>
  <dcterms:created xsi:type="dcterms:W3CDTF">2022-04-22T07:28:00Z</dcterms:created>
  <dcterms:modified xsi:type="dcterms:W3CDTF">2024-10-25T11:03:18Z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y fmtid="{D5CDD505-2E9C-101B-9397-08002B2CF9AE}" pid="3" name="KSOTemplateUUID">
    <vt:lpwstr>v1.0_mb_Eb4aDZ8a10prBdLUFHfzeg==</vt:lpwstr>
  </property>
  <property fmtid="{D5CDD505-2E9C-101B-9397-08002B2CF9AE}" pid="4" name="ContentTypeId">
    <vt:lpwstr>0x010100D136222746B9DD4E9009FC74C2167E69</vt:lpwstr>
  </property>
</Properties>
</file>