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70" r:id="rId14"/>
    <p:sldId id="271"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Quicksand Bold" panose="020B0604020202020204" charset="0"/>
      <p:regular r:id="rId20"/>
    </p:embeddedFont>
    <p:embeddedFont>
      <p:font typeface="#9Slide07 HoneyCream" pitchFamily="2" charset="0"/>
      <p:regular r:id="rId21"/>
    </p:embeddedFont>
    <p:embeddedFont>
      <p:font typeface="Quicksand" panose="020B0604020202020204" charset="0"/>
      <p:regular r:id="rId22"/>
    </p:embeddedFont>
    <p:embeddedFont>
      <p:font typeface="SVN-Newton" panose="020406030505060202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89" y="-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 Id="rId3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0789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842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466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265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333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5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195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19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032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16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3429000" y="-216676"/>
            <a:ext cx="22442830" cy="14482529"/>
            <a:chOff x="-3429000" y="-216676"/>
            <a:chExt cx="22442830" cy="1448252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429000" y="-216676"/>
            <a:ext cx="22442830" cy="1448252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6"/>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6467"/>
          <a:stretch/>
        </p:blipFill>
        <p:spPr>
          <a:xfrm>
            <a:off x="-3048000" y="-419100"/>
            <a:ext cx="22842636" cy="16453338"/>
          </a:xfrm>
          <a:prstGeom prst="rect">
            <a:avLst/>
          </a:prstGeom>
        </p:spPr>
      </p:pic>
    </p:spTree>
    <p:extLst>
      <p:ext uri="{BB962C8B-B14F-4D97-AF65-F5344CB8AC3E}">
        <p14:creationId xmlns:p14="http://schemas.microsoft.com/office/powerpoint/2010/main" val="2976602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685800" y="0"/>
            <a:ext cx="19734462" cy="104433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5953002" y="3160051"/>
            <a:ext cx="6661459" cy="5504031"/>
          </a:xfrm>
          <a:custGeom>
            <a:avLst/>
            <a:gdLst/>
            <a:ahLst/>
            <a:cxnLst/>
            <a:rect l="l" t="t" r="r" b="b"/>
            <a:pathLst>
              <a:path w="6661459" h="5504031">
                <a:moveTo>
                  <a:pt x="0" y="0"/>
                </a:moveTo>
                <a:lnTo>
                  <a:pt x="6661459" y="0"/>
                </a:lnTo>
                <a:lnTo>
                  <a:pt x="6661459" y="5504031"/>
                </a:lnTo>
                <a:lnTo>
                  <a:pt x="0" y="5504031"/>
                </a:lnTo>
                <a:lnTo>
                  <a:pt x="0" y="0"/>
                </a:lnTo>
                <a:close/>
              </a:path>
            </a:pathLst>
          </a:custGeom>
          <a:blipFill>
            <a:blip r:embed="rId7"/>
            <a:stretch>
              <a:fillRect/>
            </a:stretch>
          </a:blipFill>
        </p:spPr>
      </p:sp>
      <p:pic>
        <p:nvPicPr>
          <p:cNvPr id="15" name="Picture 14"/>
          <p:cNvPicPr>
            <a:picLocks noChangeAspect="1"/>
          </p:cNvPicPr>
          <p:nvPr/>
        </p:nvPicPr>
        <p:blipFill>
          <a:blip r:embed="rId8"/>
          <a:stretch>
            <a:fillRect/>
          </a:stretch>
        </p:blipFill>
        <p:spPr>
          <a:xfrm>
            <a:off x="2907351" y="1223095"/>
            <a:ext cx="12912447" cy="213988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2191864" y="5445125"/>
            <a:ext cx="14993996" cy="4285388"/>
          </a:xfrm>
          <a:custGeom>
            <a:avLst/>
            <a:gdLst/>
            <a:ahLst/>
            <a:cxnLst/>
            <a:rect l="l" t="t" r="r" b="b"/>
            <a:pathLst>
              <a:path w="14993996" h="4285388">
                <a:moveTo>
                  <a:pt x="0" y="0"/>
                </a:moveTo>
                <a:lnTo>
                  <a:pt x="14993996" y="0"/>
                </a:lnTo>
                <a:lnTo>
                  <a:pt x="14993996" y="4285387"/>
                </a:lnTo>
                <a:lnTo>
                  <a:pt x="0" y="4285387"/>
                </a:lnTo>
                <a:lnTo>
                  <a:pt x="0" y="0"/>
                </a:lnTo>
                <a:close/>
              </a:path>
            </a:pathLst>
          </a:custGeom>
          <a:blipFill>
            <a:blip r:embed="rId7"/>
            <a:stretch>
              <a:fillRect l="-3240" t="-54423"/>
            </a:stretch>
          </a:blipFill>
        </p:spPr>
      </p:sp>
      <p:sp>
        <p:nvSpPr>
          <p:cNvPr id="14" name="Freeform 14"/>
          <p:cNvSpPr/>
          <p:nvPr/>
        </p:nvSpPr>
        <p:spPr>
          <a:xfrm>
            <a:off x="1170591" y="973386"/>
            <a:ext cx="2042546" cy="1662072"/>
          </a:xfrm>
          <a:custGeom>
            <a:avLst/>
            <a:gdLst/>
            <a:ahLst/>
            <a:cxnLst/>
            <a:rect l="l" t="t" r="r" b="b"/>
            <a:pathLst>
              <a:path w="2042546" h="1662072">
                <a:moveTo>
                  <a:pt x="0" y="0"/>
                </a:moveTo>
                <a:lnTo>
                  <a:pt x="2042546" y="0"/>
                </a:lnTo>
                <a:lnTo>
                  <a:pt x="2042546" y="1662071"/>
                </a:lnTo>
                <a:lnTo>
                  <a:pt x="0" y="1662071"/>
                </a:lnTo>
                <a:lnTo>
                  <a:pt x="0" y="0"/>
                </a:lnTo>
                <a:close/>
              </a:path>
            </a:pathLst>
          </a:custGeom>
          <a:blipFill>
            <a:blip r:embed="rId8"/>
            <a:stretch>
              <a:fillRect/>
            </a:stretch>
          </a:blipFill>
        </p:spPr>
      </p:sp>
      <p:sp>
        <p:nvSpPr>
          <p:cNvPr id="15" name="TextBox 15"/>
          <p:cNvSpPr txBox="1"/>
          <p:nvPr/>
        </p:nvSpPr>
        <p:spPr>
          <a:xfrm>
            <a:off x="3213137" y="1038225"/>
            <a:ext cx="14065213" cy="4406900"/>
          </a:xfrm>
          <a:prstGeom prst="rect">
            <a:avLst/>
          </a:prstGeom>
        </p:spPr>
        <p:txBody>
          <a:bodyPr lIns="0" tIns="0" rIns="0" bIns="0" rtlCol="0" anchor="t">
            <a:spAutoFit/>
          </a:bodyPr>
          <a:lstStyle/>
          <a:p>
            <a:pPr algn="l">
              <a:lnSpc>
                <a:spcPts val="7000"/>
              </a:lnSpc>
            </a:pPr>
            <a:r>
              <a:rPr lang="en-US" sz="5000" b="1">
                <a:solidFill>
                  <a:srgbClr val="387C45"/>
                </a:solidFill>
                <a:latin typeface="Quicksand Bold"/>
                <a:ea typeface="Quicksand Bold"/>
                <a:cs typeface="Quicksand Bold"/>
                <a:sym typeface="Quicksand Bold"/>
              </a:rPr>
              <a:t>1. Đọc bài văn của em cho người thân nghe và tiếp thu góp ý.</a:t>
            </a:r>
          </a:p>
          <a:p>
            <a:pPr algn="l">
              <a:lnSpc>
                <a:spcPts val="7000"/>
              </a:lnSpc>
            </a:pPr>
            <a:r>
              <a:rPr lang="en-US" sz="5000" b="1">
                <a:solidFill>
                  <a:srgbClr val="387C45"/>
                </a:solidFill>
                <a:latin typeface="Quicksand Bold"/>
                <a:ea typeface="Quicksand Bold"/>
                <a:cs typeface="Quicksand Bold"/>
                <a:sym typeface="Quicksand Bold"/>
              </a:rPr>
              <a:t>2. Tìm đọc đoạn văn, bài văn tả cảnh miền núi, trung du, đồng bằng,... và chép lại những câu văn hay.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5" name="Freeform 5"/>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4"/>
            <a:stretch>
              <a:fillRect/>
            </a:stretch>
          </a:blipFill>
        </p:spPr>
      </p:sp>
      <p:sp>
        <p:nvSpPr>
          <p:cNvPr id="6" name="Freeform 6"/>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7" name="Freeform 7"/>
          <p:cNvSpPr/>
          <p:nvPr/>
        </p:nvSpPr>
        <p:spPr>
          <a:xfrm>
            <a:off x="1578715" y="401171"/>
            <a:ext cx="9813568" cy="2637396"/>
          </a:xfrm>
          <a:custGeom>
            <a:avLst/>
            <a:gdLst/>
            <a:ahLst/>
            <a:cxnLst/>
            <a:rect l="l" t="t" r="r" b="b"/>
            <a:pathLst>
              <a:path w="9813568" h="2637396">
                <a:moveTo>
                  <a:pt x="0" y="0"/>
                </a:moveTo>
                <a:lnTo>
                  <a:pt x="9813568" y="0"/>
                </a:lnTo>
                <a:lnTo>
                  <a:pt x="9813568" y="2637397"/>
                </a:lnTo>
                <a:lnTo>
                  <a:pt x="0" y="2637397"/>
                </a:lnTo>
                <a:lnTo>
                  <a:pt x="0" y="0"/>
                </a:lnTo>
                <a:close/>
              </a:path>
            </a:pathLst>
          </a:custGeom>
          <a:blipFill>
            <a:blip r:embed="rId5"/>
            <a:stretch>
              <a:fillRect/>
            </a:stretch>
          </a:blipFill>
        </p:spPr>
      </p:sp>
      <p:sp>
        <p:nvSpPr>
          <p:cNvPr id="8" name="Freeform 8"/>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6"/>
            <a:stretch>
              <a:fillRect/>
            </a:stretch>
          </a:blipFill>
        </p:spPr>
      </p:sp>
      <p:pic>
        <p:nvPicPr>
          <p:cNvPr id="13" name="Picture 12"/>
          <p:cNvPicPr>
            <a:picLocks noChangeAspect="1"/>
          </p:cNvPicPr>
          <p:nvPr/>
        </p:nvPicPr>
        <p:blipFill>
          <a:blip r:embed="rId7"/>
          <a:stretch>
            <a:fillRect/>
          </a:stretch>
        </p:blipFill>
        <p:spPr>
          <a:xfrm>
            <a:off x="2425303" y="3695700"/>
            <a:ext cx="16146344" cy="34931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
            <a:ext cx="18288000" cy="10285465"/>
          </a:xfrm>
          <a:prstGeom prst="rect">
            <a:avLst/>
          </a:prstGeom>
        </p:spPr>
      </p:pic>
    </p:spTree>
    <p:extLst>
      <p:ext uri="{BB962C8B-B14F-4D97-AF65-F5344CB8AC3E}">
        <p14:creationId xmlns:p14="http://schemas.microsoft.com/office/powerpoint/2010/main" val="206697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1526661" y="2860779"/>
            <a:ext cx="7213505" cy="6622843"/>
            <a:chOff x="0" y="0"/>
            <a:chExt cx="1899853" cy="1744288"/>
          </a:xfrm>
        </p:grpSpPr>
        <p:sp>
          <p:nvSpPr>
            <p:cNvPr id="7" name="Freeform 7"/>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86667"/>
              </a:srgbClr>
            </a:solidFill>
          </p:spPr>
        </p:sp>
        <p:sp>
          <p:nvSpPr>
            <p:cNvPr id="8" name="TextBox 8"/>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0" name="Group 10"/>
          <p:cNvGrpSpPr/>
          <p:nvPr/>
        </p:nvGrpSpPr>
        <p:grpSpPr>
          <a:xfrm>
            <a:off x="9626778" y="2860779"/>
            <a:ext cx="7213505" cy="6622843"/>
            <a:chOff x="0" y="0"/>
            <a:chExt cx="1899853" cy="1744288"/>
          </a:xfrm>
        </p:grpSpPr>
        <p:sp>
          <p:nvSpPr>
            <p:cNvPr id="11" name="Freeform 11"/>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86667"/>
              </a:srgbClr>
            </a:solidFill>
          </p:spPr>
        </p:sp>
        <p:sp>
          <p:nvSpPr>
            <p:cNvPr id="12" name="TextBox 12"/>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4" name="Freeform 14"/>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5" name="Freeform 15"/>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8" name="TextBox 18"/>
          <p:cNvSpPr txBox="1"/>
          <p:nvPr/>
        </p:nvSpPr>
        <p:spPr>
          <a:xfrm>
            <a:off x="1649695" y="4157314"/>
            <a:ext cx="6960530" cy="4937249"/>
          </a:xfrm>
          <a:prstGeom prst="rect">
            <a:avLst/>
          </a:prstGeom>
        </p:spPr>
        <p:txBody>
          <a:bodyPr wrap="square" lIns="0" tIns="0" rIns="0" bIns="0" rtlCol="0" anchor="t">
            <a:spAutoFit/>
          </a:bodyPr>
          <a:lstStyle/>
          <a:p>
            <a:pPr algn="ctr">
              <a:lnSpc>
                <a:spcPts val="7699"/>
              </a:lnSpc>
            </a:pPr>
            <a:r>
              <a:rPr lang="en-US" sz="5499" b="1" dirty="0" err="1">
                <a:solidFill>
                  <a:srgbClr val="387C45"/>
                </a:solidFill>
                <a:latin typeface="Quicksand Bold"/>
                <a:ea typeface="Quicksand Bold"/>
                <a:cs typeface="Quicksand Bold"/>
                <a:sym typeface="Quicksand Bold"/>
              </a:rPr>
              <a:t>Tả</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một</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cảnh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ao</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hồ</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sông</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suối</a:t>
            </a:r>
            <a:r>
              <a:rPr lang="en-US" sz="5499" b="1" dirty="0">
                <a:solidFill>
                  <a:srgbClr val="387C45"/>
                </a:solidFill>
                <a:latin typeface="Quicksand Bold"/>
                <a:ea typeface="Quicksand Bold"/>
                <a:cs typeface="Quicksand Bold"/>
                <a:sym typeface="Quicksand Bold"/>
              </a:rPr>
              <a:t> ở </a:t>
            </a:r>
            <a:r>
              <a:rPr lang="en-US" sz="5499" b="1" dirty="0" err="1">
                <a:solidFill>
                  <a:srgbClr val="387C45"/>
                </a:solidFill>
                <a:latin typeface="Quicksand Bold"/>
                <a:ea typeface="Quicksand Bold"/>
                <a:cs typeface="Quicksand Bold"/>
                <a:sym typeface="Quicksand Bold"/>
              </a:rPr>
              <a:t>quê</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hương</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em</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hoặc</a:t>
            </a:r>
            <a:r>
              <a:rPr lang="en-US" sz="5499" b="1" dirty="0">
                <a:solidFill>
                  <a:srgbClr val="387C45"/>
                </a:solidFill>
                <a:latin typeface="Quicksand Bold"/>
                <a:ea typeface="Quicksand Bold"/>
                <a:cs typeface="Quicksand Bold"/>
                <a:sym typeface="Quicksand Bold"/>
              </a:rPr>
              <a:t> ở </a:t>
            </a:r>
            <a:r>
              <a:rPr lang="en-US" sz="5499" b="1" dirty="0" err="1">
                <a:solidFill>
                  <a:srgbClr val="387C45"/>
                </a:solidFill>
                <a:latin typeface="Quicksand Bold"/>
                <a:ea typeface="Quicksand Bold"/>
                <a:cs typeface="Quicksand Bold"/>
                <a:sym typeface="Quicksand Bold"/>
              </a:rPr>
              <a:t>nơi</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gia</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đình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em</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sinh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sống</a:t>
            </a:r>
            <a:r>
              <a:rPr lang="en-US" sz="5499" b="1" dirty="0">
                <a:solidFill>
                  <a:srgbClr val="387C45"/>
                </a:solidFill>
                <a:latin typeface="Quicksand Bold"/>
                <a:ea typeface="Quicksand Bold"/>
                <a:cs typeface="Quicksand Bold"/>
                <a:sym typeface="Quicksand Bold"/>
              </a:rPr>
              <a:t>.</a:t>
            </a:r>
          </a:p>
        </p:txBody>
      </p:sp>
      <p:sp>
        <p:nvSpPr>
          <p:cNvPr id="19" name="TextBox 19"/>
          <p:cNvSpPr txBox="1"/>
          <p:nvPr/>
        </p:nvSpPr>
        <p:spPr>
          <a:xfrm>
            <a:off x="9626778" y="4323381"/>
            <a:ext cx="6934940" cy="3851276"/>
          </a:xfrm>
          <a:prstGeom prst="rect">
            <a:avLst/>
          </a:prstGeom>
        </p:spPr>
        <p:txBody>
          <a:bodyPr lIns="0" tIns="0" rIns="0" bIns="0" rtlCol="0" anchor="t">
            <a:spAutoFit/>
          </a:bodyPr>
          <a:lstStyle/>
          <a:p>
            <a:pPr algn="ctr">
              <a:lnSpc>
                <a:spcPts val="7699"/>
              </a:lnSpc>
            </a:pPr>
            <a:r>
              <a:rPr lang="en-US" sz="5499" b="1">
                <a:solidFill>
                  <a:srgbClr val="387C45"/>
                </a:solidFill>
                <a:latin typeface="Quicksand Bold"/>
                <a:ea typeface="Quicksand Bold"/>
                <a:cs typeface="Quicksand Bold"/>
                <a:sym typeface="Quicksand Bold"/>
              </a:rPr>
              <a:t>Tả một cảnh biển đảo em đã được thấy tận mắt hoặc xem trên phim ảnh</a:t>
            </a:r>
          </a:p>
        </p:txBody>
      </p:sp>
      <p:pic>
        <p:nvPicPr>
          <p:cNvPr id="23" name="Picture 22"/>
          <p:cNvPicPr>
            <a:picLocks noChangeAspect="1"/>
          </p:cNvPicPr>
          <p:nvPr/>
        </p:nvPicPr>
        <p:blipFill>
          <a:blip r:embed="rId7"/>
          <a:stretch>
            <a:fillRect/>
          </a:stretch>
        </p:blipFill>
        <p:spPr>
          <a:xfrm>
            <a:off x="1143000" y="1018159"/>
            <a:ext cx="16271634" cy="2194750"/>
          </a:xfrm>
          <a:prstGeom prst="rect">
            <a:avLst/>
          </a:prstGeom>
        </p:spPr>
      </p:pic>
      <p:grpSp>
        <p:nvGrpSpPr>
          <p:cNvPr id="28" name="Group 27"/>
          <p:cNvGrpSpPr/>
          <p:nvPr/>
        </p:nvGrpSpPr>
        <p:grpSpPr>
          <a:xfrm>
            <a:off x="3350191" y="3001805"/>
            <a:ext cx="2748158" cy="1704812"/>
            <a:chOff x="3204844" y="2880941"/>
            <a:chExt cx="3193972" cy="1981372"/>
          </a:xfrm>
        </p:grpSpPr>
        <p:sp>
          <p:nvSpPr>
            <p:cNvPr id="16" name="Freeform 16"/>
            <p:cNvSpPr/>
            <p:nvPr/>
          </p:nvSpPr>
          <p:spPr>
            <a:xfrm>
              <a:off x="5507188" y="3066747"/>
              <a:ext cx="891628" cy="1095703"/>
            </a:xfrm>
            <a:custGeom>
              <a:avLst/>
              <a:gdLst/>
              <a:ahLst/>
              <a:cxnLst/>
              <a:rect l="l" t="t" r="r" b="b"/>
              <a:pathLst>
                <a:path w="891628" h="1095703">
                  <a:moveTo>
                    <a:pt x="0" y="0"/>
                  </a:moveTo>
                  <a:lnTo>
                    <a:pt x="891628" y="0"/>
                  </a:lnTo>
                  <a:lnTo>
                    <a:pt x="891628" y="1095703"/>
                  </a:lnTo>
                  <a:lnTo>
                    <a:pt x="0" y="10957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27" name="Picture 26"/>
            <p:cNvPicPr>
              <a:picLocks noChangeAspect="1"/>
            </p:cNvPicPr>
            <p:nvPr/>
          </p:nvPicPr>
          <p:blipFill>
            <a:blip r:embed="rId10"/>
            <a:stretch>
              <a:fillRect/>
            </a:stretch>
          </p:blipFill>
          <p:spPr>
            <a:xfrm>
              <a:off x="3204844" y="2880941"/>
              <a:ext cx="2798307" cy="1981372"/>
            </a:xfrm>
            <a:prstGeom prst="rect">
              <a:avLst/>
            </a:prstGeom>
          </p:spPr>
        </p:pic>
      </p:grpSp>
      <p:grpSp>
        <p:nvGrpSpPr>
          <p:cNvPr id="31" name="Group 30"/>
          <p:cNvGrpSpPr/>
          <p:nvPr/>
        </p:nvGrpSpPr>
        <p:grpSpPr>
          <a:xfrm>
            <a:off x="11553946" y="2963903"/>
            <a:ext cx="2805729" cy="1713259"/>
            <a:chOff x="11303963" y="2890126"/>
            <a:chExt cx="3244806" cy="1981372"/>
          </a:xfrm>
        </p:grpSpPr>
        <p:sp>
          <p:nvSpPr>
            <p:cNvPr id="17" name="Freeform 17"/>
            <p:cNvSpPr/>
            <p:nvPr/>
          </p:nvSpPr>
          <p:spPr>
            <a:xfrm>
              <a:off x="13655771" y="3097117"/>
              <a:ext cx="892998" cy="1095703"/>
            </a:xfrm>
            <a:custGeom>
              <a:avLst/>
              <a:gdLst/>
              <a:ahLst/>
              <a:cxnLst/>
              <a:rect l="l" t="t" r="r" b="b"/>
              <a:pathLst>
                <a:path w="892998" h="1095703">
                  <a:moveTo>
                    <a:pt x="0" y="0"/>
                  </a:moveTo>
                  <a:lnTo>
                    <a:pt x="892998" y="0"/>
                  </a:lnTo>
                  <a:lnTo>
                    <a:pt x="892998" y="1095703"/>
                  </a:lnTo>
                  <a:lnTo>
                    <a:pt x="0" y="10957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30" name="Picture 29"/>
            <p:cNvPicPr>
              <a:picLocks noChangeAspect="1"/>
            </p:cNvPicPr>
            <p:nvPr/>
          </p:nvPicPr>
          <p:blipFill>
            <a:blip r:embed="rId13"/>
            <a:stretch>
              <a:fillRect/>
            </a:stretch>
          </p:blipFill>
          <p:spPr>
            <a:xfrm>
              <a:off x="11303963" y="2890126"/>
              <a:ext cx="2798307" cy="198137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864931" y="574909"/>
            <a:ext cx="16558138" cy="9137183"/>
            <a:chOff x="0" y="0"/>
            <a:chExt cx="4360991" cy="2406501"/>
          </a:xfrm>
        </p:grpSpPr>
        <p:sp>
          <p:nvSpPr>
            <p:cNvPr id="11" name="Freeform 11"/>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12" name="TextBox 12"/>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832079" y="800230"/>
            <a:ext cx="15427221" cy="2228720"/>
            <a:chOff x="0" y="0"/>
            <a:chExt cx="4063136" cy="586988"/>
          </a:xfrm>
        </p:grpSpPr>
        <p:sp>
          <p:nvSpPr>
            <p:cNvPr id="14" name="Freeform 14"/>
            <p:cNvSpPr/>
            <p:nvPr/>
          </p:nvSpPr>
          <p:spPr>
            <a:xfrm>
              <a:off x="0" y="0"/>
              <a:ext cx="4063136" cy="586988"/>
            </a:xfrm>
            <a:custGeom>
              <a:avLst/>
              <a:gdLst/>
              <a:ahLst/>
              <a:cxnLst/>
              <a:rect l="l" t="t" r="r" b="b"/>
              <a:pathLst>
                <a:path w="4063136" h="586988">
                  <a:moveTo>
                    <a:pt x="19572" y="0"/>
                  </a:moveTo>
                  <a:lnTo>
                    <a:pt x="4043565" y="0"/>
                  </a:lnTo>
                  <a:cubicBezTo>
                    <a:pt x="4048756" y="0"/>
                    <a:pt x="4053734" y="2062"/>
                    <a:pt x="4057404" y="5732"/>
                  </a:cubicBezTo>
                  <a:cubicBezTo>
                    <a:pt x="4061075" y="9403"/>
                    <a:pt x="4063136" y="14381"/>
                    <a:pt x="4063136" y="19572"/>
                  </a:cubicBezTo>
                  <a:lnTo>
                    <a:pt x="4063136" y="567416"/>
                  </a:lnTo>
                  <a:cubicBezTo>
                    <a:pt x="4063136" y="572607"/>
                    <a:pt x="4061075" y="577585"/>
                    <a:pt x="4057404" y="581256"/>
                  </a:cubicBezTo>
                  <a:cubicBezTo>
                    <a:pt x="4053734" y="584926"/>
                    <a:pt x="4048756" y="586988"/>
                    <a:pt x="4043565" y="586988"/>
                  </a:cubicBezTo>
                  <a:lnTo>
                    <a:pt x="19572" y="586988"/>
                  </a:lnTo>
                  <a:cubicBezTo>
                    <a:pt x="14381" y="586988"/>
                    <a:pt x="9403" y="584926"/>
                    <a:pt x="5732" y="581256"/>
                  </a:cubicBezTo>
                  <a:cubicBezTo>
                    <a:pt x="2062" y="577585"/>
                    <a:pt x="0" y="572607"/>
                    <a:pt x="0" y="567416"/>
                  </a:cubicBezTo>
                  <a:lnTo>
                    <a:pt x="0" y="19572"/>
                  </a:lnTo>
                  <a:cubicBezTo>
                    <a:pt x="0" y="14381"/>
                    <a:pt x="2062" y="9403"/>
                    <a:pt x="5732" y="5732"/>
                  </a:cubicBezTo>
                  <a:cubicBezTo>
                    <a:pt x="9403" y="2062"/>
                    <a:pt x="14381" y="0"/>
                    <a:pt x="19572" y="0"/>
                  </a:cubicBezTo>
                  <a:close/>
                </a:path>
              </a:pathLst>
            </a:custGeom>
            <a:solidFill>
              <a:srgbClr val="FFFFFF">
                <a:alpha val="92941"/>
              </a:srgbClr>
            </a:solidFill>
            <a:ln w="38100" cap="rnd">
              <a:solidFill>
                <a:srgbClr val="387C45">
                  <a:alpha val="92941"/>
                </a:srgbClr>
              </a:solidFill>
              <a:prstDash val="dash"/>
              <a:round/>
            </a:ln>
          </p:spPr>
        </p:sp>
        <p:sp>
          <p:nvSpPr>
            <p:cNvPr id="15" name="TextBox 15"/>
            <p:cNvSpPr txBox="1"/>
            <p:nvPr/>
          </p:nvSpPr>
          <p:spPr>
            <a:xfrm>
              <a:off x="0" y="-38100"/>
              <a:ext cx="4063136" cy="62508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028700" y="907843"/>
            <a:ext cx="1606757" cy="1606757"/>
          </a:xfrm>
          <a:custGeom>
            <a:avLst/>
            <a:gdLst/>
            <a:ahLst/>
            <a:cxnLst/>
            <a:rect l="l" t="t" r="r" b="b"/>
            <a:pathLst>
              <a:path w="1606757" h="1606757">
                <a:moveTo>
                  <a:pt x="0" y="0"/>
                </a:moveTo>
                <a:lnTo>
                  <a:pt x="1606757" y="0"/>
                </a:lnTo>
                <a:lnTo>
                  <a:pt x="1606757" y="1606757"/>
                </a:lnTo>
                <a:lnTo>
                  <a:pt x="0" y="1606757"/>
                </a:lnTo>
                <a:lnTo>
                  <a:pt x="0" y="0"/>
                </a:lnTo>
                <a:close/>
              </a:path>
            </a:pathLst>
          </a:custGeom>
          <a:blipFill>
            <a:blip r:embed="rId7"/>
            <a:stretch>
              <a:fillRect/>
            </a:stretch>
          </a:blipFill>
        </p:spPr>
      </p:sp>
      <p:sp>
        <p:nvSpPr>
          <p:cNvPr id="17" name="TextBox 17"/>
          <p:cNvSpPr txBox="1"/>
          <p:nvPr/>
        </p:nvSpPr>
        <p:spPr>
          <a:xfrm>
            <a:off x="2635457" y="997015"/>
            <a:ext cx="14472441" cy="1739900"/>
          </a:xfrm>
          <a:prstGeom prst="rect">
            <a:avLst/>
          </a:prstGeom>
        </p:spPr>
        <p:txBody>
          <a:bodyPr lIns="0" tIns="0" rIns="0" bIns="0" rtlCol="0" anchor="t">
            <a:spAutoFit/>
          </a:bodyPr>
          <a:lstStyle/>
          <a:p>
            <a:pPr algn="ctr">
              <a:lnSpc>
                <a:spcPts val="6999"/>
              </a:lnSpc>
            </a:pPr>
            <a:r>
              <a:rPr lang="en-US" sz="4999" b="1" dirty="0" err="1">
                <a:solidFill>
                  <a:srgbClr val="387C45"/>
                </a:solidFill>
                <a:latin typeface="Quicksand Bold"/>
                <a:ea typeface="Quicksand Bold"/>
                <a:cs typeface="Quicksand Bold"/>
                <a:sym typeface="Quicksand Bold"/>
              </a:rPr>
              <a:t>Dựa</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vào</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dàn</a:t>
            </a:r>
            <a:r>
              <a:rPr lang="en-US" sz="4999" b="1" dirty="0">
                <a:solidFill>
                  <a:srgbClr val="387C45"/>
                </a:solidFill>
                <a:latin typeface="Quicksand Bold"/>
                <a:ea typeface="Quicksand Bold"/>
                <a:cs typeface="Quicksand Bold"/>
                <a:sym typeface="Quicksand Bold"/>
              </a:rPr>
              <a:t> ý </a:t>
            </a:r>
            <a:r>
              <a:rPr lang="en-US" sz="4999" b="1" dirty="0" err="1">
                <a:solidFill>
                  <a:srgbClr val="387C45"/>
                </a:solidFill>
                <a:latin typeface="Quicksand Bold"/>
                <a:ea typeface="Quicksand Bold"/>
                <a:cs typeface="Quicksand Bold"/>
                <a:sym typeface="Quicksand Bold"/>
              </a:rPr>
              <a:t>đã</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lập</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trong</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hoạt</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động</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Viết</a:t>
            </a:r>
            <a:r>
              <a:rPr lang="en-US" sz="4999" b="1" dirty="0">
                <a:solidFill>
                  <a:srgbClr val="387C45"/>
                </a:solidFill>
                <a:latin typeface="Quicksand Bold"/>
                <a:ea typeface="Quicksand Bold"/>
                <a:cs typeface="Quicksand Bold"/>
                <a:sym typeface="Quicksand Bold"/>
              </a:rPr>
              <a:t> ở </a:t>
            </a:r>
            <a:r>
              <a:rPr lang="en-US" sz="4999" b="1" dirty="0" err="1">
                <a:solidFill>
                  <a:srgbClr val="387C45"/>
                </a:solidFill>
                <a:latin typeface="Quicksand Bold"/>
                <a:ea typeface="Quicksand Bold"/>
                <a:cs typeface="Quicksand Bold"/>
                <a:sym typeface="Quicksand Bold"/>
              </a:rPr>
              <a:t>Bài</a:t>
            </a:r>
            <a:r>
              <a:rPr lang="en-US" sz="4999" b="1" dirty="0">
                <a:solidFill>
                  <a:srgbClr val="387C45"/>
                </a:solidFill>
                <a:latin typeface="Quicksand Bold"/>
                <a:ea typeface="Quicksand Bold"/>
                <a:cs typeface="Quicksand Bold"/>
                <a:sym typeface="Quicksand Bold"/>
              </a:rPr>
              <a:t> 13, </a:t>
            </a:r>
            <a:r>
              <a:rPr lang="en-US" sz="4999" b="1" dirty="0" err="1">
                <a:solidFill>
                  <a:srgbClr val="387C45"/>
                </a:solidFill>
                <a:latin typeface="Quicksand Bold"/>
                <a:ea typeface="Quicksand Bold"/>
                <a:cs typeface="Quicksand Bold"/>
                <a:sym typeface="Quicksand Bold"/>
              </a:rPr>
              <a:t>viết</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bài</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văn</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theo</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yêu</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cầu</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của</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đề</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tài</a:t>
            </a:r>
            <a:r>
              <a:rPr lang="en-US" sz="4999" b="1" dirty="0">
                <a:solidFill>
                  <a:srgbClr val="387C45"/>
                </a:solidFill>
                <a:latin typeface="Quicksand Bold"/>
                <a:ea typeface="Quicksand Bold"/>
                <a:cs typeface="Quicksand Bold"/>
                <a:sym typeface="Quicksand Bold"/>
              </a:rPr>
              <a:t>.</a:t>
            </a:r>
          </a:p>
        </p:txBody>
      </p:sp>
      <p:sp>
        <p:nvSpPr>
          <p:cNvPr id="18" name="TextBox 18"/>
          <p:cNvSpPr txBox="1"/>
          <p:nvPr/>
        </p:nvSpPr>
        <p:spPr>
          <a:xfrm>
            <a:off x="1227054" y="3206340"/>
            <a:ext cx="15880844" cy="6362700"/>
          </a:xfrm>
          <a:prstGeom prst="rect">
            <a:avLst/>
          </a:prstGeom>
        </p:spPr>
        <p:txBody>
          <a:bodyPr lIns="0" tIns="0" rIns="0" bIns="0" rtlCol="0" anchor="t">
            <a:spAutoFit/>
          </a:bodyPr>
          <a:lstStyle/>
          <a:p>
            <a:pPr algn="just">
              <a:lnSpc>
                <a:spcPts val="6299"/>
              </a:lnSpc>
            </a:pPr>
            <a:r>
              <a:rPr lang="en-US" sz="4500" b="1" dirty="0" err="1">
                <a:solidFill>
                  <a:srgbClr val="FF914D"/>
                </a:solidFill>
                <a:latin typeface="Quicksand Bold"/>
                <a:ea typeface="Quicksand Bold"/>
                <a:cs typeface="Quicksand Bold"/>
                <a:sym typeface="Quicksand Bold"/>
              </a:rPr>
              <a:t>Lưu</a:t>
            </a:r>
            <a:r>
              <a:rPr lang="en-US" sz="4500" b="1" dirty="0">
                <a:solidFill>
                  <a:srgbClr val="FF914D"/>
                </a:solidFill>
                <a:latin typeface="Quicksand Bold"/>
                <a:ea typeface="Quicksand Bold"/>
                <a:cs typeface="Quicksand Bold"/>
                <a:sym typeface="Quicksand Bold"/>
              </a:rPr>
              <a:t> ý:</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Trình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bày</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rõ</a:t>
            </a:r>
            <a:r>
              <a:rPr lang="en-US" sz="4500" b="1" dirty="0">
                <a:solidFill>
                  <a:srgbClr val="07110E"/>
                </a:solidFill>
                <a:latin typeface="Quicksand Bold"/>
                <a:ea typeface="Quicksand Bold"/>
                <a:cs typeface="Quicksand Bold"/>
                <a:sym typeface="Quicksand Bold"/>
              </a:rPr>
              <a:t> 3 </a:t>
            </a:r>
            <a:r>
              <a:rPr lang="en-US" sz="4500" b="1" dirty="0" err="1">
                <a:solidFill>
                  <a:srgbClr val="07110E"/>
                </a:solidFill>
                <a:latin typeface="Quicksand Bold"/>
                <a:ea typeface="Quicksand Bold"/>
                <a:cs typeface="Quicksand Bold"/>
                <a:sym typeface="Quicksand Bold"/>
              </a:rPr>
              <a:t>phần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mở</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thân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kết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kĩ</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hơn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những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sự</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tượng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đặc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sắc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làm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nên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vẻ</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đẹp</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riêng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cho</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phong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cảnh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được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miêu</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Lựa</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chọn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từ</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ngữ</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có</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sức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gợi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để</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làm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nổi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đặc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điểm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của</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sự</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tượng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kết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hợp</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sử</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dụng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pháp</a:t>
            </a:r>
            <a:r>
              <a:rPr lang="en-US" sz="4500" b="1" dirty="0">
                <a:solidFill>
                  <a:srgbClr val="07110E"/>
                </a:solidFill>
                <a:latin typeface="Quicksand Bold"/>
                <a:ea typeface="Quicksand Bold"/>
                <a:cs typeface="Quicksand Bold"/>
                <a:sym typeface="Quicksand Bold"/>
              </a:rPr>
              <a:t> so </a:t>
            </a:r>
            <a:r>
              <a:rPr lang="en-US" sz="4500" b="1" dirty="0" err="1">
                <a:solidFill>
                  <a:srgbClr val="07110E"/>
                </a:solidFill>
                <a:latin typeface="Quicksand Bold"/>
                <a:ea typeface="Quicksand Bold"/>
                <a:cs typeface="Quicksand Bold"/>
                <a:sym typeface="Quicksand Bold"/>
              </a:rPr>
              <a:t>sánh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nhân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hóa</a:t>
            </a:r>
            <a:r>
              <a:rPr lang="en-US" sz="4500" b="1" dirty="0">
                <a:solidFill>
                  <a:srgbClr val="07110E"/>
                </a:solidFill>
                <a:latin typeface="Quicksand Bold"/>
                <a:ea typeface="Quicksand Bold"/>
                <a:cs typeface="Quicksand Bold"/>
                <a:sym typeface="Quicksand Bold"/>
              </a:rPr>
              <a:t>, ... </a:t>
            </a:r>
            <a:r>
              <a:rPr lang="en-US" sz="4500" b="1" dirty="0" err="1">
                <a:solidFill>
                  <a:srgbClr val="07110E"/>
                </a:solidFill>
                <a:latin typeface="Quicksand Bold"/>
                <a:ea typeface="Quicksand Bold"/>
                <a:cs typeface="Quicksand Bold"/>
                <a:sym typeface="Quicksand Bold"/>
              </a:rPr>
              <a:t>để</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lời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văn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sinh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động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có</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sức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cuốn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hút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đối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với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người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đọc</a:t>
            </a:r>
            <a:r>
              <a:rPr lang="en-US" sz="4500" b="1" dirty="0">
                <a:solidFill>
                  <a:srgbClr val="07110E"/>
                </a:solidFill>
                <a:latin typeface="Quicksand Bold"/>
                <a:ea typeface="Quicksand Bold"/>
                <a:cs typeface="Quicksand Bold"/>
                <a:sym typeface="Quicksand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7" name="Freeform 7"/>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1" name="Freeform 11"/>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2" name="Freeform 12"/>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3" name="Freeform 13"/>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25" name="Group 24"/>
          <p:cNvGrpSpPr/>
          <p:nvPr/>
        </p:nvGrpSpPr>
        <p:grpSpPr>
          <a:xfrm>
            <a:off x="1294766" y="2057400"/>
            <a:ext cx="15598448" cy="3475321"/>
            <a:chOff x="1294766" y="2057400"/>
            <a:chExt cx="15598448" cy="3475321"/>
          </a:xfrm>
        </p:grpSpPr>
        <p:grpSp>
          <p:nvGrpSpPr>
            <p:cNvPr id="14" name="Group 14"/>
            <p:cNvGrpSpPr/>
            <p:nvPr/>
          </p:nvGrpSpPr>
          <p:grpSpPr>
            <a:xfrm>
              <a:off x="1294766" y="2057400"/>
              <a:ext cx="15598448" cy="3475321"/>
              <a:chOff x="0" y="0"/>
              <a:chExt cx="4108233" cy="915311"/>
            </a:xfrm>
          </p:grpSpPr>
          <p:sp>
            <p:nvSpPr>
              <p:cNvPr id="15" name="Freeform 15"/>
              <p:cNvSpPr/>
              <p:nvPr/>
            </p:nvSpPr>
            <p:spPr>
              <a:xfrm>
                <a:off x="0" y="0"/>
                <a:ext cx="4108233" cy="915311"/>
              </a:xfrm>
              <a:custGeom>
                <a:avLst/>
                <a:gdLst/>
                <a:ahLst/>
                <a:cxnLst/>
                <a:rect l="l" t="t" r="r" b="b"/>
                <a:pathLst>
                  <a:path w="4108233" h="915311">
                    <a:moveTo>
                      <a:pt x="25313" y="0"/>
                    </a:moveTo>
                    <a:lnTo>
                      <a:pt x="4082921" y="0"/>
                    </a:lnTo>
                    <a:cubicBezTo>
                      <a:pt x="4096900" y="0"/>
                      <a:pt x="4108233" y="11333"/>
                      <a:pt x="4108233" y="25313"/>
                    </a:cubicBezTo>
                    <a:lnTo>
                      <a:pt x="4108233" y="889998"/>
                    </a:lnTo>
                    <a:cubicBezTo>
                      <a:pt x="4108233" y="896711"/>
                      <a:pt x="4105566" y="903150"/>
                      <a:pt x="4100819" y="907897"/>
                    </a:cubicBezTo>
                    <a:cubicBezTo>
                      <a:pt x="4096072" y="912644"/>
                      <a:pt x="4089634" y="915311"/>
                      <a:pt x="4082921" y="915311"/>
                    </a:cubicBezTo>
                    <a:lnTo>
                      <a:pt x="25313" y="915311"/>
                    </a:lnTo>
                    <a:cubicBezTo>
                      <a:pt x="18599" y="915311"/>
                      <a:pt x="12161" y="912644"/>
                      <a:pt x="7414" y="907897"/>
                    </a:cubicBezTo>
                    <a:cubicBezTo>
                      <a:pt x="2667" y="903150"/>
                      <a:pt x="0" y="896711"/>
                      <a:pt x="0" y="889998"/>
                    </a:cubicBezTo>
                    <a:lnTo>
                      <a:pt x="0" y="25313"/>
                    </a:lnTo>
                    <a:cubicBezTo>
                      <a:pt x="0" y="18599"/>
                      <a:pt x="2667" y="12161"/>
                      <a:pt x="7414" y="7414"/>
                    </a:cubicBezTo>
                    <a:cubicBezTo>
                      <a:pt x="12161" y="2667"/>
                      <a:pt x="18599" y="0"/>
                      <a:pt x="25313" y="0"/>
                    </a:cubicBezTo>
                    <a:close/>
                  </a:path>
                </a:pathLst>
              </a:custGeom>
              <a:solidFill>
                <a:srgbClr val="FF914D"/>
              </a:solidFill>
            </p:spPr>
          </p:sp>
          <p:sp>
            <p:nvSpPr>
              <p:cNvPr id="16" name="TextBox 16"/>
              <p:cNvSpPr txBox="1"/>
              <p:nvPr/>
            </p:nvSpPr>
            <p:spPr>
              <a:xfrm>
                <a:off x="0" y="-38100"/>
                <a:ext cx="4108233" cy="953411"/>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625272" y="2229469"/>
              <a:ext cx="14916382" cy="2635250"/>
            </a:xfrm>
            <a:prstGeom prst="rect">
              <a:avLst/>
            </a:prstGeom>
          </p:spPr>
          <p:txBody>
            <a:bodyPr lIns="0" tIns="0" rIns="0" bIns="0" rtlCol="0" anchor="t">
              <a:spAutoFit/>
            </a:bodyPr>
            <a:lstStyle/>
            <a:p>
              <a:pPr algn="l">
                <a:lnSpc>
                  <a:spcPts val="7000"/>
                </a:lnSpc>
              </a:pPr>
              <a:r>
                <a:rPr lang="en-US" sz="5000" b="1" dirty="0">
                  <a:solidFill>
                    <a:srgbClr val="FFFFFF"/>
                  </a:solidFill>
                  <a:latin typeface="Quicksand Bold"/>
                  <a:ea typeface="Quicksand Bold"/>
                  <a:cs typeface="Quicksand Bold"/>
                  <a:sym typeface="Quicksand Bold"/>
                </a:rPr>
                <a:t>     Con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Nậm</a:t>
              </a:r>
              <a:r>
                <a:rPr lang="en-US" sz="5000" b="1" dirty="0">
                  <a:solidFill>
                    <a:srgbClr val="FFFFFF"/>
                  </a:solidFill>
                  <a:latin typeface="Quicksand Bold"/>
                  <a:ea typeface="Quicksand Bold"/>
                  <a:cs typeface="Quicksand Bold"/>
                  <a:sym typeface="Quicksand Bold"/>
                </a:rPr>
                <a:t> Khan </a:t>
              </a:r>
              <a:r>
                <a:rPr lang="en-US" sz="5000" b="1" dirty="0" err="1">
                  <a:solidFill>
                    <a:srgbClr val="FFFFFF"/>
                  </a:solidFill>
                  <a:latin typeface="Quicksand Bold"/>
                  <a:ea typeface="Quicksand Bold"/>
                  <a:cs typeface="Quicksand Bold"/>
                  <a:sym typeface="Quicksand Bold"/>
                </a:rPr>
                <a:t>làm</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duyên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nũng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nịu</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uốn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mình</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một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quãng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rồi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mới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chịu</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hòa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vào</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Mê</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Kông</a:t>
              </a:r>
              <a:r>
                <a:rPr lang="en-US" sz="5000" b="1" dirty="0">
                  <a:solidFill>
                    <a:srgbClr val="FFFFFF"/>
                  </a:solidFill>
                  <a:latin typeface="Quicksand Bold"/>
                  <a:ea typeface="Quicksand Bold"/>
                  <a:cs typeface="Quicksand Bold"/>
                  <a:sym typeface="Quicksand Bold"/>
                </a:rPr>
                <a:t>. </a:t>
              </a:r>
            </a:p>
          </p:txBody>
        </p:sp>
        <p:sp>
          <p:nvSpPr>
            <p:cNvPr id="19" name="TextBox 19"/>
            <p:cNvSpPr txBox="1"/>
            <p:nvPr/>
          </p:nvSpPr>
          <p:spPr>
            <a:xfrm>
              <a:off x="11766134" y="4464050"/>
              <a:ext cx="4009709" cy="679450"/>
            </a:xfrm>
            <a:prstGeom prst="rect">
              <a:avLst/>
            </a:prstGeom>
          </p:spPr>
          <p:txBody>
            <a:bodyPr lIns="0" tIns="0" rIns="0" bIns="0" rtlCol="0" anchor="t">
              <a:spAutoFit/>
            </a:bodyPr>
            <a:lstStyle/>
            <a:p>
              <a:pPr algn="ctr">
                <a:lnSpc>
                  <a:spcPts val="5599"/>
                </a:lnSpc>
              </a:pPr>
              <a:r>
                <a:rPr lang="en-US" sz="3999" b="1" dirty="0">
                  <a:solidFill>
                    <a:srgbClr val="07110E"/>
                  </a:solidFill>
                  <a:latin typeface="Quicksand Bold"/>
                  <a:ea typeface="Quicksand Bold"/>
                  <a:cs typeface="Quicksand Bold"/>
                  <a:sym typeface="Quicksand Bold"/>
                </a:rPr>
                <a:t>(</a:t>
              </a:r>
              <a:r>
                <a:rPr lang="en-US" sz="3999" b="1" i="1" dirty="0">
                  <a:solidFill>
                    <a:srgbClr val="07110E"/>
                  </a:solidFill>
                  <a:latin typeface="Quicksand Bold"/>
                  <a:ea typeface="Quicksand Bold"/>
                  <a:cs typeface="Quicksand Bold"/>
                  <a:sym typeface="Quicksand Bold"/>
                </a:rPr>
                <a:t>Theo</a:t>
              </a:r>
              <a:r>
                <a:rPr lang="en-US" sz="3999" b="1" dirty="0">
                  <a:solidFill>
                    <a:srgbClr val="07110E"/>
                  </a:solidFill>
                  <a:latin typeface="Quicksand Bold"/>
                  <a:ea typeface="Quicksand Bold"/>
                  <a:cs typeface="Quicksand Bold"/>
                  <a:sym typeface="Quicksand Bold"/>
                </a:rPr>
                <a:t> </a:t>
              </a:r>
              <a:r>
                <a:rPr lang="en-US" sz="3999" b="1" dirty="0" err="1">
                  <a:solidFill>
                    <a:srgbClr val="07110E"/>
                  </a:solidFill>
                  <a:latin typeface="Quicksand Bold"/>
                  <a:ea typeface="Quicksand Bold"/>
                  <a:cs typeface="Quicksand Bold"/>
                  <a:sym typeface="Quicksand Bold"/>
                </a:rPr>
                <a:t>Tô</a:t>
              </a:r>
              <a:r>
                <a:rPr lang="en-US" sz="3999" b="1" dirty="0">
                  <a:solidFill>
                    <a:srgbClr val="07110E"/>
                  </a:solidFill>
                  <a:latin typeface="Quicksand Bold"/>
                  <a:ea typeface="Quicksand Bold"/>
                  <a:cs typeface="Quicksand Bold"/>
                  <a:sym typeface="Quicksand Bold"/>
                </a:rPr>
                <a:t> </a:t>
              </a:r>
              <a:r>
                <a:rPr lang="en-US" sz="3999" b="1" dirty="0" err="1">
                  <a:solidFill>
                    <a:srgbClr val="07110E"/>
                  </a:solidFill>
                  <a:latin typeface="Quicksand Bold"/>
                  <a:ea typeface="Quicksand Bold"/>
                  <a:cs typeface="Quicksand Bold"/>
                  <a:sym typeface="Quicksand Bold"/>
                </a:rPr>
                <a:t>Hoài</a:t>
              </a:r>
              <a:r>
                <a:rPr lang="en-US" sz="3999" b="1" dirty="0">
                  <a:solidFill>
                    <a:srgbClr val="07110E"/>
                  </a:solidFill>
                  <a:latin typeface="Quicksand Bold"/>
                  <a:ea typeface="Quicksand Bold"/>
                  <a:cs typeface="Quicksand Bold"/>
                  <a:sym typeface="Quicksand Bold"/>
                </a:rPr>
                <a:t>)</a:t>
              </a:r>
            </a:p>
          </p:txBody>
        </p:sp>
      </p:grpSp>
      <p:grpSp>
        <p:nvGrpSpPr>
          <p:cNvPr id="26" name="Group 25"/>
          <p:cNvGrpSpPr/>
          <p:nvPr/>
        </p:nvGrpSpPr>
        <p:grpSpPr>
          <a:xfrm>
            <a:off x="1294766" y="5782979"/>
            <a:ext cx="15598448" cy="3309781"/>
            <a:chOff x="1294766" y="5782979"/>
            <a:chExt cx="15598448" cy="3309781"/>
          </a:xfrm>
        </p:grpSpPr>
        <p:grpSp>
          <p:nvGrpSpPr>
            <p:cNvPr id="8" name="Group 8"/>
            <p:cNvGrpSpPr/>
            <p:nvPr/>
          </p:nvGrpSpPr>
          <p:grpSpPr>
            <a:xfrm>
              <a:off x="1294766" y="5782979"/>
              <a:ext cx="15598448" cy="3309781"/>
              <a:chOff x="0" y="0"/>
              <a:chExt cx="4108233" cy="871712"/>
            </a:xfrm>
          </p:grpSpPr>
          <p:sp>
            <p:nvSpPr>
              <p:cNvPr id="9" name="Freeform 9"/>
              <p:cNvSpPr/>
              <p:nvPr/>
            </p:nvSpPr>
            <p:spPr>
              <a:xfrm>
                <a:off x="0" y="0"/>
                <a:ext cx="4108233" cy="871712"/>
              </a:xfrm>
              <a:custGeom>
                <a:avLst/>
                <a:gdLst/>
                <a:ahLst/>
                <a:cxnLst/>
                <a:rect l="l" t="t" r="r" b="b"/>
                <a:pathLst>
                  <a:path w="4108233" h="871712">
                    <a:moveTo>
                      <a:pt x="25313" y="0"/>
                    </a:moveTo>
                    <a:lnTo>
                      <a:pt x="4082921" y="0"/>
                    </a:lnTo>
                    <a:cubicBezTo>
                      <a:pt x="4096900" y="0"/>
                      <a:pt x="4108233" y="11333"/>
                      <a:pt x="4108233" y="25313"/>
                    </a:cubicBezTo>
                    <a:lnTo>
                      <a:pt x="4108233" y="846399"/>
                    </a:lnTo>
                    <a:cubicBezTo>
                      <a:pt x="4108233" y="853112"/>
                      <a:pt x="4105566" y="859551"/>
                      <a:pt x="4100819" y="864298"/>
                    </a:cubicBezTo>
                    <a:cubicBezTo>
                      <a:pt x="4096072" y="869045"/>
                      <a:pt x="4089634" y="871712"/>
                      <a:pt x="4082921" y="871712"/>
                    </a:cubicBezTo>
                    <a:lnTo>
                      <a:pt x="25313" y="871712"/>
                    </a:lnTo>
                    <a:cubicBezTo>
                      <a:pt x="18599" y="871712"/>
                      <a:pt x="12161" y="869045"/>
                      <a:pt x="7414" y="864298"/>
                    </a:cubicBezTo>
                    <a:cubicBezTo>
                      <a:pt x="2667" y="859551"/>
                      <a:pt x="0" y="853112"/>
                      <a:pt x="0" y="846399"/>
                    </a:cubicBezTo>
                    <a:lnTo>
                      <a:pt x="0" y="25313"/>
                    </a:lnTo>
                    <a:cubicBezTo>
                      <a:pt x="0" y="18599"/>
                      <a:pt x="2667" y="12161"/>
                      <a:pt x="7414" y="7414"/>
                    </a:cubicBezTo>
                    <a:cubicBezTo>
                      <a:pt x="12161" y="2667"/>
                      <a:pt x="18599" y="0"/>
                      <a:pt x="25313" y="0"/>
                    </a:cubicBezTo>
                    <a:close/>
                  </a:path>
                </a:pathLst>
              </a:custGeom>
              <a:solidFill>
                <a:srgbClr val="FF914D"/>
              </a:solidFill>
            </p:spPr>
          </p:sp>
          <p:sp>
            <p:nvSpPr>
              <p:cNvPr id="10" name="TextBox 10"/>
              <p:cNvSpPr txBox="1"/>
              <p:nvPr/>
            </p:nvSpPr>
            <p:spPr>
              <a:xfrm>
                <a:off x="0" y="-38100"/>
                <a:ext cx="4108233" cy="909812"/>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635799" y="5957299"/>
              <a:ext cx="14916382" cy="2635250"/>
            </a:xfrm>
            <a:prstGeom prst="rect">
              <a:avLst/>
            </a:prstGeom>
          </p:spPr>
          <p:txBody>
            <a:bodyPr lIns="0" tIns="0" rIns="0" bIns="0" rtlCol="0" anchor="t">
              <a:spAutoFit/>
            </a:bodyPr>
            <a:lstStyle/>
            <a:p>
              <a:pPr algn="l">
                <a:lnSpc>
                  <a:spcPts val="7000"/>
                </a:lnSpc>
              </a:pP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Màn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sương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biến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mất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Khuôn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mặt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dòng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lộ</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ửng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hồng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tươi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rói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như</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khuôn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mặt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của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em</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bé</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vừa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khỏi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chiếc</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chăn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ấm</a:t>
              </a:r>
              <a:r>
                <a:rPr lang="en-US" sz="5000" b="1" dirty="0">
                  <a:solidFill>
                    <a:srgbClr val="FFFFFF"/>
                  </a:solidFill>
                  <a:latin typeface="Quicksand Bold"/>
                  <a:ea typeface="Quicksand Bold"/>
                  <a:cs typeface="Quicksand Bold"/>
                  <a:sym typeface="Quicksand Bold"/>
                </a:rPr>
                <a:t>.</a:t>
              </a:r>
            </a:p>
          </p:txBody>
        </p:sp>
        <p:sp>
          <p:nvSpPr>
            <p:cNvPr id="20" name="TextBox 20"/>
            <p:cNvSpPr txBox="1"/>
            <p:nvPr/>
          </p:nvSpPr>
          <p:spPr>
            <a:xfrm>
              <a:off x="13090452" y="8214724"/>
              <a:ext cx="2685391" cy="679450"/>
            </a:xfrm>
            <a:prstGeom prst="rect">
              <a:avLst/>
            </a:prstGeom>
          </p:spPr>
          <p:txBody>
            <a:bodyPr lIns="0" tIns="0" rIns="0" bIns="0" rtlCol="0" anchor="t">
              <a:spAutoFit/>
            </a:bodyPr>
            <a:lstStyle/>
            <a:p>
              <a:pPr algn="ctr">
                <a:lnSpc>
                  <a:spcPts val="5599"/>
                </a:lnSpc>
              </a:pPr>
              <a:r>
                <a:rPr lang="en-US" sz="3999" b="1">
                  <a:solidFill>
                    <a:srgbClr val="07110E"/>
                  </a:solidFill>
                  <a:latin typeface="Quicksand Bold"/>
                  <a:ea typeface="Quicksand Bold"/>
                  <a:cs typeface="Quicksand Bold"/>
                  <a:sym typeface="Quicksand Bold"/>
                </a:rPr>
                <a:t>(Kim Viên)</a:t>
              </a:r>
            </a:p>
          </p:txBody>
        </p:sp>
      </p:grpSp>
      <p:pic>
        <p:nvPicPr>
          <p:cNvPr id="24" name="Picture 23"/>
          <p:cNvPicPr>
            <a:picLocks noChangeAspect="1"/>
          </p:cNvPicPr>
          <p:nvPr/>
        </p:nvPicPr>
        <p:blipFill>
          <a:blip r:embed="rId7"/>
          <a:stretch>
            <a:fillRect/>
          </a:stretch>
        </p:blipFill>
        <p:spPr>
          <a:xfrm>
            <a:off x="762000" y="475097"/>
            <a:ext cx="3389670"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2302676" y="3014321"/>
            <a:ext cx="4536333" cy="7272679"/>
          </a:xfrm>
          <a:custGeom>
            <a:avLst/>
            <a:gdLst/>
            <a:ahLst/>
            <a:cxnLst/>
            <a:rect l="l" t="t" r="r" b="b"/>
            <a:pathLst>
              <a:path w="4536333" h="7272679">
                <a:moveTo>
                  <a:pt x="0" y="0"/>
                </a:moveTo>
                <a:lnTo>
                  <a:pt x="4536333" y="0"/>
                </a:lnTo>
                <a:lnTo>
                  <a:pt x="4536333" y="7272679"/>
                </a:lnTo>
                <a:lnTo>
                  <a:pt x="0" y="7272679"/>
                </a:lnTo>
                <a:lnTo>
                  <a:pt x="0" y="0"/>
                </a:lnTo>
                <a:close/>
              </a:path>
            </a:pathLst>
          </a:custGeom>
          <a:blipFill>
            <a:blip r:embed="rId7"/>
            <a:stretch>
              <a:fillRect/>
            </a:stretch>
          </a:blipFill>
        </p:spPr>
      </p:sp>
      <p:sp>
        <p:nvSpPr>
          <p:cNvPr id="15" name="TextBox 15"/>
          <p:cNvSpPr txBox="1"/>
          <p:nvPr/>
        </p:nvSpPr>
        <p:spPr>
          <a:xfrm>
            <a:off x="7466571" y="4696005"/>
            <a:ext cx="7235991" cy="1377949"/>
          </a:xfrm>
          <a:prstGeom prst="rect">
            <a:avLst/>
          </a:prstGeom>
        </p:spPr>
        <p:txBody>
          <a:bodyPr lIns="0" tIns="0" rIns="0" bIns="0" rtlCol="0" anchor="t">
            <a:spAutoFit/>
          </a:bodyPr>
          <a:lstStyle/>
          <a:p>
            <a:pPr algn="ctr">
              <a:lnSpc>
                <a:spcPts val="11200"/>
              </a:lnSpc>
            </a:pPr>
            <a:r>
              <a:rPr lang="en-US" sz="8000" b="1" dirty="0" err="1">
                <a:solidFill>
                  <a:srgbClr val="07110E"/>
                </a:solidFill>
                <a:latin typeface="Quicksand Bold"/>
                <a:ea typeface="Quicksand Bold"/>
                <a:cs typeface="Quicksand Bold"/>
                <a:sym typeface="Quicksand Bold"/>
              </a:rPr>
              <a:t>Viết</a:t>
            </a:r>
            <a:r>
              <a:rPr lang="en-US" sz="8000" b="1" dirty="0">
                <a:solidFill>
                  <a:srgbClr val="07110E"/>
                </a:solidFill>
                <a:latin typeface="Quicksand Bold"/>
                <a:ea typeface="Quicksand Bold"/>
                <a:cs typeface="Quicksand Bold"/>
                <a:sym typeface="Quicksand Bold"/>
              </a:rPr>
              <a:t> </a:t>
            </a:r>
            <a:r>
              <a:rPr lang="en-US" sz="8000" b="1" dirty="0" err="1">
                <a:solidFill>
                  <a:srgbClr val="07110E"/>
                </a:solidFill>
                <a:latin typeface="Quicksand Bold"/>
                <a:ea typeface="Quicksand Bold"/>
                <a:cs typeface="Quicksand Bold"/>
                <a:sym typeface="Quicksand Bold"/>
              </a:rPr>
              <a:t>đủ</a:t>
            </a:r>
            <a:r>
              <a:rPr lang="en-US" sz="8000" b="1" dirty="0">
                <a:solidFill>
                  <a:srgbClr val="07110E"/>
                </a:solidFill>
                <a:latin typeface="Quicksand Bold"/>
                <a:ea typeface="Quicksand Bold"/>
                <a:cs typeface="Quicksand Bold"/>
                <a:sym typeface="Quicksand Bold"/>
              </a:rPr>
              <a:t> 3 </a:t>
            </a:r>
            <a:r>
              <a:rPr lang="en-US" sz="8000" b="1" dirty="0" err="1">
                <a:solidFill>
                  <a:srgbClr val="07110E"/>
                </a:solidFill>
                <a:latin typeface="Quicksand Bold"/>
                <a:ea typeface="Quicksand Bold"/>
                <a:cs typeface="Quicksand Bold"/>
                <a:sym typeface="Quicksand Bold"/>
              </a:rPr>
              <a:t>phần</a:t>
            </a:r>
            <a:r>
              <a:rPr lang="en-US" sz="8000" b="1" dirty="0">
                <a:solidFill>
                  <a:srgbClr val="07110E"/>
                </a:solidFill>
                <a:latin typeface="Quicksand Bold"/>
                <a:ea typeface="Quicksand Bold"/>
                <a:cs typeface="Quicksand Bold"/>
                <a:sym typeface="Quicksand Bold"/>
              </a:rPr>
              <a:t> </a:t>
            </a:r>
          </a:p>
        </p:txBody>
      </p:sp>
      <p:pic>
        <p:nvPicPr>
          <p:cNvPr id="17" name="Picture 16"/>
          <p:cNvPicPr>
            <a:picLocks noChangeAspect="1"/>
          </p:cNvPicPr>
          <p:nvPr/>
        </p:nvPicPr>
        <p:blipFill>
          <a:blip r:embed="rId8"/>
          <a:stretch>
            <a:fillRect/>
          </a:stretch>
        </p:blipFill>
        <p:spPr>
          <a:xfrm>
            <a:off x="5110489" y="900813"/>
            <a:ext cx="10681118" cy="46272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33450"/>
            <a:ext cx="16410591" cy="8575040"/>
          </a:xfrm>
          <a:prstGeom prst="rect">
            <a:avLst/>
          </a:prstGeom>
        </p:spPr>
        <p:txBody>
          <a:bodyPr lIns="0" tIns="0" rIns="0" bIns="0" rtlCol="0" anchor="t">
            <a:spAutoFit/>
          </a:bodyPr>
          <a:lstStyle/>
          <a:p>
            <a:pPr algn="just">
              <a:lnSpc>
                <a:spcPts val="6159"/>
              </a:lnSpc>
              <a:spcBef>
                <a:spcPct val="0"/>
              </a:spcBef>
            </a:pPr>
            <a:r>
              <a:rPr lang="en-US" sz="4399">
                <a:solidFill>
                  <a:srgbClr val="000000"/>
                </a:solidFill>
                <a:latin typeface="Quicksand"/>
                <a:ea typeface="Quicksand"/>
                <a:cs typeface="Quicksand"/>
                <a:sym typeface="Quicksand"/>
              </a:rPr>
              <a:t>     Nghỉ hè, cả gia đình em cùng đi biển. Trên đường đi, em háo hức và mong chờ lắm. Sau gần một tiếng đi qua những dãy nhà cao tầng liền kề san sát, trước mắt em hiện ra cả một khoảng không rộng lớn. Thế là em đã được đặt chân đến bãi biển xinh đẹp.</a:t>
            </a:r>
          </a:p>
          <a:p>
            <a:pPr algn="just">
              <a:lnSpc>
                <a:spcPts val="6159"/>
              </a:lnSpc>
              <a:spcBef>
                <a:spcPct val="0"/>
              </a:spcBef>
            </a:pPr>
            <a:r>
              <a:rPr lang="en-US" sz="4399">
                <a:solidFill>
                  <a:srgbClr val="000000"/>
                </a:solidFill>
                <a:latin typeface="Quicksand"/>
                <a:ea typeface="Quicksand"/>
                <a:cs typeface="Quicksand"/>
                <a:sym typeface="Quicksand"/>
              </a:rPr>
              <a:t>     Bãi biển này thực sự vô cùng rộng lớn. Dù nheo mắt đến đâu cũng chẳng thể nhìn thấy được bờ bên kia. Phía trên cao, bầu trời trong xanh, điểm xuyết những đám mây trắng lớn bồng bềnh như những chiếc kẹo bông gòn ai thả lên đây. Phía dưới là nước biển xanh biêng biếc mà mát rượi. Mặt biển ồ ạt những con sóng tinh nghịch, rượt đuổi nhau dồn dập vào bờ mãi vẫn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38704" y="933450"/>
            <a:ext cx="16410591" cy="8575040"/>
          </a:xfrm>
          <a:prstGeom prst="rect">
            <a:avLst/>
          </a:prstGeom>
        </p:spPr>
        <p:txBody>
          <a:bodyPr lIns="0" tIns="0" rIns="0" bIns="0" rtlCol="0" anchor="t">
            <a:spAutoFit/>
          </a:bodyPr>
          <a:lstStyle/>
          <a:p>
            <a:pPr algn="just">
              <a:lnSpc>
                <a:spcPts val="6159"/>
              </a:lnSpc>
              <a:spcBef>
                <a:spcPct val="0"/>
              </a:spcBef>
            </a:pPr>
            <a:r>
              <a:rPr lang="en-US" sz="4399">
                <a:solidFill>
                  <a:srgbClr val="000000"/>
                </a:solidFill>
                <a:latin typeface="Quicksand"/>
                <a:ea typeface="Quicksand"/>
                <a:cs typeface="Quicksand"/>
                <a:sym typeface="Quicksand"/>
              </a:rPr>
              <a:t>không thấy chán. Chúng kéo nhau vào bờ, va vào bãi cát, vỡ tan ra thành những mảng bọt trắng xóa. Bờ cát ở đây mịn lắm, dẫm lên chân cứ cảm giác bị hút xuống phía dưới. Đọc sách, người ta thường bảo ở biển có cát trắng, nhưng ở đây em thấy cát có màu vàng nhạt, và dường như chúng đang long lanh, phát sáng lên ở dưới ánh mặt trời. Dọc bờ biển, phía xa, có những rặng dừa xanh biếc, rì rào trong gió. Có cây còn đang ra trái, mang những trái dừa tròn đầy như đang ẵm một đàn con. Mỗi khi gió thổi qua, các tàu dừa lại phất phơ, như muôn cánh tay đang nhảy múa theo vũ điệu ngàn đời nay vẫn nhảy. Phía xa xa, lác đác vài cánh chim đang bay lượn tự do, đôi khi lại kêu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8473575" y="3629086"/>
            <a:ext cx="8068079" cy="5960293"/>
          </a:xfrm>
          <a:custGeom>
            <a:avLst/>
            <a:gdLst/>
            <a:ahLst/>
            <a:cxnLst/>
            <a:rect l="l" t="t" r="r" b="b"/>
            <a:pathLst>
              <a:path w="8068079" h="5960293">
                <a:moveTo>
                  <a:pt x="0" y="0"/>
                </a:moveTo>
                <a:lnTo>
                  <a:pt x="8068079" y="0"/>
                </a:lnTo>
                <a:lnTo>
                  <a:pt x="8068079" y="5960293"/>
                </a:lnTo>
                <a:lnTo>
                  <a:pt x="0" y="5960293"/>
                </a:lnTo>
                <a:lnTo>
                  <a:pt x="0" y="0"/>
                </a:lnTo>
                <a:close/>
              </a:path>
            </a:pathLst>
          </a:custGeom>
          <a:blipFill>
            <a:blip r:embed="rId7"/>
            <a:stretch>
              <a:fillRect/>
            </a:stretch>
          </a:blipFill>
        </p:spPr>
      </p:sp>
      <p:sp>
        <p:nvSpPr>
          <p:cNvPr id="14" name="Freeform 14"/>
          <p:cNvSpPr/>
          <p:nvPr/>
        </p:nvSpPr>
        <p:spPr>
          <a:xfrm>
            <a:off x="5008919" y="6172200"/>
            <a:ext cx="3772086" cy="3602342"/>
          </a:xfrm>
          <a:custGeom>
            <a:avLst/>
            <a:gdLst/>
            <a:ahLst/>
            <a:cxnLst/>
            <a:rect l="l" t="t" r="r" b="b"/>
            <a:pathLst>
              <a:path w="3772086" h="3602342">
                <a:moveTo>
                  <a:pt x="0" y="0"/>
                </a:moveTo>
                <a:lnTo>
                  <a:pt x="3772087" y="0"/>
                </a:lnTo>
                <a:lnTo>
                  <a:pt x="3772087" y="3602342"/>
                </a:lnTo>
                <a:lnTo>
                  <a:pt x="0" y="36023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TextBox 15"/>
          <p:cNvSpPr txBox="1"/>
          <p:nvPr/>
        </p:nvSpPr>
        <p:spPr>
          <a:xfrm>
            <a:off x="867759" y="1033987"/>
            <a:ext cx="16410591" cy="3107690"/>
          </a:xfrm>
          <a:prstGeom prst="rect">
            <a:avLst/>
          </a:prstGeom>
        </p:spPr>
        <p:txBody>
          <a:bodyPr lIns="0" tIns="0" rIns="0" bIns="0" rtlCol="0" anchor="t">
            <a:spAutoFit/>
          </a:bodyPr>
          <a:lstStyle/>
          <a:p>
            <a:pPr algn="just">
              <a:lnSpc>
                <a:spcPts val="6159"/>
              </a:lnSpc>
            </a:pPr>
            <a:r>
              <a:rPr lang="en-US" sz="4399">
                <a:solidFill>
                  <a:srgbClr val="000000"/>
                </a:solidFill>
                <a:latin typeface="Quicksand"/>
                <a:ea typeface="Quicksand"/>
                <a:cs typeface="Quicksand"/>
                <a:sym typeface="Quicksand"/>
              </a:rPr>
              <a:t>lên vài tiếng lảnh lót.</a:t>
            </a:r>
          </a:p>
          <a:p>
            <a:pPr algn="just">
              <a:lnSpc>
                <a:spcPts val="6159"/>
              </a:lnSpc>
              <a:spcBef>
                <a:spcPct val="0"/>
              </a:spcBef>
            </a:pPr>
            <a:r>
              <a:rPr lang="en-US" sz="4399">
                <a:solidFill>
                  <a:srgbClr val="000000"/>
                </a:solidFill>
                <a:latin typeface="Quicksand"/>
                <a:ea typeface="Quicksand"/>
                <a:cs typeface="Quicksand"/>
                <a:sym typeface="Quicksand"/>
              </a:rPr>
              <a:t>     Cuối ngày, mãi khi đã lên xe để trở về nhà, lòng em vẫn bịn rịn mãi. Mong sao, thật nhanh đến ngày lại được đi biển cùng gia đình.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3" name="Group 13"/>
          <p:cNvGrpSpPr/>
          <p:nvPr/>
        </p:nvGrpSpPr>
        <p:grpSpPr>
          <a:xfrm>
            <a:off x="1832079" y="800230"/>
            <a:ext cx="15427221" cy="2228720"/>
            <a:chOff x="0" y="0"/>
            <a:chExt cx="4063136" cy="586988"/>
          </a:xfrm>
        </p:grpSpPr>
        <p:sp>
          <p:nvSpPr>
            <p:cNvPr id="14" name="Freeform 14"/>
            <p:cNvSpPr/>
            <p:nvPr/>
          </p:nvSpPr>
          <p:spPr>
            <a:xfrm>
              <a:off x="0" y="0"/>
              <a:ext cx="4063136" cy="586988"/>
            </a:xfrm>
            <a:custGeom>
              <a:avLst/>
              <a:gdLst/>
              <a:ahLst/>
              <a:cxnLst/>
              <a:rect l="l" t="t" r="r" b="b"/>
              <a:pathLst>
                <a:path w="4063136" h="586988">
                  <a:moveTo>
                    <a:pt x="19572" y="0"/>
                  </a:moveTo>
                  <a:lnTo>
                    <a:pt x="4043565" y="0"/>
                  </a:lnTo>
                  <a:cubicBezTo>
                    <a:pt x="4048756" y="0"/>
                    <a:pt x="4053734" y="2062"/>
                    <a:pt x="4057404" y="5732"/>
                  </a:cubicBezTo>
                  <a:cubicBezTo>
                    <a:pt x="4061075" y="9403"/>
                    <a:pt x="4063136" y="14381"/>
                    <a:pt x="4063136" y="19572"/>
                  </a:cubicBezTo>
                  <a:lnTo>
                    <a:pt x="4063136" y="567416"/>
                  </a:lnTo>
                  <a:cubicBezTo>
                    <a:pt x="4063136" y="572607"/>
                    <a:pt x="4061075" y="577585"/>
                    <a:pt x="4057404" y="581256"/>
                  </a:cubicBezTo>
                  <a:cubicBezTo>
                    <a:pt x="4053734" y="584926"/>
                    <a:pt x="4048756" y="586988"/>
                    <a:pt x="4043565" y="586988"/>
                  </a:cubicBezTo>
                  <a:lnTo>
                    <a:pt x="19572" y="586988"/>
                  </a:lnTo>
                  <a:cubicBezTo>
                    <a:pt x="14381" y="586988"/>
                    <a:pt x="9403" y="584926"/>
                    <a:pt x="5732" y="581256"/>
                  </a:cubicBezTo>
                  <a:cubicBezTo>
                    <a:pt x="2062" y="577585"/>
                    <a:pt x="0" y="572607"/>
                    <a:pt x="0" y="567416"/>
                  </a:cubicBezTo>
                  <a:lnTo>
                    <a:pt x="0" y="19572"/>
                  </a:lnTo>
                  <a:cubicBezTo>
                    <a:pt x="0" y="14381"/>
                    <a:pt x="2062" y="9403"/>
                    <a:pt x="5732" y="5732"/>
                  </a:cubicBezTo>
                  <a:cubicBezTo>
                    <a:pt x="9403" y="2062"/>
                    <a:pt x="14381" y="0"/>
                    <a:pt x="19572" y="0"/>
                  </a:cubicBezTo>
                  <a:close/>
                </a:path>
              </a:pathLst>
            </a:custGeom>
            <a:solidFill>
              <a:srgbClr val="FFFFFF">
                <a:alpha val="92941"/>
              </a:srgbClr>
            </a:solidFill>
            <a:ln w="38100" cap="rnd">
              <a:solidFill>
                <a:srgbClr val="387C45">
                  <a:alpha val="92941"/>
                </a:srgbClr>
              </a:solidFill>
              <a:prstDash val="dash"/>
              <a:round/>
            </a:ln>
          </p:spPr>
        </p:sp>
        <p:sp>
          <p:nvSpPr>
            <p:cNvPr id="15" name="TextBox 15"/>
            <p:cNvSpPr txBox="1"/>
            <p:nvPr/>
          </p:nvSpPr>
          <p:spPr>
            <a:xfrm>
              <a:off x="0" y="-38100"/>
              <a:ext cx="4063136" cy="62508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284765" y="1175587"/>
            <a:ext cx="1607596" cy="1606757"/>
          </a:xfrm>
          <a:custGeom>
            <a:avLst/>
            <a:gdLst/>
            <a:ahLst/>
            <a:cxnLst/>
            <a:rect l="l" t="t" r="r" b="b"/>
            <a:pathLst>
              <a:path w="1607596" h="1606757">
                <a:moveTo>
                  <a:pt x="0" y="0"/>
                </a:moveTo>
                <a:lnTo>
                  <a:pt x="1607596" y="0"/>
                </a:lnTo>
                <a:lnTo>
                  <a:pt x="1607596" y="1606757"/>
                </a:lnTo>
                <a:lnTo>
                  <a:pt x="0" y="1606757"/>
                </a:lnTo>
                <a:lnTo>
                  <a:pt x="0" y="0"/>
                </a:lnTo>
                <a:close/>
              </a:path>
            </a:pathLst>
          </a:custGeom>
          <a:blipFill>
            <a:blip r:embed="rId7"/>
            <a:stretch>
              <a:fillRect/>
            </a:stretch>
          </a:blipFill>
        </p:spPr>
      </p:sp>
      <p:grpSp>
        <p:nvGrpSpPr>
          <p:cNvPr id="17" name="Group 17"/>
          <p:cNvGrpSpPr/>
          <p:nvPr/>
        </p:nvGrpSpPr>
        <p:grpSpPr>
          <a:xfrm>
            <a:off x="2451360" y="3901358"/>
            <a:ext cx="5958804" cy="1467463"/>
            <a:chOff x="0" y="0"/>
            <a:chExt cx="1569397" cy="386492"/>
          </a:xfrm>
        </p:grpSpPr>
        <p:sp>
          <p:nvSpPr>
            <p:cNvPr id="18" name="Freeform 18"/>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19" name="TextBox 19"/>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r>
                <a:rPr lang="en-US" sz="5499" b="1" dirty="0" err="1">
                  <a:solidFill>
                    <a:srgbClr val="FFFCC9"/>
                  </a:solidFill>
                  <a:latin typeface="Quicksand Bold"/>
                  <a:ea typeface="Quicksand Bold"/>
                  <a:cs typeface="Quicksand Bold"/>
                  <a:sym typeface="Quicksand Bold"/>
                </a:rPr>
                <a:t>Bố</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cục</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bài</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văn</a:t>
              </a:r>
              <a:endParaRPr lang="en-US" sz="5499" b="1" dirty="0">
                <a:solidFill>
                  <a:srgbClr val="FFFCC9"/>
                </a:solidFill>
                <a:latin typeface="Quicksand Bold"/>
                <a:ea typeface="Quicksand Bold"/>
                <a:cs typeface="Quicksand Bold"/>
                <a:sym typeface="Quicksand Bold"/>
              </a:endParaRPr>
            </a:p>
          </p:txBody>
        </p:sp>
      </p:grpSp>
      <p:grpSp>
        <p:nvGrpSpPr>
          <p:cNvPr id="20" name="Group 20"/>
          <p:cNvGrpSpPr/>
          <p:nvPr/>
        </p:nvGrpSpPr>
        <p:grpSpPr>
          <a:xfrm>
            <a:off x="10205784" y="3901358"/>
            <a:ext cx="5958804" cy="1467463"/>
            <a:chOff x="0" y="0"/>
            <a:chExt cx="1569397" cy="386492"/>
          </a:xfrm>
        </p:grpSpPr>
        <p:sp>
          <p:nvSpPr>
            <p:cNvPr id="21" name="Freeform 21"/>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22" name="TextBox 22"/>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r>
                <a:rPr lang="en-US" sz="5499" b="1">
                  <a:solidFill>
                    <a:srgbClr val="FFFCC9"/>
                  </a:solidFill>
                  <a:latin typeface="Quicksand Bold"/>
                  <a:ea typeface="Quicksand Bold"/>
                  <a:cs typeface="Quicksand Bold"/>
                  <a:sym typeface="Quicksand Bold"/>
                </a:rPr>
                <a:t>Trình tự miêu tả</a:t>
              </a:r>
            </a:p>
          </p:txBody>
        </p:sp>
      </p:grpSp>
      <p:grpSp>
        <p:nvGrpSpPr>
          <p:cNvPr id="23" name="Group 23"/>
          <p:cNvGrpSpPr/>
          <p:nvPr/>
        </p:nvGrpSpPr>
        <p:grpSpPr>
          <a:xfrm>
            <a:off x="6376194" y="5919099"/>
            <a:ext cx="5958804" cy="1467463"/>
            <a:chOff x="0" y="0"/>
            <a:chExt cx="7945071" cy="1956617"/>
          </a:xfrm>
        </p:grpSpPr>
        <p:grpSp>
          <p:nvGrpSpPr>
            <p:cNvPr id="24" name="Group 24"/>
            <p:cNvGrpSpPr/>
            <p:nvPr/>
          </p:nvGrpSpPr>
          <p:grpSpPr>
            <a:xfrm>
              <a:off x="0" y="0"/>
              <a:ext cx="7945071" cy="1956617"/>
              <a:chOff x="0" y="0"/>
              <a:chExt cx="1569397" cy="386492"/>
            </a:xfrm>
          </p:grpSpPr>
          <p:sp>
            <p:nvSpPr>
              <p:cNvPr id="25" name="Freeform 25"/>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26" name="TextBox 26"/>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endParaRPr/>
              </a:p>
            </p:txBody>
          </p:sp>
        </p:grpSp>
        <p:sp>
          <p:nvSpPr>
            <p:cNvPr id="27" name="Freeform 27"/>
            <p:cNvSpPr/>
            <p:nvPr/>
          </p:nvSpPr>
          <p:spPr>
            <a:xfrm>
              <a:off x="3011780" y="83605"/>
              <a:ext cx="1921512" cy="1789408"/>
            </a:xfrm>
            <a:custGeom>
              <a:avLst/>
              <a:gdLst/>
              <a:ahLst/>
              <a:cxnLst/>
              <a:rect l="l" t="t" r="r" b="b"/>
              <a:pathLst>
                <a:path w="1921512" h="1789408">
                  <a:moveTo>
                    <a:pt x="0" y="0"/>
                  </a:moveTo>
                  <a:lnTo>
                    <a:pt x="1921512" y="0"/>
                  </a:lnTo>
                  <a:lnTo>
                    <a:pt x="1921512" y="1789408"/>
                  </a:lnTo>
                  <a:lnTo>
                    <a:pt x="0" y="1789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sp>
        <p:nvSpPr>
          <p:cNvPr id="28" name="TextBox 28"/>
          <p:cNvSpPr txBox="1"/>
          <p:nvPr/>
        </p:nvSpPr>
        <p:spPr>
          <a:xfrm>
            <a:off x="3255410" y="1144653"/>
            <a:ext cx="11279890" cy="1377949"/>
          </a:xfrm>
          <a:prstGeom prst="rect">
            <a:avLst/>
          </a:prstGeom>
        </p:spPr>
        <p:txBody>
          <a:bodyPr lIns="0" tIns="0" rIns="0" bIns="0" rtlCol="0" anchor="t">
            <a:spAutoFit/>
          </a:bodyPr>
          <a:lstStyle/>
          <a:p>
            <a:pPr algn="ctr">
              <a:lnSpc>
                <a:spcPts val="11200"/>
              </a:lnSpc>
            </a:pPr>
            <a:r>
              <a:rPr lang="en-US" sz="8000" b="1">
                <a:solidFill>
                  <a:srgbClr val="387C45"/>
                </a:solidFill>
                <a:latin typeface="Quicksand Bold"/>
                <a:ea typeface="Quicksand Bold"/>
                <a:cs typeface="Quicksand Bold"/>
                <a:sym typeface="Quicksand Bold"/>
              </a:rPr>
              <a:t>Đọc soát và chỉnh sửa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F7D1B32-7090-4586-AB70-2844738D3035}"/>
</file>

<file path=customXml/itemProps2.xml><?xml version="1.0" encoding="utf-8"?>
<ds:datastoreItem xmlns:ds="http://schemas.openxmlformats.org/officeDocument/2006/customXml" ds:itemID="{6C8DE854-A671-43C7-881D-DB43E6DB49BD}"/>
</file>

<file path=customXml/itemProps3.xml><?xml version="1.0" encoding="utf-8"?>
<ds:datastoreItem xmlns:ds="http://schemas.openxmlformats.org/officeDocument/2006/customXml" ds:itemID="{B3213DD6-6992-4B84-A245-A8EFF27171F5}"/>
</file>

<file path=docProps/app.xml><?xml version="1.0" encoding="utf-8"?>
<Properties xmlns="http://schemas.openxmlformats.org/officeDocument/2006/extended-properties" xmlns:vt="http://schemas.openxmlformats.org/officeDocument/2006/docPropsVTypes">
  <TotalTime>13</TotalTime>
  <Words>643</Words>
  <Application>Microsoft Office PowerPoint</Application>
  <PresentationFormat>Custom</PresentationFormat>
  <Paragraphs>22</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Calibri</vt:lpstr>
      <vt:lpstr>Quicksand Bold</vt:lpstr>
      <vt:lpstr>Arial</vt:lpstr>
      <vt:lpstr>Times New Roman</vt:lpstr>
      <vt:lpstr>#9Slide07 HoneyCream</vt:lpstr>
      <vt:lpstr>Quicksand</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T8_Viet</dc:title>
  <cp:lastModifiedBy>Laptop T&amp;T</cp:lastModifiedBy>
  <cp:revision>15</cp:revision>
  <dcterms:created xsi:type="dcterms:W3CDTF">2006-08-16T00:00:00Z</dcterms:created>
  <dcterms:modified xsi:type="dcterms:W3CDTF">2024-09-15T08:40:27Z</dcterms:modified>
  <dc:identifier>DAGQzAfxiek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