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1.xml" ContentType="application/vnd.openxmlformats-officedocument.presentationml.notes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14"/>
  </p:notesMasterIdLst>
  <p:sldIdLst>
    <p:sldId id="313" r:id="rId4"/>
    <p:sldId id="314" r:id="rId5"/>
    <p:sldId id="274" r:id="rId6"/>
    <p:sldId id="257" r:id="rId7"/>
    <p:sldId id="276" r:id="rId8"/>
    <p:sldId id="315" r:id="rId9"/>
    <p:sldId id="267" r:id="rId10"/>
    <p:sldId id="316" r:id="rId11"/>
    <p:sldId id="317"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customXml" Target="../customXml/item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F7295-695B-4E53-81DA-40326D66580D}"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A59F1-18AB-4BA8-8612-0F3EA877A2AF}" type="slidenum">
              <a:rPr lang="en-US" smtClean="0"/>
              <a:t>‹#›</a:t>
            </a:fld>
            <a:endParaRPr lang="en-US"/>
          </a:p>
        </p:txBody>
      </p:sp>
    </p:spTree>
    <p:extLst>
      <p:ext uri="{BB962C8B-B14F-4D97-AF65-F5344CB8AC3E}">
        <p14:creationId xmlns:p14="http://schemas.microsoft.com/office/powerpoint/2010/main" val="173687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A59F1-18AB-4BA8-8612-0F3EA877A2AF}" type="slidenum">
              <a:rPr lang="en-US" smtClean="0"/>
              <a:t>2</a:t>
            </a:fld>
            <a:endParaRPr lang="en-US"/>
          </a:p>
        </p:txBody>
      </p:sp>
    </p:spTree>
    <p:extLst>
      <p:ext uri="{BB962C8B-B14F-4D97-AF65-F5344CB8AC3E}">
        <p14:creationId xmlns:p14="http://schemas.microsoft.com/office/powerpoint/2010/main" val="36186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47815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76424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20355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18211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579140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22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7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41605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12856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09180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4709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210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55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03674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7822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388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83747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7679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229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70036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18727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26290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1114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905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971031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11610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9384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02446"/>
      </p:ext>
    </p:extLst>
  </p:cSld>
  <p:clrMapOvr>
    <a:masterClrMapping/>
  </p:clrMapOvr>
  <p:transition spd="slow" advTm="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8862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19218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1121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63843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0909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778453"/>
      </p:ext>
    </p:extLst>
  </p:cSld>
  <p:clrMapOvr>
    <a:masterClrMapping/>
  </p:clrMapOvr>
  <p:transition spd="slow">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7256062"/>
      </p:ext>
    </p:extLst>
  </p:cSld>
  <p:clrMapOvr>
    <a:masterClrMapping/>
  </p:clrMapOvr>
  <p:transition spd="slow">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726690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30/07/2024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714479"/>
      </p:ext>
    </p:extLst>
  </p:cSld>
  <p:clrMapOvr>
    <a:masterClrMapping/>
  </p:clrMapOvr>
  <p:transition spd="slow">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29884"/>
      </p:ext>
    </p:extLst>
  </p:cSld>
  <p:clrMapOvr>
    <a:masterClrMapping/>
  </p:clrMapOvr>
  <p:transition spd="slow">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6832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0301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85845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181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25876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607033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2790564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313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537" y="0"/>
            <a:ext cx="9449619" cy="5956308"/>
          </a:xfrm>
          <a:prstGeom prst="rect">
            <a:avLst/>
          </a:prstGeom>
        </p:spPr>
      </p:pic>
    </p:spTree>
    <p:extLst>
      <p:ext uri="{BB962C8B-B14F-4D97-AF65-F5344CB8AC3E}">
        <p14:creationId xmlns:p14="http://schemas.microsoft.com/office/powerpoint/2010/main" val="27911768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F794F-8F2A-4C91-BC03-3F52BB38DB2F}"/>
              </a:ext>
            </a:extLst>
          </p:cNvPr>
          <p:cNvPicPr>
            <a:picLocks noChangeAspect="1"/>
          </p:cNvPicPr>
          <p:nvPr/>
        </p:nvPicPr>
        <p:blipFill>
          <a:blip r:embed="rId3"/>
          <a:stretch>
            <a:fillRect/>
          </a:stretch>
        </p:blipFill>
        <p:spPr>
          <a:xfrm>
            <a:off x="1651631" y="1101706"/>
            <a:ext cx="8888738" cy="3359187"/>
          </a:xfrm>
          <a:prstGeom prst="rect">
            <a:avLst/>
          </a:prstGeom>
        </p:spPr>
      </p:pic>
    </p:spTree>
    <p:extLst>
      <p:ext uri="{BB962C8B-B14F-4D97-AF65-F5344CB8AC3E}">
        <p14:creationId xmlns:p14="http://schemas.microsoft.com/office/powerpoint/2010/main" val="553349616"/>
      </p:ext>
    </p:extLst>
  </p:cSld>
  <p:clrMapOvr>
    <a:masterClrMapping/>
  </p:clrMapOvr>
  <p:transition spd="slow">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ận cảnh dung nham phun trào quay bằng máy bay không người lái  VTV24_720pFH">
            <a:hlinkClick r:id="" action="ppaction://media"/>
            <a:extLst>
              <a:ext uri="{FF2B5EF4-FFF2-40B4-BE49-F238E27FC236}">
                <a16:creationId xmlns:a16="http://schemas.microsoft.com/office/drawing/2014/main" id="{1FC81F6D-B874-D87B-D675-8266E6192A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0"/>
            <a:ext cx="12192001" cy="6858000"/>
          </a:xfrm>
          <a:prstGeom prst="rect">
            <a:avLst/>
          </a:prstGeom>
        </p:spPr>
      </p:pic>
    </p:spTree>
    <p:extLst>
      <p:ext uri="{BB962C8B-B14F-4D97-AF65-F5344CB8AC3E}">
        <p14:creationId xmlns:p14="http://schemas.microsoft.com/office/powerpoint/2010/main" val="403114284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843279"/>
            <a:ext cx="6739542" cy="2631441"/>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55948" y="157179"/>
                          <a:pt x="271771" y="56676"/>
                          <a:pt x="536021" y="0"/>
                        </a:cubicBezTo>
                        <a:cubicBezTo>
                          <a:pt x="1390154" y="-107883"/>
                          <a:pt x="3521981" y="-354939"/>
                          <a:pt x="6203521" y="0"/>
                        </a:cubicBezTo>
                        <a:cubicBezTo>
                          <a:pt x="6541646" y="19935"/>
                          <a:pt x="6785091" y="196556"/>
                          <a:pt x="6739542" y="438582"/>
                        </a:cubicBezTo>
                        <a:cubicBezTo>
                          <a:pt x="6588963" y="900817"/>
                          <a:pt x="6648082" y="1529512"/>
                          <a:pt x="6739542" y="2192858"/>
                        </a:cubicBezTo>
                        <a:cubicBezTo>
                          <a:pt x="6799322" y="2511322"/>
                          <a:pt x="6521390" y="2567071"/>
                          <a:pt x="6203521" y="2631441"/>
                        </a:cubicBezTo>
                        <a:cubicBezTo>
                          <a:pt x="5730929" y="2836512"/>
                          <a:pt x="2800197" y="2770748"/>
                          <a:pt x="536021" y="2631441"/>
                        </a:cubicBezTo>
                        <a:cubicBezTo>
                          <a:pt x="267401" y="2587725"/>
                          <a:pt x="17128" y="2371645"/>
                          <a:pt x="0" y="2192858"/>
                        </a:cubicBezTo>
                        <a:cubicBezTo>
                          <a:pt x="-99346" y="1346794"/>
                          <a:pt x="-166439" y="1188701"/>
                          <a:pt x="0" y="438582"/>
                        </a:cubicBezTo>
                        <a:close/>
                      </a:path>
                      <a:path w="6739542" h="2631441" stroke="0" extrusionOk="0">
                        <a:moveTo>
                          <a:pt x="0" y="438582"/>
                        </a:moveTo>
                        <a:cubicBezTo>
                          <a:pt x="18255" y="195121"/>
                          <a:pt x="217834" y="-9801"/>
                          <a:pt x="536021" y="0"/>
                        </a:cubicBezTo>
                        <a:cubicBezTo>
                          <a:pt x="2644332" y="85506"/>
                          <a:pt x="4205049" y="-61667"/>
                          <a:pt x="6203521" y="0"/>
                        </a:cubicBezTo>
                        <a:cubicBezTo>
                          <a:pt x="6531391" y="25310"/>
                          <a:pt x="6746661" y="203812"/>
                          <a:pt x="6739542" y="438582"/>
                        </a:cubicBezTo>
                        <a:cubicBezTo>
                          <a:pt x="6697243" y="1301185"/>
                          <a:pt x="6831864" y="1875532"/>
                          <a:pt x="6739542" y="2192858"/>
                        </a:cubicBezTo>
                        <a:cubicBezTo>
                          <a:pt x="6742784" y="2416623"/>
                          <a:pt x="6475780" y="2618699"/>
                          <a:pt x="6203521" y="2631441"/>
                        </a:cubicBezTo>
                        <a:cubicBezTo>
                          <a:pt x="5378615" y="2760627"/>
                          <a:pt x="2228105" y="2663650"/>
                          <a:pt x="536021" y="2631441"/>
                        </a:cubicBezTo>
                        <a:cubicBezTo>
                          <a:pt x="243692" y="2655075"/>
                          <a:pt x="-8951" y="2405814"/>
                          <a:pt x="0" y="2192858"/>
                        </a:cubicBezTo>
                        <a:cubicBezTo>
                          <a:pt x="-91210" y="1503466"/>
                          <a:pt x="-72814" y="935778"/>
                          <a:pt x="0" y="438582"/>
                        </a:cubicBezTo>
                        <a:close/>
                      </a:path>
                      <a:path w="6739542" h="2631441" fill="none" stroke="0" extrusionOk="0">
                        <a:moveTo>
                          <a:pt x="0" y="438582"/>
                        </a:moveTo>
                        <a:cubicBezTo>
                          <a:pt x="32452" y="181479"/>
                          <a:pt x="250288" y="64433"/>
                          <a:pt x="536021" y="0"/>
                        </a:cubicBezTo>
                        <a:cubicBezTo>
                          <a:pt x="1682554" y="-213948"/>
                          <a:pt x="3478967" y="-99482"/>
                          <a:pt x="6203521" y="0"/>
                        </a:cubicBezTo>
                        <a:cubicBezTo>
                          <a:pt x="6559714" y="29320"/>
                          <a:pt x="6752747" y="206391"/>
                          <a:pt x="6739542" y="438582"/>
                        </a:cubicBezTo>
                        <a:cubicBezTo>
                          <a:pt x="6537616" y="987103"/>
                          <a:pt x="6637244" y="1562602"/>
                          <a:pt x="6739542" y="2192858"/>
                        </a:cubicBezTo>
                        <a:cubicBezTo>
                          <a:pt x="6779021" y="2473054"/>
                          <a:pt x="6485178" y="2637492"/>
                          <a:pt x="6203521" y="2631441"/>
                        </a:cubicBezTo>
                        <a:cubicBezTo>
                          <a:pt x="5521439" y="2569331"/>
                          <a:pt x="2447075" y="2669518"/>
                          <a:pt x="536021" y="2631441"/>
                        </a:cubicBezTo>
                        <a:cubicBezTo>
                          <a:pt x="252011" y="2636392"/>
                          <a:pt x="5621" y="2383610"/>
                          <a:pt x="0" y="2192858"/>
                        </a:cubicBezTo>
                        <a:cubicBezTo>
                          <a:pt x="-107318" y="1383156"/>
                          <a:pt x="-173454" y="1149779"/>
                          <a:pt x="0" y="4385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00550" y="1171575"/>
            <a:ext cx="6343650" cy="1938992"/>
          </a:xfrm>
          <a:prstGeom prst="rect">
            <a:avLst/>
          </a:prstGeom>
          <a:noFill/>
        </p:spPr>
        <p:txBody>
          <a:bodyPr wrap="square" rtlCol="0">
            <a:spAutoFit/>
          </a:bodyPr>
          <a:lstStyle/>
          <a:p>
            <a:pPr algn="just"/>
            <a:r>
              <a:rPr lang="vi-VN" sz="4000" b="1" dirty="0">
                <a:latin typeface="Calibri" panose="020F0502020204030204" pitchFamily="34" charset="0"/>
                <a:ea typeface="Times New Roman" panose="02020603050405020304" pitchFamily="18" charset="0"/>
                <a:cs typeface="Calibri" panose="020F0502020204030204" pitchFamily="34" charset="0"/>
              </a:rPr>
              <a:t>Nói về những gì em quan sát được trong clip. Nêu cảm xúc của em khi xem clip.</a:t>
            </a: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1703512" y="356135"/>
            <a:ext cx="8712968" cy="7411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phiếu</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sách</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dưới</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đây</a:t>
            </a:r>
            <a:r>
              <a:rPr lang="en-US" sz="4000" noProof="0" dirty="0">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7" name="Picture 6">
            <a:extLst>
              <a:ext uri="{FF2B5EF4-FFF2-40B4-BE49-F238E27FC236}">
                <a16:creationId xmlns:a16="http://schemas.microsoft.com/office/drawing/2014/main" id="{824C1BD5-BB48-7CD3-713B-5ABB0C20206F}"/>
              </a:ext>
            </a:extLst>
          </p:cNvPr>
          <p:cNvPicPr>
            <a:picLocks noChangeAspect="1"/>
          </p:cNvPicPr>
          <p:nvPr/>
        </p:nvPicPr>
        <p:blipFill>
          <a:blip r:embed="rId3"/>
          <a:stretch>
            <a:fillRect/>
          </a:stretch>
        </p:blipFill>
        <p:spPr>
          <a:xfrm>
            <a:off x="148093" y="1194582"/>
            <a:ext cx="5596613" cy="5383235"/>
          </a:xfrm>
          <a:prstGeom prst="rect">
            <a:avLst/>
          </a:prstGeom>
        </p:spPr>
      </p:pic>
      <p:sp>
        <p:nvSpPr>
          <p:cNvPr id="10" name="Rectangle: Rounded Corners 9">
            <a:extLst>
              <a:ext uri="{FF2B5EF4-FFF2-40B4-BE49-F238E27FC236}">
                <a16:creationId xmlns:a16="http://schemas.microsoft.com/office/drawing/2014/main" id="{A3C344D3-B296-AF5B-3961-848DE1A8AE64}"/>
              </a:ext>
            </a:extLst>
          </p:cNvPr>
          <p:cNvSpPr/>
          <p:nvPr/>
        </p:nvSpPr>
        <p:spPr>
          <a:xfrm>
            <a:off x="5811520" y="1270000"/>
            <a:ext cx="5974080" cy="11074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Châu Anh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Arrow: Curved Right 10">
            <a:extLst>
              <a:ext uri="{FF2B5EF4-FFF2-40B4-BE49-F238E27FC236}">
                <a16:creationId xmlns:a16="http://schemas.microsoft.com/office/drawing/2014/main" id="{AD28B1C0-B959-6EE2-A21C-8935EDBA24A6}"/>
              </a:ext>
            </a:extLst>
          </p:cNvPr>
          <p:cNvSpPr/>
          <p:nvPr/>
        </p:nvSpPr>
        <p:spPr>
          <a:xfrm>
            <a:off x="5648960" y="2367280"/>
            <a:ext cx="619760" cy="67056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276808A2-BF24-0011-0838-5289CB677574}"/>
              </a:ext>
            </a:extLst>
          </p:cNvPr>
          <p:cNvSpPr/>
          <p:nvPr/>
        </p:nvSpPr>
        <p:spPr>
          <a:xfrm>
            <a:off x="6106160" y="3068320"/>
            <a:ext cx="5781040" cy="337312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Ví dụ: </a:t>
            </a:r>
            <a:r>
              <a:rPr lang="vi-VN" sz="2200" dirty="0">
                <a:latin typeface="Cambria" panose="02040503050406030204" pitchFamily="18" charset="0"/>
                <a:ea typeface="Cambria" panose="02040503050406030204" pitchFamily="18" charset="0"/>
              </a:rPr>
              <a:t>Tên bài đọc “ Lợi ích từ núi lửa”;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Những thông tin nổi bật về núi lửa; điều ấn tượng nhất về núi lửa:</a:t>
            </a:r>
            <a:endParaRPr lang="en-US"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Ngày nay có khoảng 500 triệu người dân sinh sống gần các ngọn lúi lửa, trong đó có nhiều thành phố lớn nằm kề các ngọn núi lửa đang hoạt động; Cảm nhận chung về bài viết: Có nhiều thông tin thú vị. Núi lửa không chỉ là thảm hoạ mà còn là một kho báu...)</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randombar(horizontal)">
                                      <p:cBhvr>
                                        <p:cTn id="11" dur="500"/>
                                        <p:tgtEl>
                                          <p:spTgt spid="3">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82826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3200" dirty="0">
                <a:solidFill>
                  <a:srgbClr val="002060"/>
                </a:solidFill>
                <a:latin typeface="Calibri" panose="020F0502020204030204" pitchFamily="34" charset="0"/>
                <a:cs typeface="Calibri" panose="020F0502020204030204" pitchFamily="34" charset="0"/>
              </a:rPr>
              <a:t>Đọc sách báo về núi, hang động, đại dương, các hành tinh trong hệ Mặt Trời,… hoặc hiện tượng trong thế giới tự nhiên (núi lửa phun trào, lốc xoáy, mưa đá,…). </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1026" name="Picture 2" descr="quần thể hang động núi lửa Krông Nô">
            <a:extLst>
              <a:ext uri="{FF2B5EF4-FFF2-40B4-BE49-F238E27FC236}">
                <a16:creationId xmlns:a16="http://schemas.microsoft.com/office/drawing/2014/main" id="{92880625-16A5-5675-EEA8-5C24E78E4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834639"/>
            <a:ext cx="5811520" cy="3491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ệ Mặt Trời là gì? - KhoaHoc.tv">
            <a:extLst>
              <a:ext uri="{FF2B5EF4-FFF2-40B4-BE49-F238E27FC236}">
                <a16:creationId xmlns:a16="http://schemas.microsoft.com/office/drawing/2014/main" id="{311BFE24-986A-909A-E33E-2450B33A3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983" y="2844800"/>
            <a:ext cx="5151851"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2983672" y="285015"/>
            <a:ext cx="5703128" cy="7106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dirty="0" err="1">
                <a:latin typeface="Calibri" panose="020F0502020204030204" pitchFamily="34" charset="0"/>
                <a:cs typeface="Calibri" panose="020F0502020204030204" pitchFamily="34" charset="0"/>
              </a:rPr>
              <a:t>Viết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phiếu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sách</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6" name="Picture 5">
            <a:extLst>
              <a:ext uri="{FF2B5EF4-FFF2-40B4-BE49-F238E27FC236}">
                <a16:creationId xmlns:a16="http://schemas.microsoft.com/office/drawing/2014/main" id="{BF2CD281-58BF-62CF-FBD8-4B1E6F8E185B}"/>
              </a:ext>
            </a:extLst>
          </p:cNvPr>
          <p:cNvPicPr>
            <a:picLocks noChangeAspect="1"/>
          </p:cNvPicPr>
          <p:nvPr/>
        </p:nvPicPr>
        <p:blipFill>
          <a:blip r:embed="rId2"/>
          <a:stretch>
            <a:fillRect/>
          </a:stretch>
        </p:blipFill>
        <p:spPr>
          <a:xfrm>
            <a:off x="3796849" y="1188720"/>
            <a:ext cx="3894364" cy="5476240"/>
          </a:xfrm>
          <a:prstGeom prst="rect">
            <a:avLst/>
          </a:prstGeom>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randombar(horizontal)">
                                      <p:cBhvr>
                                        <p:cTn id="11" dur="500"/>
                                        <p:tgtEl>
                                          <p:spTgt spid="10">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C7176-2F51-1748-4B14-B89682804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88" y="0"/>
            <a:ext cx="7193903" cy="5791702"/>
          </a:xfrm>
          <a:prstGeom prst="rect">
            <a:avLst/>
          </a:prstGeom>
        </p:spPr>
      </p:pic>
    </p:spTree>
    <p:extLst>
      <p:ext uri="{BB962C8B-B14F-4D97-AF65-F5344CB8AC3E}">
        <p14:creationId xmlns:p14="http://schemas.microsoft.com/office/powerpoint/2010/main" val="289627848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6047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2800" dirty="0">
                <a:solidFill>
                  <a:srgbClr val="002060"/>
                </a:solidFill>
                <a:latin typeface="Calibri" panose="020F0502020204030204" pitchFamily="34" charset="0"/>
                <a:cs typeface="Calibri" panose="020F0502020204030204" pitchFamily="34" charset="0"/>
              </a:rPr>
              <a:t>1/ Sưu tầm tranh ảnh về những địa điểm du lịch được hình thành từ núi lửa. </a:t>
            </a:r>
          </a:p>
          <a:p>
            <a:pPr lvl="0" algn="just"/>
            <a:r>
              <a:rPr lang="vi-VN" sz="2800" dirty="0">
                <a:solidFill>
                  <a:srgbClr val="002060"/>
                </a:solidFill>
                <a:latin typeface="Calibri" panose="020F0502020204030204" pitchFamily="34" charset="0"/>
                <a:cs typeface="Calibri" panose="020F0502020204030204" pitchFamily="34" charset="0"/>
              </a:rPr>
              <a:t>2/ Trao đổi với người thân về những ngọn lửa nổi tiếng trên thế giới</a:t>
            </a:r>
          </a:p>
        </p:txBody>
      </p:sp>
      <p:pic>
        <p:nvPicPr>
          <p:cNvPr id="2050" name="Picture 2" descr="Đến Nhật Bản tham quan ngọn núi lửa Omuro khổng lồ - iVIVU.com">
            <a:extLst>
              <a:ext uri="{FF2B5EF4-FFF2-40B4-BE49-F238E27FC236}">
                <a16:creationId xmlns:a16="http://schemas.microsoft.com/office/drawing/2014/main" id="{E39D96B0-D4AD-3420-725E-94677FC4F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2331720"/>
            <a:ext cx="5501662" cy="3662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úi lửa Việt Nam bất ngờ xuất hiện trong danh sách những ngọn núi lửa ấn  tượng nhất | Báo Dân trí">
            <a:extLst>
              <a:ext uri="{FF2B5EF4-FFF2-40B4-BE49-F238E27FC236}">
                <a16:creationId xmlns:a16="http://schemas.microsoft.com/office/drawing/2014/main" id="{7B5E018F-6679-C9B0-F768-1E3DF35B0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384" y="2509521"/>
            <a:ext cx="5066695" cy="351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1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ABF06F3-0A1A-4A06-94FD-3FF8AD7CAEBB}"/>
</file>

<file path=customXml/itemProps2.xml><?xml version="1.0" encoding="utf-8"?>
<ds:datastoreItem xmlns:ds="http://schemas.openxmlformats.org/officeDocument/2006/customXml" ds:itemID="{06316F66-6F36-4071-B68F-94924398E715}"/>
</file>

<file path=customXml/itemProps3.xml><?xml version="1.0" encoding="utf-8"?>
<ds:datastoreItem xmlns:ds="http://schemas.openxmlformats.org/officeDocument/2006/customXml" ds:itemID="{264F65AC-62AE-4EF6-B212-EA217559D6F2}"/>
</file>

<file path=docProps/app.xml><?xml version="1.0" encoding="utf-8"?>
<Properties xmlns="http://schemas.openxmlformats.org/officeDocument/2006/extended-properties" xmlns:vt="http://schemas.openxmlformats.org/officeDocument/2006/docPropsVTypes">
  <TotalTime>55</TotalTime>
  <Words>213</Words>
  <Application>Microsoft Office PowerPoint</Application>
  <PresentationFormat>Widescreen</PresentationFormat>
  <Paragraphs>13</Paragraphs>
  <Slides>10</Slides>
  <Notes>4</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等线</vt:lpstr>
      <vt:lpstr>微软雅黑</vt:lpstr>
      <vt:lpstr>华康海报体W12(P)</vt:lpstr>
      <vt:lpstr>Arial</vt:lpstr>
      <vt:lpstr>Calibri</vt:lpstr>
      <vt:lpstr>Cambria</vt:lpstr>
      <vt:lpstr>Office 主题</vt:lpstr>
      <vt:lpstr>www.freeppt7.com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11</cp:revision>
  <dcterms:created xsi:type="dcterms:W3CDTF">2023-01-29T11:16:43Z</dcterms:created>
  <dcterms:modified xsi:type="dcterms:W3CDTF">2024-07-30T13:17:25Z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