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 id="2147483736" r:id="rId4"/>
  </p:sldMasterIdLst>
  <p:notesMasterIdLst>
    <p:notesMasterId r:id="rId31"/>
  </p:notesMasterIdLst>
  <p:handoutMasterIdLst>
    <p:handoutMasterId r:id="rId32"/>
  </p:handoutMasterIdLst>
  <p:sldIdLst>
    <p:sldId id="403" r:id="rId5"/>
    <p:sldId id="405" r:id="rId6"/>
    <p:sldId id="404" r:id="rId7"/>
    <p:sldId id="406" r:id="rId8"/>
    <p:sldId id="257" r:id="rId9"/>
    <p:sldId id="260" r:id="rId10"/>
    <p:sldId id="305" r:id="rId11"/>
    <p:sldId id="265" r:id="rId12"/>
    <p:sldId id="407" r:id="rId13"/>
    <p:sldId id="306" r:id="rId14"/>
    <p:sldId id="266" r:id="rId15"/>
    <p:sldId id="408" r:id="rId16"/>
    <p:sldId id="409" r:id="rId17"/>
    <p:sldId id="307" r:id="rId18"/>
    <p:sldId id="314" r:id="rId19"/>
    <p:sldId id="315" r:id="rId20"/>
    <p:sldId id="410" r:id="rId21"/>
    <p:sldId id="411" r:id="rId22"/>
    <p:sldId id="412" r:id="rId23"/>
    <p:sldId id="413" r:id="rId24"/>
    <p:sldId id="414" r:id="rId25"/>
    <p:sldId id="415" r:id="rId26"/>
    <p:sldId id="416" r:id="rId27"/>
    <p:sldId id="417" r:id="rId28"/>
    <p:sldId id="418" r:id="rId29"/>
    <p:sldId id="3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1016" y="32"/>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10/10/2024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4B4FC69-8C70-D4EE-612F-E1308C6304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6E26D2AC-BE5E-2403-7623-96A68FE2E1E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image" Target="../media/image26.jpeg"/><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26.jpeg"/><Relationship Id="rId1" Type="http://schemas.openxmlformats.org/officeDocument/2006/relationships/slideLayout" Target="../slideLayouts/slideLayout43.xml"/><Relationship Id="rId6" Type="http://schemas.openxmlformats.org/officeDocument/2006/relationships/image" Target="../media/image46.png"/><Relationship Id="rId11" Type="http://schemas.openxmlformats.org/officeDocument/2006/relationships/image" Target="../media/image50.sv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27.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65.png"/><Relationship Id="rId4" Type="http://schemas.openxmlformats.org/officeDocument/2006/relationships/image" Target="../media/image6.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close up of a text&#10;&#10;Description automatically generated">
            <a:extLst>
              <a:ext uri="{FF2B5EF4-FFF2-40B4-BE49-F238E27FC236}">
                <a16:creationId xmlns:a16="http://schemas.microsoft.com/office/drawing/2014/main" id="{05E26D19-D705-D767-3B2A-D0C8EB34F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2857" y="1854888"/>
            <a:ext cx="8533955" cy="297155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F6A141CE-C1E2-65DD-659E-F48BFA065B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60812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2977" y="832666"/>
            <a:ext cx="683735" cy="519069"/>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98762" y="1143000"/>
            <a:ext cx="611677" cy="417469"/>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416503"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7" name="Freeform 7"/>
          <p:cNvSpPr/>
          <p:nvPr/>
        </p:nvSpPr>
        <p:spPr>
          <a:xfrm>
            <a:off x="3007342"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8" name="Freeform 8"/>
          <p:cNvSpPr/>
          <p:nvPr/>
        </p:nvSpPr>
        <p:spPr>
          <a:xfrm>
            <a:off x="10539980" y="5601494"/>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sp>
        <p:nvSpPr>
          <p:cNvPr id="9" name="Freeform 9"/>
          <p:cNvSpPr/>
          <p:nvPr/>
        </p:nvSpPr>
        <p:spPr>
          <a:xfrm>
            <a:off x="296152" y="5559058"/>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6070305" y="953770"/>
            <a:ext cx="5537495" cy="5486400"/>
            <a:chOff x="0" y="0"/>
            <a:chExt cx="2187652" cy="2167467"/>
          </a:xfrm>
        </p:grpSpPr>
        <p:sp>
          <p:nvSpPr>
            <p:cNvPr id="11" name="Freeform 11"/>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13"/>
          <p:cNvGrpSpPr/>
          <p:nvPr/>
        </p:nvGrpSpPr>
        <p:grpSpPr>
          <a:xfrm>
            <a:off x="1055915" y="852170"/>
            <a:ext cx="10450286" cy="5458941"/>
            <a:chOff x="0" y="0"/>
            <a:chExt cx="2187652" cy="2156618"/>
          </a:xfrm>
        </p:grpSpPr>
        <p:sp>
          <p:nvSpPr>
            <p:cNvPr id="14" name="Freeform 14"/>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5181535" y="558505"/>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11666" y="4970803"/>
            <a:ext cx="1794005" cy="2028711"/>
          </a:xfrm>
          <a:custGeom>
            <a:avLst/>
            <a:gdLst/>
            <a:ahLst/>
            <a:cxnLst/>
            <a:rect l="l" t="t" r="r" b="b"/>
            <a:pathLst>
              <a:path w="2691008" h="3043066">
                <a:moveTo>
                  <a:pt x="0" y="0"/>
                </a:moveTo>
                <a:lnTo>
                  <a:pt x="2691008" y="0"/>
                </a:lnTo>
                <a:lnTo>
                  <a:pt x="2691008" y="3043066"/>
                </a:lnTo>
                <a:lnTo>
                  <a:pt x="0" y="3043066"/>
                </a:lnTo>
                <a:lnTo>
                  <a:pt x="0" y="0"/>
                </a:lnTo>
                <a:close/>
              </a:path>
            </a:pathLst>
          </a:custGeom>
          <a:blipFill>
            <a:blip r:embed="rId9"/>
            <a:stretch>
              <a:fillRect r="-103599"/>
            </a:stretch>
          </a:blipFill>
        </p:spPr>
        <p:txBody>
          <a:bodyPr/>
          <a:lstStyle/>
          <a:p>
            <a:pPr defTabSz="609630"/>
            <a:endParaRPr lang="en-US" sz="1200">
              <a:solidFill>
                <a:prstClr val="black"/>
              </a:solidFill>
              <a:latin typeface="Calibri"/>
            </a:endParaRPr>
          </a:p>
        </p:txBody>
      </p:sp>
      <p:sp>
        <p:nvSpPr>
          <p:cNvPr id="18" name="Freeform 18"/>
          <p:cNvSpPr/>
          <p:nvPr/>
        </p:nvSpPr>
        <p:spPr>
          <a:xfrm>
            <a:off x="10645802" y="5166713"/>
            <a:ext cx="1453857" cy="1819777"/>
          </a:xfrm>
          <a:custGeom>
            <a:avLst/>
            <a:gdLst/>
            <a:ahLst/>
            <a:cxnLst/>
            <a:rect l="l" t="t" r="r" b="b"/>
            <a:pathLst>
              <a:path w="2180785" h="2729666">
                <a:moveTo>
                  <a:pt x="0" y="0"/>
                </a:moveTo>
                <a:lnTo>
                  <a:pt x="2180785" y="0"/>
                </a:lnTo>
                <a:lnTo>
                  <a:pt x="2180785" y="2729666"/>
                </a:lnTo>
                <a:lnTo>
                  <a:pt x="0" y="2729666"/>
                </a:lnTo>
                <a:lnTo>
                  <a:pt x="0" y="0"/>
                </a:lnTo>
                <a:close/>
              </a:path>
            </a:pathLst>
          </a:custGeom>
          <a:blipFill>
            <a:blip r:embed="rId9"/>
            <a:stretch>
              <a:fillRect l="-109768" r="-15592"/>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1764799" y="1270809"/>
            <a:ext cx="9327743" cy="4570034"/>
          </a:xfrm>
          <a:prstGeom prst="rect">
            <a:avLst/>
          </a:prstGeom>
        </p:spPr>
        <p:txBody>
          <a:bodyPr wrap="square" lIns="0" tIns="0" rIns="0" bIns="0" rtlCol="0" anchor="t">
            <a:spAutoFit/>
          </a:bodyPr>
          <a:lstStyle/>
          <a:p>
            <a:pPr algn="just" defTabSz="609630">
              <a:lnSpc>
                <a:spcPts val="4013"/>
              </a:lnSpc>
            </a:pPr>
            <a:r>
              <a:rPr lang="en-US" sz="2800" b="1" dirty="0">
                <a:solidFill>
                  <a:srgbClr val="000000"/>
                </a:solidFill>
                <a:latin typeface="Cambria" panose="02040503050406030204" pitchFamily="18" charset="0"/>
                <a:ea typeface="Cambria" panose="02040503050406030204" pitchFamily="18" charset="0"/>
              </a:rPr>
              <a:t>1</a:t>
            </a:r>
            <a:r>
              <a:rPr lang="vi-VN" sz="2800" b="1" dirty="0">
                <a:solidFill>
                  <a:srgbClr val="000000"/>
                </a:solidFill>
                <a:latin typeface="Cambria" panose="02040503050406030204" pitchFamily="18" charset="0"/>
                <a:ea typeface="Cambria" panose="02040503050406030204" pitchFamily="18" charset="0"/>
              </a:rPr>
              <a:t>. Bộ phận của hoa tạo tế bào sinh dục đực là nhị hoa (hạt phấn/chỉ nhị).</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2. Bộ phận của hoa tạo tế bào sinh dục cái là nhuỵ hoa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3. Bộ phận của hoa hình thành quả là bầu nhuỵ.</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4. Bộ phận của hoa hình thành hạt là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5. Khi đầu nhuỵ nhận được hạt phấn là sự thụ phấn.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6. Thụ tinh xảy ra khi tế bào sinh dục đực kết hợp với tế bào sinh dục cái tạo thành hợp tử.</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marR="0" algn="ctr">
              <a:lnSpc>
                <a:spcPct val="120000"/>
              </a:lnSpc>
              <a:spcBef>
                <a:spcPts val="0"/>
              </a:spcBef>
              <a:spcAft>
                <a:spcPts val="0"/>
              </a:spcAft>
            </a:pPr>
            <a:r>
              <a:rPr lang="vi-VN" sz="3200" b="1" dirty="0">
                <a:solidFill>
                  <a:srgbClr val="002060"/>
                </a:solidFill>
                <a:latin typeface="Cambria" panose="02040503050406030204" pitchFamily="18" charset="0"/>
                <a:ea typeface="Cambria" panose="02040503050406030204" pitchFamily="18" charset="0"/>
              </a:rPr>
              <a:t>Chỉ trên hình và nói về sự thụ phấn, thụ tinh ở thực vật có hoa.</a:t>
            </a:r>
            <a:endParaRPr lang="en-US" sz="3200" b="1" dirty="0">
              <a:solidFill>
                <a:srgbClr val="002060"/>
              </a:solidFill>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002988"/>
            </a:xfrm>
            <a:prstGeom prst="rect">
              <a:avLst/>
            </a:prstGeom>
          </p:spPr>
          <p:txBody>
            <a:bodyPr wrap="square">
              <a:spAutoFit/>
            </a:bodyPr>
            <a:lstStyle/>
            <a:p>
              <a:pPr algn="just" fontAlgn="base"/>
              <a:r>
                <a:rPr lang="vi-VN" sz="2800" b="1" dirty="0">
                  <a:latin typeface="Calibri" panose="020F0502020204030204" pitchFamily="34" charset="0"/>
                  <a:cs typeface="Calibri" panose="020F0502020204030204" pitchFamily="34" charset="0"/>
                </a:rPr>
                <a:t>- Sự thụ phấn, thụ tinh ở thực vật có hoa:</a:t>
              </a:r>
            </a:p>
            <a:p>
              <a:pPr algn="just" fontAlgn="base"/>
              <a:r>
                <a:rPr lang="vi-VN" sz="2800" b="1" dirty="0">
                  <a:latin typeface="Calibri" panose="020F0502020204030204" pitchFamily="34" charset="0"/>
                  <a:cs typeface="Calibri" panose="020F0502020204030204" pitchFamily="34" charset="0"/>
                </a:rPr>
                <a:t>+ Thụ phấn xảy ra khi đầu nhuỵ nhận được hạt phấn.</a:t>
              </a:r>
            </a:p>
            <a:p>
              <a:pPr algn="just" fontAlgn="base"/>
              <a:r>
                <a:rPr lang="vi-VN" sz="2800" b="1" dirty="0">
                  <a:latin typeface="Calibri" panose="020F0502020204030204" pitchFamily="34" charset="0"/>
                  <a:cs typeface="Calibri" panose="020F0502020204030204" pitchFamily="34" charset="0"/>
                </a:rPr>
                <a:t>+ Thụ tinh diễn ra ở noãn. Ống phấn phát triển đưa tế bào sinh dục đực kết hợp với tế bào sinh dục cái tạo thành hợp tử.</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Nêu vai trò của nhị hoa, nhu</a:t>
            </a:r>
            <a:r>
              <a:rPr lang="en-US" sz="3200" b="1" dirty="0">
                <a:solidFill>
                  <a:srgbClr val="002060"/>
                </a:solidFill>
                <a:latin typeface="Cambria" panose="02040503050406030204" pitchFamily="18" charset="0"/>
                <a:ea typeface="Cambria" panose="02040503050406030204" pitchFamily="18" charset="0"/>
              </a:rPr>
              <a:t>ỵ</a:t>
            </a:r>
            <a:r>
              <a:rPr lang="vi-VN" sz="3200" b="1" dirty="0">
                <a:solidFill>
                  <a:srgbClr val="002060"/>
                </a:solidFill>
                <a:latin typeface="Cambria" panose="02040503050406030204" pitchFamily="18" charset="0"/>
                <a:ea typeface="Cambria" panose="02040503050406030204" pitchFamily="18" charset="0"/>
              </a:rPr>
              <a:t> hoa trong quá trình thụ phấn, thụ tinh.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Vai trò của nhị hoa, nhuỵ hoa trong quá trình thụ phấn, thụ tinh:</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Nhị hoa gồm chỉ nhị mang bao phấn chứa nhiều hạt phấn.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Nhị hoa sẽ phát tán hạt phấn để hạt phấn đến đầu nhuỵ thì xảy ra quá trình thụ phấn.</a:t>
              </a:r>
            </a:p>
          </p:txBody>
        </p:sp>
      </p:grpSp>
    </p:spTree>
    <p:extLst>
      <p:ext uri="{BB962C8B-B14F-4D97-AF65-F5344CB8AC3E}">
        <p14:creationId xmlns:p14="http://schemas.microsoft.com/office/powerpoint/2010/main" val="2707127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628890"/>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Cho biết bộ phận nào hình thành quả và hạt.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068285"/>
            <a:ext cx="10413671"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Hạt phấn trên đầu nhuỵ sẽ phát triển tạo ra các tế bào sinh dục đực. Ống phấn phát triển đưa tế bào sinh đực kết hợp với tế bào sinh dục cái tạo thành hợp tử trong noãn. Như vậy quá trình thụ tinh diễn ra toàn bộ trong nhuỵ hoa.</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Bầu nhuỵ phát triển thành quả, noãn phát triển thành hạt chứa phôi.</a:t>
              </a:r>
            </a:p>
          </p:txBody>
        </p:sp>
      </p:grpSp>
    </p:spTree>
    <p:extLst>
      <p:ext uri="{BB962C8B-B14F-4D97-AF65-F5344CB8AC3E}">
        <p14:creationId xmlns:p14="http://schemas.microsoft.com/office/powerpoint/2010/main" val="606996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484401" y="471932"/>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2" name="Freeform 20">
            <a:extLst>
              <a:ext uri="{FF2B5EF4-FFF2-40B4-BE49-F238E27FC236}">
                <a16:creationId xmlns:a16="http://schemas.microsoft.com/office/drawing/2014/main" id="{70EC5DB0-12C2-CA3A-565E-87B52871733F}"/>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vi-VN" sz="3600" b="1" dirty="0">
                <a:solidFill>
                  <a:srgbClr val="00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endParaRPr lang="en-US" sz="3600" b="1" dirty="0">
              <a:solidFill>
                <a:srgbClr val="000000"/>
              </a:solidFill>
              <a:latin typeface="Cambria" panose="02040503050406030204" pitchFamily="18" charset="0"/>
              <a:ea typeface="Cambria" panose="02040503050406030204" pitchFamily="18" charset="0"/>
            </a:endParaRPr>
          </a:p>
        </p:txBody>
      </p:sp>
      <p:sp>
        <p:nvSpPr>
          <p:cNvPr id="64" name="TextBox 25">
            <a:extLst>
              <a:ext uri="{FF2B5EF4-FFF2-40B4-BE49-F238E27FC236}">
                <a16:creationId xmlns:a16="http://schemas.microsoft.com/office/drawing/2014/main" id="{8D7E0BD3-57B0-C5BD-A9B7-0A32CA3FE2E9}"/>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B6122F74-DFA2-7B5F-B886-C9F7EB6E5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9053" y="1026720"/>
            <a:ext cx="7717462" cy="5963493"/>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84B880D7-AC8C-956D-5DD8-8B14B5A5BB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3728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Quan sát hình </a:t>
            </a:r>
            <a:r>
              <a:rPr lang="en-US" altLang="en-US" sz="2800" b="1" dirty="0">
                <a:solidFill>
                  <a:srgbClr val="002060"/>
                </a:solidFill>
                <a:latin typeface="Calibri" panose="020F0502020204030204" pitchFamily="34" charset="0"/>
                <a:cs typeface="Calibri" panose="020F0502020204030204" pitchFamily="34" charset="0"/>
              </a:rPr>
              <a:t>7</a:t>
            </a:r>
            <a:r>
              <a:rPr lang="vi-VN" altLang="en-US" sz="2800" b="1" dirty="0">
                <a:solidFill>
                  <a:srgbClr val="002060"/>
                </a:solidFill>
                <a:latin typeface="Calibri" panose="020F0502020204030204" pitchFamily="34" charset="0"/>
                <a:cs typeface="Calibri" panose="020F0502020204030204" pitchFamily="34" charset="0"/>
              </a:rPr>
              <a:t> và cho biết khi hoa được hoặc không được thụ phấn, thụ tinh thì sự phát triển tiếp theo của hoa sẽ như thế nào.</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243F49-8F97-A607-49C0-C2BBA61D28BF}"/>
              </a:ext>
            </a:extLst>
          </p:cNvPr>
          <p:cNvPicPr>
            <a:picLocks noChangeAspect="1"/>
          </p:cNvPicPr>
          <p:nvPr/>
        </p:nvPicPr>
        <p:blipFill>
          <a:blip r:embed="rId2"/>
          <a:stretch>
            <a:fillRect/>
          </a:stretch>
        </p:blipFill>
        <p:spPr>
          <a:xfrm>
            <a:off x="2351313" y="1096508"/>
            <a:ext cx="7477125" cy="5326063"/>
          </a:xfrm>
          <a:prstGeom prst="rect">
            <a:avLst/>
          </a:prstGeom>
        </p:spPr>
      </p:pic>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được thụ phấn, thụ tinh thì sự phát triển tiếp theo của hoa sẽ như thế nào</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667001"/>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279912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được thụ phấn, thụ tinh thì hoa trở thành nơi cung cấp chất dinh dưỡng để nuôi quả</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97181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122715"/>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342004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p:txBody>
        </p:sp>
      </p:grpSp>
    </p:spTree>
    <p:extLst>
      <p:ext uri="{BB962C8B-B14F-4D97-AF65-F5344CB8AC3E}">
        <p14:creationId xmlns:p14="http://schemas.microsoft.com/office/powerpoint/2010/main" val="636379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3439887"/>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5355233"/>
            </a:xfrm>
            <a:prstGeom prst="rect">
              <a:avLst/>
            </a:prstGeom>
          </p:spPr>
          <p:txBody>
            <a:bodyPr wrap="square">
              <a:spAutoFit/>
            </a:bodyPr>
            <a:lstStyle/>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Nếu hoa không được thụ phấn, thụ tinh thì hạt và quả sẽ không thể hình thành được.</a:t>
              </a:r>
            </a:p>
          </p:txBody>
        </p:sp>
      </p:grpSp>
    </p:spTree>
    <p:extLst>
      <p:ext uri="{BB962C8B-B14F-4D97-AF65-F5344CB8AC3E}">
        <p14:creationId xmlns:p14="http://schemas.microsoft.com/office/powerpoint/2010/main" val="3646059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6" name="Picture 5" descr="A group of children in a classroom&#10;&#10;Description automatically generated">
            <a:extLst>
              <a:ext uri="{FF2B5EF4-FFF2-40B4-BE49-F238E27FC236}">
                <a16:creationId xmlns:a16="http://schemas.microsoft.com/office/drawing/2014/main" id="{FA0BF67B-90B0-2A07-710D-1C196123EF86}"/>
              </a:ext>
            </a:extLst>
          </p:cNvPr>
          <p:cNvPicPr>
            <a:picLocks noChangeAspect="1"/>
          </p:cNvPicPr>
          <p:nvPr/>
        </p:nvPicPr>
        <p:blipFill rotWithShape="1">
          <a:blip r:embed="rId4">
            <a:extLst>
              <a:ext uri="{28A0092B-C50C-407E-A947-70E740481C1C}">
                <a14:useLocalDpi xmlns:a14="http://schemas.microsoft.com/office/drawing/2010/main" val="0"/>
              </a:ext>
            </a:extLst>
          </a:blip>
          <a:srcRect t="14815" b="15926"/>
          <a:stretch/>
        </p:blipFill>
        <p:spPr>
          <a:xfrm>
            <a:off x="434947" y="1097694"/>
            <a:ext cx="7206999" cy="4991513"/>
          </a:xfrm>
          <a:prstGeom prst="rect">
            <a:avLst/>
          </a:prstGeom>
        </p:spPr>
      </p:pic>
      <p:pic>
        <p:nvPicPr>
          <p:cNvPr id="8" name="Picture 7">
            <a:extLst>
              <a:ext uri="{FF2B5EF4-FFF2-40B4-BE49-F238E27FC236}">
                <a16:creationId xmlns:a16="http://schemas.microsoft.com/office/drawing/2014/main" id="{08EFE358-0E35-D7DF-08AA-2AD3394985DC}"/>
              </a:ext>
            </a:extLst>
          </p:cNvPr>
          <p:cNvPicPr>
            <a:picLocks noChangeAspect="1"/>
          </p:cNvPicPr>
          <p:nvPr/>
        </p:nvPicPr>
        <p:blipFill>
          <a:blip r:embed="rId5"/>
          <a:stretch>
            <a:fillRect/>
          </a:stretch>
        </p:blipFill>
        <p:spPr>
          <a:xfrm>
            <a:off x="6462368" y="414713"/>
            <a:ext cx="6059949" cy="5767316"/>
          </a:xfrm>
          <a:prstGeom prst="rect">
            <a:avLst/>
          </a:prstGeom>
        </p:spPr>
      </p:pic>
    </p:spTree>
    <p:extLst>
      <p:ext uri="{BB962C8B-B14F-4D97-AF65-F5344CB8AC3E}">
        <p14:creationId xmlns:p14="http://schemas.microsoft.com/office/powerpoint/2010/main" val="2969665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609250-E331-F7A8-6DBD-5DC0A23B7F4D}"/>
              </a:ext>
            </a:extLst>
          </p:cNvPr>
          <p:cNvPicPr>
            <a:picLocks noChangeAspect="1"/>
          </p:cNvPicPr>
          <p:nvPr/>
        </p:nvPicPr>
        <p:blipFill>
          <a:blip r:embed="rId2"/>
          <a:stretch>
            <a:fillRect/>
          </a:stretch>
        </p:blipFill>
        <p:spPr>
          <a:xfrm>
            <a:off x="0" y="1425721"/>
            <a:ext cx="12192000" cy="4006558"/>
          </a:xfrm>
          <a:prstGeom prst="rect">
            <a:avLst/>
          </a:prstGeom>
        </p:spPr>
      </p:pic>
    </p:spTree>
    <p:extLst>
      <p:ext uri="{BB962C8B-B14F-4D97-AF65-F5344CB8AC3E}">
        <p14:creationId xmlns:p14="http://schemas.microsoft.com/office/powerpoint/2010/main" val="137342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23">
            <a:extLst>
              <a:ext uri="{FF2B5EF4-FFF2-40B4-BE49-F238E27FC236}">
                <a16:creationId xmlns:a16="http://schemas.microsoft.com/office/drawing/2014/main" id="{88AB8ED4-EB14-4591-CCBA-2E0504BA2FDD}"/>
              </a:ext>
            </a:extLst>
          </p:cNvPr>
          <p:cNvPicPr>
            <a:picLocks noChangeAspect="1"/>
          </p:cNvPicPr>
          <p:nvPr/>
        </p:nvPicPr>
        <p:blipFill>
          <a:blip r:embed="rId2"/>
          <a:srcRect/>
          <a:stretch>
            <a:fillRect/>
          </a:stretch>
        </p:blipFill>
        <p:spPr>
          <a:xfrm flipH="1">
            <a:off x="-99197" y="1209830"/>
            <a:ext cx="3506573" cy="5648170"/>
          </a:xfrm>
          <a:prstGeom prst="rect">
            <a:avLst/>
          </a:prstGeom>
        </p:spPr>
      </p:pic>
      <p:grpSp>
        <p:nvGrpSpPr>
          <p:cNvPr id="6" name="Group 5">
            <a:extLst>
              <a:ext uri="{FF2B5EF4-FFF2-40B4-BE49-F238E27FC236}">
                <a16:creationId xmlns:a16="http://schemas.microsoft.com/office/drawing/2014/main" id="{318EE9B4-7F66-D0EC-D623-4812A136C8A9}"/>
              </a:ext>
            </a:extLst>
          </p:cNvPr>
          <p:cNvGrpSpPr/>
          <p:nvPr/>
        </p:nvGrpSpPr>
        <p:grpSpPr>
          <a:xfrm>
            <a:off x="3629748" y="-179884"/>
            <a:ext cx="7343052" cy="3271427"/>
            <a:chOff x="6248807" y="533519"/>
            <a:chExt cx="5209742" cy="5606023"/>
          </a:xfrm>
        </p:grpSpPr>
        <p:pic>
          <p:nvPicPr>
            <p:cNvPr id="8" name="Picture 4">
              <a:extLst>
                <a:ext uri="{FF2B5EF4-FFF2-40B4-BE49-F238E27FC236}">
                  <a16:creationId xmlns:a16="http://schemas.microsoft.com/office/drawing/2014/main" id="{87B9EB99-5D0E-6393-5EE9-4122BADD74B6}"/>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6050666" y="731660"/>
              <a:ext cx="5606023" cy="5209742"/>
            </a:xfrm>
            <a:prstGeom prst="rect">
              <a:avLst/>
            </a:prstGeom>
          </p:spPr>
        </p:pic>
        <p:grpSp>
          <p:nvGrpSpPr>
            <p:cNvPr id="9" name="Group 5">
              <a:extLst>
                <a:ext uri="{FF2B5EF4-FFF2-40B4-BE49-F238E27FC236}">
                  <a16:creationId xmlns:a16="http://schemas.microsoft.com/office/drawing/2014/main" id="{A0E7890A-C36B-7752-F3E8-EFAED4E72E4C}"/>
                </a:ext>
              </a:extLst>
            </p:cNvPr>
            <p:cNvGrpSpPr/>
            <p:nvPr/>
          </p:nvGrpSpPr>
          <p:grpSpPr>
            <a:xfrm>
              <a:off x="6608611" y="1817024"/>
              <a:ext cx="4664635" cy="4100449"/>
              <a:chOff x="0" y="0"/>
              <a:chExt cx="3403061" cy="1879496"/>
            </a:xfrm>
          </p:grpSpPr>
          <p:sp>
            <p:nvSpPr>
              <p:cNvPr id="11" name="Freeform 6">
                <a:extLst>
                  <a:ext uri="{FF2B5EF4-FFF2-40B4-BE49-F238E27FC236}">
                    <a16:creationId xmlns:a16="http://schemas.microsoft.com/office/drawing/2014/main" id="{99916921-716E-BE0D-3465-E2411CEB2FBA}"/>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sp>
          <p:nvSpPr>
            <p:cNvPr id="10" name="Hộp Văn bản 10">
              <a:extLst>
                <a:ext uri="{FF2B5EF4-FFF2-40B4-BE49-F238E27FC236}">
                  <a16:creationId xmlns:a16="http://schemas.microsoft.com/office/drawing/2014/main" id="{3CFFEAD5-FD3D-D093-382F-B0ACE238D826}"/>
                </a:ext>
              </a:extLst>
            </p:cNvPr>
            <p:cNvSpPr txBox="1"/>
            <p:nvPr/>
          </p:nvSpPr>
          <p:spPr>
            <a:xfrm>
              <a:off x="6607906" y="1976692"/>
              <a:ext cx="4688508" cy="3111590"/>
            </a:xfrm>
            <a:prstGeom prst="rect">
              <a:avLst/>
            </a:prstGeom>
            <a:noFill/>
          </p:spPr>
          <p:txBody>
            <a:bodyPr wrap="square">
              <a:spAutoFit/>
            </a:bodyPr>
            <a:lstStyle/>
            <a:p>
              <a:pPr algn="just"/>
              <a:r>
                <a:rPr lang="vi-VN" sz="3000" dirty="0">
                  <a:latin typeface="Arial" panose="020B0604020202020204" pitchFamily="34" charset="0"/>
                  <a:ea typeface="Calibri" panose="020F0502020204030204" pitchFamily="34" charset="0"/>
                  <a:cs typeface="Arial" panose="020B0604020202020204" pitchFamily="34" charset="0"/>
                </a:rPr>
                <a:t>Có hai vườn nhãn, một vườn nuôi ong có năng suất cao hơn (quả nhiều hơn), thu nhập cao hơn vườn không nuôi ong. Em hãy giải thích.</a:t>
              </a:r>
            </a:p>
          </p:txBody>
        </p:sp>
      </p:grpSp>
      <p:grpSp>
        <p:nvGrpSpPr>
          <p:cNvPr id="13" name="Nhóm 18">
            <a:extLst>
              <a:ext uri="{FF2B5EF4-FFF2-40B4-BE49-F238E27FC236}">
                <a16:creationId xmlns:a16="http://schemas.microsoft.com/office/drawing/2014/main" id="{D0424705-EA39-7A1F-F3D8-D0C9CF0012FA}"/>
              </a:ext>
            </a:extLst>
          </p:cNvPr>
          <p:cNvGrpSpPr/>
          <p:nvPr/>
        </p:nvGrpSpPr>
        <p:grpSpPr>
          <a:xfrm>
            <a:off x="3640185" y="3363688"/>
            <a:ext cx="7463244" cy="2775856"/>
            <a:chOff x="-133031" y="3414931"/>
            <a:chExt cx="9458837" cy="3885983"/>
          </a:xfrm>
        </p:grpSpPr>
        <p:sp>
          <p:nvSpPr>
            <p:cNvPr id="16" name="Freeform 2">
              <a:extLst>
                <a:ext uri="{FF2B5EF4-FFF2-40B4-BE49-F238E27FC236}">
                  <a16:creationId xmlns:a16="http://schemas.microsoft.com/office/drawing/2014/main" id="{7D8CCD69-3E23-44CC-1CF0-D337F6AAFE5A}"/>
                </a:ext>
              </a:extLst>
            </p:cNvPr>
            <p:cNvSpPr/>
            <p:nvPr/>
          </p:nvSpPr>
          <p:spPr>
            <a:xfrm>
              <a:off x="-133031" y="3414931"/>
              <a:ext cx="9458837" cy="3885983"/>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900"/>
            </a:p>
          </p:txBody>
        </p:sp>
        <p:sp>
          <p:nvSpPr>
            <p:cNvPr id="17" name="Hộp Văn bản 16">
              <a:extLst>
                <a:ext uri="{FF2B5EF4-FFF2-40B4-BE49-F238E27FC236}">
                  <a16:creationId xmlns:a16="http://schemas.microsoft.com/office/drawing/2014/main" id="{0CD220AE-576A-73E1-D173-B5291BFBA174}"/>
                </a:ext>
              </a:extLst>
            </p:cNvPr>
            <p:cNvSpPr txBox="1"/>
            <p:nvPr/>
          </p:nvSpPr>
          <p:spPr>
            <a:xfrm>
              <a:off x="79063" y="3976728"/>
              <a:ext cx="9101554" cy="2510846"/>
            </a:xfrm>
            <a:prstGeom prst="rect">
              <a:avLst/>
            </a:prstGeom>
            <a:noFill/>
          </p:spPr>
          <p:txBody>
            <a:bodyPr wrap="square">
              <a:spAutoFit/>
            </a:bodyPr>
            <a:lstStyle/>
            <a:p>
              <a:pPr marL="0" marR="0" algn="just">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Vườn nuôi ong, ong lấy mật hoa sẽ thụ phấn cho hoa giúp tạo quả nhiều hơn, ong còn tạo mật nên sẽ có thu nhập cao hơn vườn không nuôi ong.</a:t>
              </a:r>
              <a:endParaRPr lang="en-US" sz="3200" b="1" dirty="0">
                <a:solidFill>
                  <a:srgbClr val="FF0000"/>
                </a:solidFill>
                <a:effectLst/>
                <a:latin typeface="Cambria" panose="02040503050406030204" pitchFamily="18" charset="0"/>
                <a:ea typeface="Cambria" panose="02040503050406030204" pitchFamily="18" charset="0"/>
              </a:endParaRPr>
            </a:p>
          </p:txBody>
        </p:sp>
      </p:grpSp>
      <p:pic>
        <p:nvPicPr>
          <p:cNvPr id="18" name="Picture 17" descr="A round pink label with white text and a black background&#10;&#10;Description automatically generated">
            <a:extLst>
              <a:ext uri="{FF2B5EF4-FFF2-40B4-BE49-F238E27FC236}">
                <a16:creationId xmlns:a16="http://schemas.microsoft.com/office/drawing/2014/main" id="{C0F9E2CB-CCFF-FCCB-E3B4-45F2DF547E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1283064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Flowchart: Alternate Process 3">
            <a:extLst>
              <a:ext uri="{FF2B5EF4-FFF2-40B4-BE49-F238E27FC236}">
                <a16:creationId xmlns:a16="http://schemas.microsoft.com/office/drawing/2014/main" id="{75352D90-FFAD-344A-8815-C95BA19DC1A3}"/>
              </a:ext>
            </a:extLst>
          </p:cNvPr>
          <p:cNvSpPr/>
          <p:nvPr/>
        </p:nvSpPr>
        <p:spPr>
          <a:xfrm>
            <a:off x="2057400" y="64234"/>
            <a:ext cx="8686799" cy="1046109"/>
          </a:xfrm>
          <a:prstGeom prst="flowChartAlternateProcess">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Đặt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hỏi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tìm</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hiểu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sự</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sinh</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sản</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có</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hoa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theo</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gợi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ý </a:t>
            </a:r>
          </a:p>
        </p:txBody>
      </p:sp>
      <p:pic>
        <p:nvPicPr>
          <p:cNvPr id="7" name="Picture 6">
            <a:extLst>
              <a:ext uri="{FF2B5EF4-FFF2-40B4-BE49-F238E27FC236}">
                <a16:creationId xmlns:a16="http://schemas.microsoft.com/office/drawing/2014/main" id="{4EA40364-7D36-F45C-74CD-9F78976715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97" b="89865" l="5270" r="94865">
                        <a14:foregroundMark x1="5405" y1="49493" x2="14865" y2="56081"/>
                        <a14:foregroundMark x1="94865" y1="39358" x2="94865" y2="39358"/>
                        <a14:foregroundMark x1="72838" y1="73480" x2="75000" y2="79561"/>
                        <a14:foregroundMark x1="82432" y1="74662" x2="83919" y2="75169"/>
                        <a14:foregroundMark x1="13108" y1="69595" x2="16081" y2="69088"/>
                        <a14:foregroundMark x1="26622" y1="75845" x2="26892" y2="81588"/>
                        <a14:foregroundMark x1="28514" y1="84291" x2="31486" y2="84966"/>
                        <a14:foregroundMark x1="35676" y1="83446" x2="37973" y2="80743"/>
                        <a14:foregroundMark x1="47297" y1="81926" x2="50000" y2="82432"/>
                        <a14:foregroundMark x1="44459" y1="71622" x2="45135" y2="73818"/>
                        <a14:foregroundMark x1="54189" y1="82264" x2="57703" y2="81250"/>
                        <a14:foregroundMark x1="57027" y1="71622" x2="57027" y2="71622"/>
                        <a14:foregroundMark x1="61892" y1="71453" x2="61892" y2="71959"/>
                        <a14:foregroundMark x1="79459" y1="70777" x2="80135" y2="71622"/>
                        <a14:foregroundMark x1="85946" y1="76014" x2="86351" y2="78041"/>
                        <a14:foregroundMark x1="72162" y1="83446" x2="72162" y2="83446"/>
                      </a14:backgroundRemoval>
                    </a14:imgEffect>
                  </a14:imgLayer>
                </a14:imgProps>
              </a:ext>
            </a:extLst>
          </a:blip>
          <a:srcRect t="22076" r="2393" b="13552"/>
          <a:stretch/>
        </p:blipFill>
        <p:spPr>
          <a:xfrm>
            <a:off x="1" y="3766457"/>
            <a:ext cx="5859614" cy="3091543"/>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9DB42D53-7F3E-F4A5-A2B6-E8E41649A80B}"/>
              </a:ext>
            </a:extLst>
          </p:cNvPr>
          <p:cNvGrpSpPr/>
          <p:nvPr/>
        </p:nvGrpSpPr>
        <p:grpSpPr>
          <a:xfrm>
            <a:off x="1470638" y="1672759"/>
            <a:ext cx="2915391" cy="2075566"/>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500" b="1" dirty="0" err="1">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BF8DF33A-7C63-52FB-C29D-65D02E747AFF}"/>
              </a:ext>
            </a:extLst>
          </p:cNvPr>
          <p:cNvGrpSpPr/>
          <p:nvPr/>
        </p:nvGrpSpPr>
        <p:grpSpPr>
          <a:xfrm>
            <a:off x="5249835" y="1219601"/>
            <a:ext cx="6066985" cy="2031567"/>
            <a:chOff x="3828145" y="3222572"/>
            <a:chExt cx="4857889" cy="2031567"/>
          </a:xfrm>
        </p:grpSpPr>
        <p:grpSp>
          <p:nvGrpSpPr>
            <p:cNvPr id="12" name="Group 11">
              <a:extLst>
                <a:ext uri="{FF2B5EF4-FFF2-40B4-BE49-F238E27FC236}">
                  <a16:creationId xmlns:a16="http://schemas.microsoft.com/office/drawing/2014/main" id="{1B8AAE12-4774-65F7-F311-CC59DD19EA60}"/>
                </a:ext>
              </a:extLst>
            </p:cNvPr>
            <p:cNvGrpSpPr/>
            <p:nvPr/>
          </p:nvGrpSpPr>
          <p:grpSpPr>
            <a:xfrm>
              <a:off x="3828145" y="3222572"/>
              <a:ext cx="4857889" cy="1991686"/>
              <a:chOff x="1065651" y="2112374"/>
              <a:chExt cx="2443566" cy="1082291"/>
            </a:xfrm>
          </p:grpSpPr>
          <p:sp>
            <p:nvSpPr>
              <p:cNvPr id="16"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50000"/>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2">
                <a:extLst>
                  <a:ext uri="{FF2B5EF4-FFF2-40B4-BE49-F238E27FC236}">
                    <a16:creationId xmlns:a16="http://schemas.microsoft.com/office/drawing/2014/main" id="{CB84499F-BE2F-473C-0F64-9D86DD5D7E15}"/>
                  </a:ext>
                </a:extLst>
              </p:cNvPr>
              <p:cNvSpPr/>
              <p:nvPr/>
            </p:nvSpPr>
            <p:spPr>
              <a:xfrm rot="1640516">
                <a:off x="3182207" y="2112374"/>
                <a:ext cx="327010" cy="545656"/>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4" name="Rectangle 13">
              <a:extLst>
                <a:ext uri="{FF2B5EF4-FFF2-40B4-BE49-F238E27FC236}">
                  <a16:creationId xmlns:a16="http://schemas.microsoft.com/office/drawing/2014/main" id="{9C651CC9-C1FF-3ED0-2428-A0D4996C5C1D}"/>
                </a:ext>
              </a:extLst>
            </p:cNvPr>
            <p:cNvSpPr/>
            <p:nvPr/>
          </p:nvSpPr>
          <p:spPr>
            <a:xfrm>
              <a:off x="4087295" y="3658253"/>
              <a:ext cx="4044358" cy="1595886"/>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Cơ quan sinh sản của cây hoa là gì? Là hoa lưỡng tính hay đơn tính?</a:t>
              </a:r>
              <a:endParaRPr lang="en-US" sz="2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2845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6" name="Picture 2" descr="Hoa lá, bông sen, Hoa sen phong cách màu nước. File PSD #83 - Vector6.com">
            <a:extLst>
              <a:ext uri="{FF2B5EF4-FFF2-40B4-BE49-F238E27FC236}">
                <a16:creationId xmlns:a16="http://schemas.microsoft.com/office/drawing/2014/main" id="{41D736CB-22F3-99F5-DBF8-8CE02DBE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3" y="2231570"/>
            <a:ext cx="3156857" cy="370114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F8DF33A-7C63-52FB-C29D-65D02E747AFF}"/>
              </a:ext>
            </a:extLst>
          </p:cNvPr>
          <p:cNvGrpSpPr/>
          <p:nvPr/>
        </p:nvGrpSpPr>
        <p:grpSpPr>
          <a:xfrm>
            <a:off x="3545997" y="1066815"/>
            <a:ext cx="8221460" cy="4275415"/>
            <a:chOff x="3828145" y="3314313"/>
            <a:chExt cx="4785157" cy="1899946"/>
          </a:xfrm>
        </p:grpSpPr>
        <p:grpSp>
          <p:nvGrpSpPr>
            <p:cNvPr id="13" name="Group 12">
              <a:extLst>
                <a:ext uri="{FF2B5EF4-FFF2-40B4-BE49-F238E27FC236}">
                  <a16:creationId xmlns:a16="http://schemas.microsoft.com/office/drawing/2014/main" id="{1B8AAE12-4774-65F7-F311-CC59DD19EA60}"/>
                </a:ext>
              </a:extLst>
            </p:cNvPr>
            <p:cNvGrpSpPr/>
            <p:nvPr/>
          </p:nvGrpSpPr>
          <p:grpSpPr>
            <a:xfrm>
              <a:off x="3828145" y="3314313"/>
              <a:ext cx="4785157" cy="1899946"/>
              <a:chOff x="1065651" y="2162226"/>
              <a:chExt cx="2406981" cy="1032439"/>
            </a:xfrm>
          </p:grpSpPr>
          <p:sp>
            <p:nvSpPr>
              <p:cNvPr id="19"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33506"/>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2">
                <a:extLst>
                  <a:ext uri="{FF2B5EF4-FFF2-40B4-BE49-F238E27FC236}">
                    <a16:creationId xmlns:a16="http://schemas.microsoft.com/office/drawing/2014/main" id="{CB84499F-BE2F-473C-0F64-9D86DD5D7E15}"/>
                  </a:ext>
                </a:extLst>
              </p:cNvPr>
              <p:cNvSpPr/>
              <p:nvPr/>
            </p:nvSpPr>
            <p:spPr>
              <a:xfrm rot="1640516">
                <a:off x="3145622" y="2162226"/>
                <a:ext cx="327010" cy="264977"/>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8" name="Rectangle 17">
              <a:extLst>
                <a:ext uri="{FF2B5EF4-FFF2-40B4-BE49-F238E27FC236}">
                  <a16:creationId xmlns:a16="http://schemas.microsoft.com/office/drawing/2014/main" id="{9C651CC9-C1FF-3ED0-2428-A0D4996C5C1D}"/>
                </a:ext>
              </a:extLst>
            </p:cNvPr>
            <p:cNvSpPr/>
            <p:nvPr/>
          </p:nvSpPr>
          <p:spPr>
            <a:xfrm>
              <a:off x="4087295" y="3590528"/>
              <a:ext cx="4044358" cy="1398527"/>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Ví</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dụ</a:t>
              </a:r>
              <a:r>
                <a:rPr lang="en-US" sz="2800" b="1" dirty="0">
                  <a:solidFill>
                    <a:srgbClr val="FF0000"/>
                  </a:solidFill>
                  <a:effectLst/>
                  <a:latin typeface="Cambria" panose="02040503050406030204" pitchFamily="18" charset="0"/>
                  <a:ea typeface="Cambria" panose="02040503050406030204" pitchFamily="18" charset="0"/>
                </a:rPr>
                <a:t>: </a:t>
              </a:r>
              <a:r>
                <a:rPr lang="vi-VN" sz="2800" b="1" dirty="0">
                  <a:solidFill>
                    <a:srgbClr val="FF0000"/>
                  </a:solidFill>
                  <a:effectLst/>
                  <a:latin typeface="Cambria" panose="02040503050406030204" pitchFamily="18" charset="0"/>
                  <a:ea typeface="Cambria" panose="02040503050406030204" pitchFamily="18" charset="0"/>
                </a:rPr>
                <a:t>Sự sinh sản của cây hoa sen</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Cơ quan sinh sản là hoa sen. </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Hoa sen là hoa lưỡng tính, những cái tơ nhỏ màu vàng phía dưới là nhị hoa và phần chấm đỏ có lồi lên một chút là nhuỵ hoa. Từ đó, hình thành đài sen.</a:t>
              </a:r>
            </a:p>
          </p:txBody>
        </p:sp>
      </p:grpSp>
    </p:spTree>
    <p:extLst>
      <p:ext uri="{BB962C8B-B14F-4D97-AF65-F5344CB8AC3E}">
        <p14:creationId xmlns:p14="http://schemas.microsoft.com/office/powerpoint/2010/main" val="1215231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F1FF92C0-39ED-52E6-064F-9C0BA9E0D1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9941" y="1908741"/>
            <a:ext cx="7750629" cy="257345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18514FF8-C197-95B7-98AF-CE5088890B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0435" y="5092327"/>
            <a:ext cx="1565944" cy="1565944"/>
          </a:xfrm>
          <a:prstGeom prst="rect">
            <a:avLst/>
          </a:prstGeom>
        </p:spPr>
      </p:pic>
    </p:spTree>
    <p:extLst>
      <p:ext uri="{BB962C8B-B14F-4D97-AF65-F5344CB8AC3E}">
        <p14:creationId xmlns:p14="http://schemas.microsoft.com/office/powerpoint/2010/main" val="904378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9DB42D53-7F3E-F4A5-A2B6-E8E41649A80B}"/>
              </a:ext>
            </a:extLst>
          </p:cNvPr>
          <p:cNvGrpSpPr/>
          <p:nvPr/>
        </p:nvGrpSpPr>
        <p:grpSpPr>
          <a:xfrm>
            <a:off x="1002553" y="2434759"/>
            <a:ext cx="3710961" cy="2877470"/>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5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3" name="Straight Connector 12">
            <a:extLst>
              <a:ext uri="{FF2B5EF4-FFF2-40B4-BE49-F238E27FC236}">
                <a16:creationId xmlns:a16="http://schemas.microsoft.com/office/drawing/2014/main" id="{35B79F78-FDEB-F61A-E9C6-351E58D654EA}"/>
              </a:ext>
            </a:extLst>
          </p:cNvPr>
          <p:cNvCxnSpPr/>
          <p:nvPr/>
        </p:nvCxnSpPr>
        <p:spPr>
          <a:xfrm flipV="1">
            <a:off x="4582886" y="2155371"/>
            <a:ext cx="740228" cy="103414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64C459E-6F61-7375-FC7B-FCAA3B283A85}"/>
              </a:ext>
            </a:extLst>
          </p:cNvPr>
          <p:cNvSpPr/>
          <p:nvPr/>
        </p:nvSpPr>
        <p:spPr>
          <a:xfrm>
            <a:off x="5323114" y="1088571"/>
            <a:ext cx="6008915" cy="181791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Hoa là cơ quan sinh sản của thực vật có hoa. Hoa đơn tính chỉ có nhị hoặc nhuỵ, hoa lưỡng tính có cả nhị và nhuỵ trên cùng một hoa.</a:t>
            </a:r>
          </a:p>
        </p:txBody>
      </p:sp>
      <p:cxnSp>
        <p:nvCxnSpPr>
          <p:cNvPr id="19" name="Straight Connector 18">
            <a:extLst>
              <a:ext uri="{FF2B5EF4-FFF2-40B4-BE49-F238E27FC236}">
                <a16:creationId xmlns:a16="http://schemas.microsoft.com/office/drawing/2014/main" id="{22C9829A-4BD4-C0C3-757B-1A2F1F7E6E29}"/>
              </a:ext>
            </a:extLst>
          </p:cNvPr>
          <p:cNvCxnSpPr>
            <a:cxnSpLocks/>
          </p:cNvCxnSpPr>
          <p:nvPr/>
        </p:nvCxnSpPr>
        <p:spPr>
          <a:xfrm>
            <a:off x="4517571" y="4158343"/>
            <a:ext cx="903514" cy="5878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C3E1405-17AD-40C8-2901-B2971D878331}"/>
              </a:ext>
            </a:extLst>
          </p:cNvPr>
          <p:cNvSpPr/>
          <p:nvPr/>
        </p:nvSpPr>
        <p:spPr>
          <a:xfrm>
            <a:off x="5421085" y="3679371"/>
            <a:ext cx="6008915" cy="216625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p>
        </p:txBody>
      </p:sp>
    </p:spTree>
    <p:extLst>
      <p:ext uri="{BB962C8B-B14F-4D97-AF65-F5344CB8AC3E}">
        <p14:creationId xmlns:p14="http://schemas.microsoft.com/office/powerpoint/2010/main" val="3537468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5"/>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468941" y="2052680"/>
            <a:ext cx="11146335" cy="42392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Lập</a:t>
            </a:r>
            <a:r>
              <a:rPr lang="en-US" sz="3600" dirty="0">
                <a:solidFill>
                  <a:srgbClr val="002060"/>
                </a:solidFill>
                <a:latin typeface="Cambria" panose="02040503050406030204" pitchFamily="18" charset="0"/>
                <a:ea typeface="Cambria" panose="02040503050406030204" pitchFamily="18" charset="0"/>
              </a:rPr>
              <a:t> 4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mỗi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5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9 </a:t>
            </a:r>
            <a:r>
              <a:rPr lang="en-US" sz="3600" dirty="0" err="1">
                <a:solidFill>
                  <a:srgbClr val="002060"/>
                </a:solidFill>
                <a:latin typeface="Cambria" panose="02040503050406030204" pitchFamily="18" charset="0"/>
                <a:ea typeface="Cambria" panose="02040503050406030204" pitchFamily="18" charset="0"/>
              </a:rPr>
              <a:t>bộ</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phận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hoa</a:t>
            </a:r>
            <a:r>
              <a:rPr lang="en-US" sz="3600" dirty="0">
                <a:solidFill>
                  <a:srgbClr val="002060"/>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lượt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trong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phút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gắn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chú</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Nhóm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nào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hoàn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nhanh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đúng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được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thưởng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a:t>
            </a: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DEAF3E51-7E09-9B45-45B8-DCD224D9D5A6}"/>
              </a:ext>
            </a:extLst>
          </p:cNvPr>
          <p:cNvPicPr>
            <a:picLocks noChangeAspect="1"/>
          </p:cNvPicPr>
          <p:nvPr/>
        </p:nvPicPr>
        <p:blipFill>
          <a:blip r:embed="rId2"/>
          <a:stretch>
            <a:fillRect/>
          </a:stretch>
        </p:blipFill>
        <p:spPr>
          <a:xfrm>
            <a:off x="591728" y="386576"/>
            <a:ext cx="10486029" cy="1926503"/>
          </a:xfrm>
          <a:prstGeom prst="rect">
            <a:avLst/>
          </a:prstGeom>
        </p:spPr>
      </p:pic>
    </p:spTree>
    <p:extLst>
      <p:ext uri="{BB962C8B-B14F-4D97-AF65-F5344CB8AC3E}">
        <p14:creationId xmlns:p14="http://schemas.microsoft.com/office/powerpoint/2010/main" val="188768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30668189-D068-1004-11BE-2E39931768CA}"/>
              </a:ext>
            </a:extLst>
          </p:cNvPr>
          <p:cNvPicPr>
            <a:picLocks noChangeAspect="1"/>
          </p:cNvPicPr>
          <p:nvPr/>
        </p:nvPicPr>
        <p:blipFill>
          <a:blip r:embed="rId2"/>
          <a:stretch>
            <a:fillRect/>
          </a:stretch>
        </p:blipFill>
        <p:spPr>
          <a:xfrm>
            <a:off x="1177698" y="1096735"/>
            <a:ext cx="10097181" cy="4487636"/>
          </a:xfrm>
          <a:prstGeom prst="rect">
            <a:avLst/>
          </a:prstGeom>
        </p:spPr>
      </p:pic>
      <p:sp>
        <p:nvSpPr>
          <p:cNvPr id="7" name="Rectangle: Rounded Corners 6">
            <a:extLst>
              <a:ext uri="{FF2B5EF4-FFF2-40B4-BE49-F238E27FC236}">
                <a16:creationId xmlns:a16="http://schemas.microsoft.com/office/drawing/2014/main" id="{5DF7CE09-7ECA-00DA-1DCE-5F4305A789D0}"/>
              </a:ext>
            </a:extLst>
          </p:cNvPr>
          <p:cNvSpPr/>
          <p:nvPr/>
        </p:nvSpPr>
        <p:spPr>
          <a:xfrm>
            <a:off x="3298371" y="1186543"/>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5FAEBBF-EA01-D389-72E4-ED2120893E96}"/>
              </a:ext>
            </a:extLst>
          </p:cNvPr>
          <p:cNvSpPr/>
          <p:nvPr/>
        </p:nvSpPr>
        <p:spPr>
          <a:xfrm>
            <a:off x="3276600" y="1752600"/>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EF3E21B-F207-3B41-15E4-18127189FBEE}"/>
              </a:ext>
            </a:extLst>
          </p:cNvPr>
          <p:cNvSpPr/>
          <p:nvPr/>
        </p:nvSpPr>
        <p:spPr>
          <a:xfrm>
            <a:off x="3222171" y="3690257"/>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906A253-2F7B-C901-E5B7-7ABE1D02A784}"/>
              </a:ext>
            </a:extLst>
          </p:cNvPr>
          <p:cNvSpPr/>
          <p:nvPr/>
        </p:nvSpPr>
        <p:spPr>
          <a:xfrm>
            <a:off x="1719943" y="2558143"/>
            <a:ext cx="100148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E6E13AB-DC2C-1369-80F7-45B6B2E4BB6C}"/>
              </a:ext>
            </a:extLst>
          </p:cNvPr>
          <p:cNvSpPr/>
          <p:nvPr/>
        </p:nvSpPr>
        <p:spPr>
          <a:xfrm>
            <a:off x="8512628" y="1317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EF653E8-4044-DA72-0703-6EA98B516128}"/>
              </a:ext>
            </a:extLst>
          </p:cNvPr>
          <p:cNvSpPr/>
          <p:nvPr/>
        </p:nvSpPr>
        <p:spPr>
          <a:xfrm>
            <a:off x="7696199" y="2079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A5D151C-952C-CAC2-A95B-EAFE9562D266}"/>
              </a:ext>
            </a:extLst>
          </p:cNvPr>
          <p:cNvSpPr/>
          <p:nvPr/>
        </p:nvSpPr>
        <p:spPr>
          <a:xfrm>
            <a:off x="7609113" y="2656115"/>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31B2E1B-2BC7-6D33-84D1-12EC3651496C}"/>
              </a:ext>
            </a:extLst>
          </p:cNvPr>
          <p:cNvSpPr/>
          <p:nvPr/>
        </p:nvSpPr>
        <p:spPr>
          <a:xfrm>
            <a:off x="10058399" y="2405743"/>
            <a:ext cx="67491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ABACF78-7BE4-1619-1FA6-56A6D4F9EECD}"/>
              </a:ext>
            </a:extLst>
          </p:cNvPr>
          <p:cNvSpPr/>
          <p:nvPr/>
        </p:nvSpPr>
        <p:spPr>
          <a:xfrm>
            <a:off x="7130141" y="4005943"/>
            <a:ext cx="1001487"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3205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4"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428" y="-167507"/>
            <a:ext cx="1732700" cy="17327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7"/>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8"/>
          <a:stretch>
            <a:fillRect/>
          </a:stretch>
        </p:blipFill>
        <p:spPr>
          <a:xfrm>
            <a:off x="787244" y="2007202"/>
            <a:ext cx="10290940" cy="2865368"/>
          </a:xfrm>
          <a:prstGeom prst="rect">
            <a:avLst/>
          </a:prstGeom>
        </p:spPr>
      </p:pic>
      <p:pic>
        <p:nvPicPr>
          <p:cNvPr id="8" name="Picture 7">
            <a:extLst>
              <a:ext uri="{FF2B5EF4-FFF2-40B4-BE49-F238E27FC236}">
                <a16:creationId xmlns:a16="http://schemas.microsoft.com/office/drawing/2014/main" id="{AAE460E1-2057-FE5B-DCDA-7E8879F30424}"/>
              </a:ext>
            </a:extLst>
          </p:cNvPr>
          <p:cNvPicPr>
            <a:picLocks noChangeAspect="1"/>
          </p:cNvPicPr>
          <p:nvPr/>
        </p:nvPicPr>
        <p:blipFill>
          <a:blip r:embed="rId9"/>
          <a:stretch>
            <a:fillRect/>
          </a:stretch>
        </p:blipFill>
        <p:spPr>
          <a:xfrm>
            <a:off x="693939" y="556846"/>
            <a:ext cx="3097036" cy="154242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504F17CE-BE12-3739-0C26-6CCAB3B1BCAE}"/>
              </a:ext>
            </a:extLst>
          </p:cNvPr>
          <p:cNvSpPr txBox="1"/>
          <p:nvPr/>
        </p:nvSpPr>
        <p:spPr>
          <a:xfrm>
            <a:off x="6716486" y="1959429"/>
            <a:ext cx="4615543" cy="2585323"/>
          </a:xfrm>
          <a:prstGeom prst="rect">
            <a:avLst/>
          </a:prstGeom>
          <a:noFill/>
        </p:spPr>
        <p:txBody>
          <a:bodyPr wrap="square" rtlCol="0">
            <a:spAutoFit/>
          </a:bodyPr>
          <a:lstStyle/>
          <a:p>
            <a:pPr algn="ctr"/>
            <a:r>
              <a:rPr lang="en-US" sz="5400" b="1" dirty="0" err="1">
                <a:solidFill>
                  <a:srgbClr val="002060"/>
                </a:solidFill>
              </a:rPr>
              <a:t>Sự</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phấn</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tinh</a:t>
            </a:r>
            <a:r>
              <a:rPr lang="en-US" sz="5400" b="1" dirty="0">
                <a:solidFill>
                  <a:srgbClr val="002060"/>
                </a:solidFill>
              </a:rPr>
              <a:t>, </a:t>
            </a:r>
            <a:r>
              <a:rPr lang="en-US" sz="5400" b="1" dirty="0" err="1">
                <a:solidFill>
                  <a:srgbClr val="002060"/>
                </a:solidFill>
              </a:rPr>
              <a:t>tạo</a:t>
            </a:r>
            <a:r>
              <a:rPr lang="en-US" sz="5400" b="1" dirty="0">
                <a:solidFill>
                  <a:srgbClr val="002060"/>
                </a:solidFill>
              </a:rPr>
              <a:t> </a:t>
            </a:r>
            <a:r>
              <a:rPr lang="en-US" sz="5400" b="1" dirty="0" err="1">
                <a:solidFill>
                  <a:srgbClr val="002060"/>
                </a:solidFill>
              </a:rPr>
              <a:t>quả</a:t>
            </a:r>
            <a:r>
              <a:rPr lang="en-US" sz="5400" b="1" dirty="0">
                <a:solidFill>
                  <a:srgbClr val="002060"/>
                </a:solidFill>
              </a:rPr>
              <a:t> </a:t>
            </a:r>
            <a:r>
              <a:rPr lang="en-US" sz="5400" b="1" dirty="0" err="1">
                <a:solidFill>
                  <a:srgbClr val="002060"/>
                </a:solidFill>
              </a:rPr>
              <a:t>và</a:t>
            </a:r>
            <a:r>
              <a:rPr lang="en-US" sz="5400" b="1" dirty="0">
                <a:solidFill>
                  <a:srgbClr val="002060"/>
                </a:solidFill>
              </a:rPr>
              <a:t> </a:t>
            </a:r>
            <a:r>
              <a:rPr lang="en-US" sz="5400" b="1" dirty="0" err="1">
                <a:solidFill>
                  <a:srgbClr val="002060"/>
                </a:solidFill>
              </a:rPr>
              <a:t>hạt</a:t>
            </a:r>
            <a:r>
              <a:rPr lang="en-US" sz="5400" b="1" dirty="0">
                <a:solidFill>
                  <a:srgbClr val="002060"/>
                </a:solidFill>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586489" y="0"/>
            <a:ext cx="9310112"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a:solidFill>
                  <a:srgbClr val="002060"/>
                </a:solidFill>
                <a:latin typeface="Calibri" panose="020F0502020204030204" pitchFamily="34" charset="0"/>
                <a:cs typeface="Calibri" panose="020F0502020204030204" pitchFamily="34" charset="0"/>
              </a:rPr>
              <a:t>Quan </a:t>
            </a:r>
            <a:r>
              <a:rPr lang="en-US" altLang="en-US" sz="3200" b="1" dirty="0" err="1">
                <a:solidFill>
                  <a:srgbClr val="002060"/>
                </a:solidFill>
                <a:latin typeface="Calibri" panose="020F0502020204030204" pitchFamily="34" charset="0"/>
                <a:cs typeface="Calibri" panose="020F0502020204030204" pitchFamily="34" charset="0"/>
              </a:rPr>
              <a:t>sát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hình</a:t>
            </a:r>
            <a:r>
              <a:rPr lang="en-US" altLang="en-US" sz="3200" b="1" dirty="0">
                <a:solidFill>
                  <a:srgbClr val="002060"/>
                </a:solidFill>
                <a:latin typeface="Calibri" panose="020F0502020204030204" pitchFamily="34" charset="0"/>
                <a:cs typeface="Calibri" panose="020F0502020204030204" pitchFamily="34" charset="0"/>
              </a:rPr>
              <a:t> 6, </a:t>
            </a:r>
            <a:r>
              <a:rPr lang="en-US" altLang="en-US" sz="3200" b="1" dirty="0" err="1">
                <a:solidFill>
                  <a:srgbClr val="002060"/>
                </a:solidFill>
                <a:latin typeface="Calibri" panose="020F0502020204030204" pitchFamily="34" charset="0"/>
                <a:cs typeface="Calibri" panose="020F0502020204030204" pitchFamily="34" charset="0"/>
              </a:rPr>
              <a:t>đọc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khung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hoàn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thành</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số</a:t>
            </a:r>
            <a:r>
              <a:rPr lang="en-US" altLang="en-US" sz="3200" b="1" dirty="0">
                <a:solidFill>
                  <a:srgbClr val="002060"/>
                </a:solidFill>
                <a:latin typeface="Calibri" panose="020F0502020204030204" pitchFamily="34" charset="0"/>
                <a:cs typeface="Calibri" panose="020F0502020204030204" pitchFamily="34" charset="0"/>
              </a:rPr>
              <a:t> 2.</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25C39A2-A2BB-DC97-2CAA-E886A70F8835}"/>
              </a:ext>
            </a:extLst>
          </p:cNvPr>
          <p:cNvPicPr>
            <a:picLocks noChangeAspect="1"/>
          </p:cNvPicPr>
          <p:nvPr/>
        </p:nvPicPr>
        <p:blipFill>
          <a:blip r:embed="rId2"/>
          <a:stretch>
            <a:fillRect/>
          </a:stretch>
        </p:blipFill>
        <p:spPr>
          <a:xfrm>
            <a:off x="2813276" y="1192666"/>
            <a:ext cx="6221867" cy="51233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0E4E792-3067-8D5B-F0FE-93A4839DB356}"/>
              </a:ext>
            </a:extLst>
          </p:cNvPr>
          <p:cNvPicPr>
            <a:picLocks noChangeAspect="1"/>
          </p:cNvPicPr>
          <p:nvPr/>
        </p:nvPicPr>
        <p:blipFill>
          <a:blip r:embed="rId2"/>
          <a:stretch>
            <a:fillRect/>
          </a:stretch>
        </p:blipFill>
        <p:spPr>
          <a:xfrm>
            <a:off x="3098347" y="324530"/>
            <a:ext cx="5886450" cy="6143625"/>
          </a:xfrm>
          <a:prstGeom prst="rect">
            <a:avLst/>
          </a:prstGeom>
        </p:spPr>
      </p:pic>
    </p:spTree>
    <p:extLst>
      <p:ext uri="{BB962C8B-B14F-4D97-AF65-F5344CB8AC3E}">
        <p14:creationId xmlns:p14="http://schemas.microsoft.com/office/powerpoint/2010/main" val="1384571811"/>
      </p:ext>
    </p:extLst>
  </p:cSld>
  <p:clrMapOvr>
    <a:masterClrMapping/>
  </p:clrMapOvr>
  <p:transition spd="slow">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4C594BF-5288-46E2-A0CB-84A7346AA852}"/>
</file>

<file path=customXml/itemProps2.xml><?xml version="1.0" encoding="utf-8"?>
<ds:datastoreItem xmlns:ds="http://schemas.openxmlformats.org/officeDocument/2006/customXml" ds:itemID="{20F399EC-6123-4F5E-83AA-11D3CA6729D0}"/>
</file>

<file path=customXml/itemProps3.xml><?xml version="1.0" encoding="utf-8"?>
<ds:datastoreItem xmlns:ds="http://schemas.openxmlformats.org/officeDocument/2006/customXml" ds:itemID="{3BF973E1-F1A2-43E0-9F35-EEDBDCE542C8}"/>
</file>

<file path=docProps/app.xml><?xml version="1.0" encoding="utf-8"?>
<Properties xmlns="http://schemas.openxmlformats.org/officeDocument/2006/extended-properties" xmlns:vt="http://schemas.openxmlformats.org/officeDocument/2006/docPropsVTypes">
  <TotalTime>375</TotalTime>
  <Words>877</Words>
  <Application>Microsoft Office PowerPoint</Application>
  <PresentationFormat>Widescreen</PresentationFormat>
  <Paragraphs>42</Paragraphs>
  <Slides>26</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等线</vt:lpstr>
      <vt:lpstr>Just Another Hand</vt:lpstr>
      <vt:lpstr>Microsoft YaHei</vt:lpstr>
      <vt:lpstr>字魂59号-创粗黑</vt:lpstr>
      <vt:lpstr>Arial</vt:lpstr>
      <vt:lpstr>Calibri</vt:lpstr>
      <vt:lpstr>Cambria</vt:lpstr>
      <vt:lpstr>SVN-Adam Gorry</vt:lpstr>
      <vt:lpstr>SVN-Newton</vt:lpstr>
      <vt:lpstr>Times New Roman</vt:lpstr>
      <vt:lpstr>1_Office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83</cp:revision>
  <dcterms:created xsi:type="dcterms:W3CDTF">2023-10-31T07:14:54Z</dcterms:created>
  <dcterms:modified xsi:type="dcterms:W3CDTF">2024-10-10T07:56:34Z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