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74" r:id="rId4"/>
    <p:sldId id="319" r:id="rId5"/>
    <p:sldId id="320" r:id="rId6"/>
    <p:sldId id="321" r:id="rId7"/>
    <p:sldId id="322" r:id="rId8"/>
    <p:sldId id="323" r:id="rId9"/>
    <p:sldId id="260" r:id="rId10"/>
    <p:sldId id="264" r:id="rId11"/>
    <p:sldId id="282" r:id="rId12"/>
    <p:sldId id="324" r:id="rId13"/>
    <p:sldId id="325" r:id="rId14"/>
    <p:sldId id="25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3399"/>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220" autoAdjust="0"/>
  </p:normalViewPr>
  <p:slideViewPr>
    <p:cSldViewPr snapToGrid="0">
      <p:cViewPr varScale="1">
        <p:scale>
          <a:sx n="59" d="100"/>
          <a:sy n="59" d="100"/>
        </p:scale>
        <p:origin x="964"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7DD3-DE12-4583-95EA-EC7B795DC50E}"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13A29F-1BB2-4FC5-9EC8-36A708B398EC}" type="slidenum">
              <a:rPr lang="en-US" smtClean="0"/>
              <a:t>‹#›</a:t>
            </a:fld>
            <a:endParaRPr lang="en-US"/>
          </a:p>
        </p:txBody>
      </p:sp>
    </p:spTree>
    <p:extLst>
      <p:ext uri="{BB962C8B-B14F-4D97-AF65-F5344CB8AC3E}">
        <p14:creationId xmlns:p14="http://schemas.microsoft.com/office/powerpoint/2010/main" val="2508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BÀI 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400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32979"/>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90082966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2766442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3264285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5599610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87557052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544588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819804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12544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01720790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1953736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6904584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09566064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1437256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9431601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9416404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10/9/2024</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539056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10/9/2024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957881B7-3B28-76AB-824F-87A6EB90FAA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25105" y="209063"/>
            <a:ext cx="1463410" cy="1463410"/>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945A8B86-A447-48FF-C3D9-D71263225F6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725105" y="209063"/>
            <a:ext cx="1463410" cy="1463410"/>
          </a:xfrm>
          <a:prstGeom prst="rect">
            <a:avLst/>
          </a:prstGeom>
        </p:spPr>
      </p:pic>
    </p:spTree>
    <p:extLst>
      <p:ext uri="{BB962C8B-B14F-4D97-AF65-F5344CB8AC3E}">
        <p14:creationId xmlns:p14="http://schemas.microsoft.com/office/powerpoint/2010/main" val="30039891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0.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5.wdp"/><Relationship Id="rId18" Type="http://schemas.openxmlformats.org/officeDocument/2006/relationships/image" Target="../media/image21.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image" Target="../media/image18.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4.wdp"/><Relationship Id="rId5" Type="http://schemas.openxmlformats.org/officeDocument/2006/relationships/image" Target="../media/image14.jpg"/><Relationship Id="rId15" Type="http://schemas.microsoft.com/office/2007/relationships/hdphoto" Target="../media/hdphoto6.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1.xml"/><Relationship Id="rId9" Type="http://schemas.microsoft.com/office/2007/relationships/hdphoto" Target="../media/hdphoto3.wdp"/><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5.xml"/><Relationship Id="rId3" Type="http://schemas.openxmlformats.org/officeDocument/2006/relationships/image" Target="../media/image23.jpg"/><Relationship Id="rId7" Type="http://schemas.openxmlformats.org/officeDocument/2006/relationships/image" Target="../media/image19.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slide" Target="slide8.xml"/><Relationship Id="rId10"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24.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3.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2.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8.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2.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8.jpg"/><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2.png"/><Relationship Id="rId10" Type="http://schemas.microsoft.com/office/2007/relationships/hdphoto" Target="../media/hdphoto7.wdp"/><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6103" y="-74584"/>
            <a:ext cx="2778847" cy="2837475"/>
          </a:xfrm>
          <a:prstGeom prst="rect">
            <a:avLst/>
          </a:prstGeom>
        </p:spPr>
      </p:pic>
      <p:pic>
        <p:nvPicPr>
          <p:cNvPr id="4" name="Picture 3">
            <a:extLst>
              <a:ext uri="{FF2B5EF4-FFF2-40B4-BE49-F238E27FC236}">
                <a16:creationId xmlns:a16="http://schemas.microsoft.com/office/drawing/2014/main" id="{CF560451-30CB-0D64-25B7-52B7DC725C04}"/>
              </a:ext>
            </a:extLst>
          </p:cNvPr>
          <p:cNvPicPr>
            <a:picLocks noChangeAspect="1"/>
          </p:cNvPicPr>
          <p:nvPr/>
        </p:nvPicPr>
        <p:blipFill>
          <a:blip r:embed="rId4"/>
          <a:stretch>
            <a:fillRect/>
          </a:stretch>
        </p:blipFill>
        <p:spPr>
          <a:xfrm>
            <a:off x="9511578" y="539723"/>
            <a:ext cx="2292295" cy="1072989"/>
          </a:xfrm>
          <a:prstGeom prst="rect">
            <a:avLst/>
          </a:prstGeom>
        </p:spPr>
      </p:pic>
      <p:pic>
        <p:nvPicPr>
          <p:cNvPr id="8" name="Picture 7">
            <a:extLst>
              <a:ext uri="{FF2B5EF4-FFF2-40B4-BE49-F238E27FC236}">
                <a16:creationId xmlns:a16="http://schemas.microsoft.com/office/drawing/2014/main" id="{67844FF1-DEE3-94BD-FAF3-6173EC7000CB}"/>
              </a:ext>
            </a:extLst>
          </p:cNvPr>
          <p:cNvPicPr>
            <a:picLocks noChangeAspect="1"/>
          </p:cNvPicPr>
          <p:nvPr/>
        </p:nvPicPr>
        <p:blipFill>
          <a:blip r:embed="rId5"/>
          <a:stretch>
            <a:fillRect/>
          </a:stretch>
        </p:blipFill>
        <p:spPr>
          <a:xfrm>
            <a:off x="1776189" y="1481232"/>
            <a:ext cx="8291279" cy="221913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4" y="405229"/>
            <a:ext cx="9958806" cy="1661993"/>
          </a:xfrm>
          <a:prstGeom prst="rect">
            <a:avLst/>
          </a:prstGeom>
          <a:noFill/>
        </p:spPr>
        <p:txBody>
          <a:bodyPr wrap="square" rtlCol="0">
            <a:spAutoFit/>
          </a:bodyPr>
          <a:lstStyle/>
          <a:p>
            <a:pPr lvl="0" algn="just">
              <a:defRPr/>
            </a:pPr>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Chọn câu trả lời đúng.</a:t>
            </a:r>
          </a:p>
          <a:p>
            <a:pPr lvl="0" algn="just">
              <a:defRPr/>
            </a:pPr>
            <a:r>
              <a:rPr lang="vi-VN" sz="3400" dirty="0">
                <a:solidFill>
                  <a:srgbClr val="C00000"/>
                </a:solidFill>
                <a:latin typeface="Cambria" panose="02040503050406030204" pitchFamily="18" charset="0"/>
                <a:ea typeface="Cambria" panose="02040503050406030204" pitchFamily="18" charset="0"/>
                <a:cs typeface="Arial" panose="020B0604020202020204" pitchFamily="34" charset="0"/>
              </a:rPr>
              <a:t>Diện tích hình thang có độ dài hai đáy lần lượt là 25 cm và 15 cm; chiều cao 1 dm là:</a:t>
            </a:r>
            <a:endParaRPr kumimoji="0" lang="fr-FR" sz="34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sp>
        <p:nvSpPr>
          <p:cNvPr id="3" name="TextBox 2">
            <a:extLst>
              <a:ext uri="{FF2B5EF4-FFF2-40B4-BE49-F238E27FC236}">
                <a16:creationId xmlns:a16="http://schemas.microsoft.com/office/drawing/2014/main" id="{98EF3906-BEC9-1B14-609E-B351A847AD51}"/>
              </a:ext>
            </a:extLst>
          </p:cNvPr>
          <p:cNvSpPr txBox="1"/>
          <p:nvPr/>
        </p:nvSpPr>
        <p:spPr>
          <a:xfrm>
            <a:off x="740229" y="2296886"/>
            <a:ext cx="11059886" cy="523220"/>
          </a:xfrm>
          <a:prstGeom prst="rect">
            <a:avLst/>
          </a:prstGeom>
          <a:noFill/>
        </p:spPr>
        <p:txBody>
          <a:bodyPr wrap="square" rtlCol="0">
            <a:spAutoFit/>
          </a:bodyPr>
          <a:lstStyle/>
          <a:p>
            <a:r>
              <a:rPr lang="en-US" sz="2800" b="0" i="0" dirty="0">
                <a:solidFill>
                  <a:srgbClr val="000000"/>
                </a:solidFill>
                <a:effectLst/>
                <a:latin typeface="Cambria" panose="02040503050406030204" pitchFamily="18" charset="0"/>
                <a:ea typeface="Cambria" panose="02040503050406030204" pitchFamily="18" charset="0"/>
              </a:rPr>
              <a:t>A. 4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B. 2 cm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C. 2 dm</a:t>
            </a:r>
            <a:r>
              <a:rPr lang="en-US" sz="2800" b="0" i="0" baseline="30000" dirty="0">
                <a:solidFill>
                  <a:srgbClr val="000000"/>
                </a:solidFill>
                <a:effectLst/>
                <a:latin typeface="Cambria" panose="02040503050406030204" pitchFamily="18" charset="0"/>
                <a:ea typeface="Cambria" panose="02040503050406030204" pitchFamily="18" charset="0"/>
              </a:rPr>
              <a:t>2</a:t>
            </a:r>
            <a:r>
              <a:rPr lang="en-US" sz="2800" b="0" i="0" dirty="0">
                <a:solidFill>
                  <a:srgbClr val="000000"/>
                </a:solidFill>
                <a:effectLst/>
                <a:latin typeface="Cambria" panose="02040503050406030204" pitchFamily="18" charset="0"/>
                <a:ea typeface="Cambria" panose="02040503050406030204" pitchFamily="18" charset="0"/>
              </a:rPr>
              <a:t>                D. 4 dm</a:t>
            </a:r>
            <a:r>
              <a:rPr lang="en-US" sz="2800" b="0" i="0" baseline="30000" dirty="0">
                <a:solidFill>
                  <a:srgbClr val="000000"/>
                </a:solidFill>
                <a:effectLst/>
                <a:latin typeface="Cambria" panose="02040503050406030204" pitchFamily="18" charset="0"/>
                <a:ea typeface="Cambria" panose="02040503050406030204" pitchFamily="18" charset="0"/>
              </a:rPr>
              <a:t>2</a:t>
            </a:r>
            <a:endParaRPr lang="en-US" sz="2800" dirty="0">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E4253EBA-FB0B-A79F-B07D-171BB7E737D5}"/>
                  </a:ext>
                </a:extLst>
              </p:cNvPr>
              <p:cNvSpPr txBox="1"/>
              <p:nvPr/>
            </p:nvSpPr>
            <p:spPr>
              <a:xfrm>
                <a:off x="2721429" y="3276600"/>
                <a:ext cx="6487885" cy="3670428"/>
              </a:xfrm>
              <a:prstGeom prst="rect">
                <a:avLst/>
              </a:prstGeom>
              <a:noFill/>
            </p:spPr>
            <p:txBody>
              <a:bodyPr wrap="square" rtlCol="0">
                <a:spAutoFit/>
              </a:bodyPr>
              <a:lstStyle/>
              <a:p>
                <a:pPr algn="ctr"/>
                <a:r>
                  <a:rPr lang="en-US" sz="3600" b="0" i="0" dirty="0">
                    <a:solidFill>
                      <a:srgbClr val="FF0000"/>
                    </a:solidFill>
                    <a:effectLst/>
                    <a:latin typeface="Cambria" panose="02040503050406030204" pitchFamily="18" charset="0"/>
                    <a:ea typeface="Cambria" panose="02040503050406030204" pitchFamily="18" charset="0"/>
                  </a:rPr>
                  <a:t>Đổi 1 dm = 10 cm</a:t>
                </a:r>
              </a:p>
              <a:p>
                <a:pPr algn="ctr"/>
                <a:r>
                  <a:rPr lang="en-US" sz="3600" b="0" i="0" dirty="0" err="1">
                    <a:solidFill>
                      <a:srgbClr val="FF0000"/>
                    </a:solidFill>
                    <a:effectLst/>
                    <a:latin typeface="Cambria" panose="02040503050406030204" pitchFamily="18" charset="0"/>
                    <a:ea typeface="Cambria" panose="02040503050406030204" pitchFamily="18" charset="0"/>
                  </a:rPr>
                  <a:t>Diện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hình</a:t>
                </a:r>
                <a:r>
                  <a:rPr lang="en-US" sz="3600" b="0" i="0" dirty="0">
                    <a:solidFill>
                      <a:srgbClr val="FF0000"/>
                    </a:solidFill>
                    <a:effectLst/>
                    <a:latin typeface="Cambria" panose="02040503050406030204" pitchFamily="18" charset="0"/>
                    <a:ea typeface="Cambria" panose="02040503050406030204" pitchFamily="18" charset="0"/>
                  </a:rPr>
                  <a:t> thang </a:t>
                </a:r>
                <a:r>
                  <a:rPr lang="en-US" sz="3600" b="0" i="0" dirty="0" err="1">
                    <a:solidFill>
                      <a:srgbClr val="FF0000"/>
                    </a:solidFill>
                    <a:effectLst/>
                    <a:latin typeface="Cambria" panose="02040503050406030204" pitchFamily="18" charset="0"/>
                    <a:ea typeface="Cambria" panose="02040503050406030204" pitchFamily="18" charset="0"/>
                  </a:rPr>
                  <a:t>đó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r>
                          <a:rPr lang="en-US" sz="3600" b="0" i="1" smtClean="0">
                            <a:solidFill>
                              <a:srgbClr val="FF0000"/>
                            </a:solidFill>
                            <a:effectLst/>
                            <a:latin typeface="Cambria Math" panose="02040503050406030204" pitchFamily="18" charset="0"/>
                          </a:rPr>
                          <m:t>(25+15)</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a:t>
                </a:r>
                <a:r>
                  <a:rPr lang="en-US" sz="3600" b="0" i="0">
                    <a:solidFill>
                      <a:srgbClr val="FF0000"/>
                    </a:solidFill>
                    <a:effectLst/>
                    <a:latin typeface="Cambria" panose="02040503050406030204" pitchFamily="18" charset="0"/>
                    <a:ea typeface="Cambria" panose="02040503050406030204" pitchFamily="18" charset="0"/>
                  </a:rPr>
                  <a:t>x 10 = </a:t>
                </a:r>
                <a:r>
                  <a:rPr lang="en-US" sz="3600" b="0" i="0" dirty="0">
                    <a:solidFill>
                      <a:srgbClr val="FF0000"/>
                    </a:solidFill>
                    <a:effectLst/>
                    <a:latin typeface="Cambria" panose="02040503050406030204" pitchFamily="18" charset="0"/>
                    <a:ea typeface="Cambria" panose="02040503050406030204" pitchFamily="18" charset="0"/>
                  </a:rPr>
                  <a:t>200 </a:t>
                </a:r>
                <a:r>
                  <a:rPr lang="en-US" sz="3600" dirty="0">
                    <a:solidFill>
                      <a:srgbClr val="FF0000"/>
                    </a:solidFill>
                    <a:latin typeface="Cambria" panose="02040503050406030204" pitchFamily="18" charset="0"/>
                    <a:ea typeface="Cambria" panose="02040503050406030204" pitchFamily="18" charset="0"/>
                  </a:rPr>
                  <a:t>cm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a:t>
                </a:r>
              </a:p>
              <a:p>
                <a:pPr algn="ctr"/>
                <a:r>
                  <a:rPr lang="en-US" sz="3600" b="0" i="0" dirty="0" err="1">
                    <a:solidFill>
                      <a:srgbClr val="FF0000"/>
                    </a:solidFill>
                    <a:effectLst/>
                    <a:latin typeface="Cambria" panose="02040503050406030204" pitchFamily="18" charset="0"/>
                    <a:ea typeface="Cambria" panose="02040503050406030204" pitchFamily="18" charset="0"/>
                  </a:rPr>
                  <a:t>Đổi</a:t>
                </a:r>
                <a:r>
                  <a:rPr lang="en-US" sz="3600" b="0" i="0" dirty="0">
                    <a:solidFill>
                      <a:srgbClr val="FF0000"/>
                    </a:solidFill>
                    <a:effectLst/>
                    <a:latin typeface="Cambria" panose="02040503050406030204" pitchFamily="18" charset="0"/>
                    <a:ea typeface="Cambria" panose="02040503050406030204" pitchFamily="18" charset="0"/>
                  </a:rPr>
                  <a:t> 200 cm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 2 dm</a:t>
                </a:r>
                <a:r>
                  <a:rPr lang="en-US" sz="3600" b="0" i="0" baseline="30000" dirty="0">
                    <a:solidFill>
                      <a:srgbClr val="FF0000"/>
                    </a:solidFill>
                    <a:effectLst/>
                    <a:latin typeface="Cambria" panose="02040503050406030204" pitchFamily="18" charset="0"/>
                    <a:ea typeface="Cambria" panose="02040503050406030204" pitchFamily="18" charset="0"/>
                  </a:rPr>
                  <a:t>2</a:t>
                </a:r>
                <a:endParaRPr lang="en-US" sz="3600" b="0" i="0" dirty="0">
                  <a:solidFill>
                    <a:srgbClr val="FF0000"/>
                  </a:solidFill>
                  <a:effectLst/>
                  <a:latin typeface="Cambria" panose="02040503050406030204" pitchFamily="18" charset="0"/>
                  <a:ea typeface="Cambria" panose="02040503050406030204" pitchFamily="18" charset="0"/>
                </a:endParaRP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2 dm</a:t>
                </a:r>
                <a:r>
                  <a:rPr lang="en-US" sz="3600" b="0" i="0" baseline="30000" dirty="0">
                    <a:solidFill>
                      <a:srgbClr val="FF0000"/>
                    </a:solidFill>
                    <a:effectLst/>
                    <a:latin typeface="Cambria" panose="02040503050406030204" pitchFamily="18" charset="0"/>
                    <a:ea typeface="Cambria" panose="02040503050406030204" pitchFamily="18" charset="0"/>
                  </a:rPr>
                  <a:t>2</a:t>
                </a:r>
                <a:r>
                  <a:rPr lang="en-US" sz="3600" b="0" i="0" dirty="0">
                    <a:solidFill>
                      <a:srgbClr val="FF0000"/>
                    </a:solidFill>
                    <a:effectLst/>
                    <a:latin typeface="Cambria" panose="02040503050406030204" pitchFamily="18" charset="0"/>
                    <a:ea typeface="Cambria" panose="02040503050406030204" pitchFamily="18" charset="0"/>
                  </a:rPr>
                  <a:t> </a:t>
                </a:r>
              </a:p>
              <a:p>
                <a:endParaRPr lang="en-US" sz="3600" dirty="0">
                  <a:solidFill>
                    <a:srgbClr val="FF0000"/>
                  </a:solidFill>
                  <a:latin typeface="Cambria" panose="02040503050406030204" pitchFamily="18" charset="0"/>
                  <a:ea typeface="Cambria" panose="02040503050406030204" pitchFamily="18" charset="0"/>
                </a:endParaRPr>
              </a:p>
            </p:txBody>
          </p:sp>
        </mc:Choice>
        <mc:Fallback>
          <p:sp>
            <p:nvSpPr>
              <p:cNvPr id="9" name="TextBox 8">
                <a:extLst>
                  <a:ext uri="{FF2B5EF4-FFF2-40B4-BE49-F238E27FC236}">
                    <a16:creationId xmlns:a16="http://schemas.microsoft.com/office/drawing/2014/main" id="{E4253EBA-FB0B-A79F-B07D-171BB7E737D5}"/>
                  </a:ext>
                </a:extLst>
              </p:cNvPr>
              <p:cNvSpPr txBox="1">
                <a:spLocks noRot="1" noChangeAspect="1" noMove="1" noResize="1" noEditPoints="1" noAdjustHandles="1" noChangeArrowheads="1" noChangeShapeType="1" noTextEdit="1"/>
              </p:cNvSpPr>
              <p:nvPr/>
            </p:nvSpPr>
            <p:spPr>
              <a:xfrm>
                <a:off x="2721429" y="3276600"/>
                <a:ext cx="6487885" cy="3670428"/>
              </a:xfrm>
              <a:prstGeom prst="rect">
                <a:avLst/>
              </a:prstGeom>
              <a:blipFill>
                <a:blip r:embed="rId2"/>
                <a:stretch>
                  <a:fillRect t="-2658"/>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DDAAD201-F186-03FD-545C-5009C45BCE50}"/>
              </a:ext>
            </a:extLst>
          </p:cNvPr>
          <p:cNvSpPr/>
          <p:nvPr/>
        </p:nvSpPr>
        <p:spPr>
          <a:xfrm>
            <a:off x="7206344" y="2231572"/>
            <a:ext cx="533400" cy="57694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12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138773"/>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cs typeface="Arial" panose="020B0604020202020204" pitchFamily="34" charset="0"/>
              </a:rPr>
              <a:t>Tính diện tích con thuyền như hình dưới đây, biết rằng mỗi ô vuông có cạnh dài 1 cm.</a:t>
            </a:r>
            <a:endParaRPr kumimoji="0" lang="fr-FR"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a:ln w="0"/>
                  <a:solidFill>
                    <a:prstClr val="white"/>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a:t>
              </a:r>
              <a:endPar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a:extLst>
              <a:ext uri="{FF2B5EF4-FFF2-40B4-BE49-F238E27FC236}">
                <a16:creationId xmlns:a16="http://schemas.microsoft.com/office/drawing/2014/main" id="{2B25852E-E1BB-7181-766D-32530699E28A}"/>
              </a:ext>
            </a:extLst>
          </p:cNvPr>
          <p:cNvPicPr>
            <a:picLocks noChangeAspect="1"/>
          </p:cNvPicPr>
          <p:nvPr/>
        </p:nvPicPr>
        <p:blipFill>
          <a:blip r:embed="rId2"/>
          <a:stretch>
            <a:fillRect/>
          </a:stretch>
        </p:blipFill>
        <p:spPr>
          <a:xfrm>
            <a:off x="6350982" y="2307771"/>
            <a:ext cx="5330750" cy="299085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5EB8908-2A7F-31CB-B612-9EEF3CA5555D}"/>
                  </a:ext>
                </a:extLst>
              </p:cNvPr>
              <p:cNvSpPr txBox="1"/>
              <p:nvPr/>
            </p:nvSpPr>
            <p:spPr>
              <a:xfrm>
                <a:off x="511627" y="2008180"/>
                <a:ext cx="6096000" cy="3945696"/>
              </a:xfrm>
              <a:prstGeom prst="rect">
                <a:avLst/>
              </a:prstGeom>
              <a:noFill/>
            </p:spPr>
            <p:txBody>
              <a:bodyPr wrap="square">
                <a:spAutoFit/>
              </a:bodyPr>
              <a:lstStyle/>
              <a:p>
                <a:pPr algn="ctr"/>
                <a:r>
                  <a:rPr lang="en-US" sz="2800" b="0" i="0" dirty="0">
                    <a:solidFill>
                      <a:srgbClr val="FF0000"/>
                    </a:solidFill>
                    <a:effectLst/>
                    <a:latin typeface="Cambria" panose="02040503050406030204" pitchFamily="18" charset="0"/>
                    <a:ea typeface="Cambria" panose="02040503050406030204" pitchFamily="18" charset="0"/>
                  </a:rPr>
                  <a:t>Diện tích tam giác màu đỏ bằng diện tích tam giác màu cam và bằng</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r>
                          <a:rPr lang="en-US" sz="2800" b="0" i="1" smtClean="0">
                            <a:solidFill>
                              <a:srgbClr val="FF0000"/>
                            </a:solidFill>
                            <a:effectLst/>
                            <a:latin typeface="Cambria Math" panose="02040503050406030204" pitchFamily="18" charset="0"/>
                          </a:rPr>
                          <m:t>(3 </m:t>
                        </m:r>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4)</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6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thang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14:m>
                  <m:oMath xmlns:m="http://schemas.openxmlformats.org/officeDocument/2006/math">
                    <m:f>
                      <m:fPr>
                        <m:ctrlPr>
                          <a:rPr lang="en-US" sz="2800" b="0" i="1" smtClean="0">
                            <a:solidFill>
                              <a:srgbClr val="FF0000"/>
                            </a:solidFill>
                            <a:effectLst/>
                            <a:latin typeface="Cambria Math" panose="02040503050406030204" pitchFamily="18" charset="0"/>
                          </a:rPr>
                        </m:ctrlPr>
                      </m:fPr>
                      <m:num>
                        <m:d>
                          <m:dPr>
                            <m:ctrlPr>
                              <a:rPr lang="en-US" sz="2800" b="0" i="1" smtClean="0">
                                <a:solidFill>
                                  <a:srgbClr val="FF0000"/>
                                </a:solidFill>
                                <a:effectLst/>
                                <a:latin typeface="Cambria Math" panose="02040503050406030204" pitchFamily="18" charset="0"/>
                              </a:rPr>
                            </m:ctrlPr>
                          </m:dPr>
                          <m:e>
                            <m:r>
                              <a:rPr lang="en-US" sz="2800" b="0" i="1" smtClean="0">
                                <a:solidFill>
                                  <a:srgbClr val="FF0000"/>
                                </a:solidFill>
                                <a:effectLst/>
                                <a:latin typeface="Cambria Math" panose="02040503050406030204" pitchFamily="18" charset="0"/>
                              </a:rPr>
                              <m:t>11+ 5</m:t>
                            </m:r>
                          </m:e>
                        </m:d>
                        <m:r>
                          <a:rPr lang="en-US" sz="2800" b="0" i="1" smtClean="0">
                            <a:solidFill>
                              <a:srgbClr val="FF0000"/>
                            </a:solidFill>
                            <a:effectLst/>
                            <a:latin typeface="Cambria Math" panose="02040503050406030204" pitchFamily="18" charset="0"/>
                          </a:rPr>
                          <m:t>𝑥</m:t>
                        </m:r>
                        <m:r>
                          <a:rPr lang="en-US" sz="2800" b="0" i="1" smtClean="0">
                            <a:solidFill>
                              <a:srgbClr val="FF0000"/>
                            </a:solidFill>
                            <a:effectLst/>
                            <a:latin typeface="Cambria Math" panose="02040503050406030204" pitchFamily="18" charset="0"/>
                          </a:rPr>
                          <m:t> 3</m:t>
                        </m:r>
                      </m:num>
                      <m:den>
                        <m:r>
                          <a:rPr lang="en-US" sz="2800" b="0" i="1" smtClean="0">
                            <a:solidFill>
                              <a:srgbClr val="FF0000"/>
                            </a:solidFill>
                            <a:effectLst/>
                            <a:latin typeface="Cambria Math" panose="02040503050406030204" pitchFamily="18" charset="0"/>
                          </a:rPr>
                          <m:t>2</m:t>
                        </m:r>
                      </m:den>
                    </m:f>
                  </m:oMath>
                </a14:m>
                <a:r>
                  <a:rPr lang="en-US" sz="2800" b="0" i="0" dirty="0">
                    <a:solidFill>
                      <a:srgbClr val="FF0000"/>
                    </a:solidFill>
                    <a:effectLst/>
                    <a:latin typeface="Cambria" panose="02040503050406030204" pitchFamily="18" charset="0"/>
                    <a:ea typeface="Cambria" panose="02040503050406030204" pitchFamily="18" charset="0"/>
                  </a:rPr>
                  <a:t> = 24 (</a:t>
                </a:r>
                <a:r>
                  <a:rPr lang="en-US" sz="2800" dirty="0">
                    <a:solidFill>
                      <a:srgbClr val="FF0000"/>
                    </a:solidFill>
                    <a:latin typeface="Cambria" panose="02040503050406030204" pitchFamily="18" charset="0"/>
                    <a:ea typeface="Cambria" panose="02040503050406030204" pitchFamily="18" charset="0"/>
                  </a:rPr>
                  <a:t>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b="0" i="0" dirty="0" err="1">
                    <a:solidFill>
                      <a:srgbClr val="FF0000"/>
                    </a:solidFill>
                    <a:effectLst/>
                    <a:latin typeface="Cambria" panose="02040503050406030204" pitchFamily="18" charset="0"/>
                    <a:ea typeface="Cambria" panose="02040503050406030204" pitchFamily="18" charset="0"/>
                  </a:rPr>
                  <a:t>Diện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tích</a:t>
                </a:r>
                <a:r>
                  <a:rPr lang="en-US" sz="2800" b="0" i="0" dirty="0">
                    <a:solidFill>
                      <a:srgbClr val="FF0000"/>
                    </a:solidFill>
                    <a:effectLst/>
                    <a:latin typeface="Cambria" panose="02040503050406030204" pitchFamily="18" charset="0"/>
                    <a:ea typeface="Cambria" panose="02040503050406030204" pitchFamily="18" charset="0"/>
                  </a:rPr>
                  <a:t> con </a:t>
                </a:r>
                <a:r>
                  <a:rPr lang="en-US" sz="2800" b="0" i="0" dirty="0" err="1">
                    <a:solidFill>
                      <a:srgbClr val="FF0000"/>
                    </a:solidFill>
                    <a:effectLst/>
                    <a:latin typeface="Cambria" panose="02040503050406030204" pitchFamily="18" charset="0"/>
                    <a:ea typeface="Cambria" panose="02040503050406030204" pitchFamily="18" charset="0"/>
                  </a:rPr>
                  <a:t>thuyền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là</a:t>
                </a:r>
                <a:r>
                  <a:rPr lang="en-US" sz="2800" b="0" i="0" dirty="0">
                    <a:solidFill>
                      <a:srgbClr val="FF0000"/>
                    </a:solidFill>
                    <a:effectLst/>
                    <a:latin typeface="Cambria" panose="02040503050406030204" pitchFamily="18" charset="0"/>
                    <a:ea typeface="Cambria" panose="02040503050406030204" pitchFamily="18" charset="0"/>
                  </a:rPr>
                  <a:t>:</a:t>
                </a:r>
              </a:p>
              <a:p>
                <a:pPr algn="ctr"/>
                <a:r>
                  <a:rPr lang="en-US" sz="2800" b="0" i="0" dirty="0">
                    <a:solidFill>
                      <a:srgbClr val="FF0000"/>
                    </a:solidFill>
                    <a:effectLst/>
                    <a:latin typeface="Cambria" panose="02040503050406030204" pitchFamily="18" charset="0"/>
                    <a:ea typeface="Cambria" panose="02040503050406030204" pitchFamily="18" charset="0"/>
                  </a:rPr>
                  <a:t>6 + 6 + 24 = 36 (cm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b="0" i="0" dirty="0">
                    <a:solidFill>
                      <a:srgbClr val="FF0000"/>
                    </a:solidFill>
                    <a:effectLst/>
                    <a:latin typeface="Cambria" panose="02040503050406030204" pitchFamily="18" charset="0"/>
                    <a:ea typeface="Cambria" panose="02040503050406030204" pitchFamily="18" charset="0"/>
                  </a:rPr>
                  <a:t>)</a:t>
                </a:r>
              </a:p>
              <a:p>
                <a:pPr algn="r"/>
                <a:r>
                  <a:rPr lang="en-US" sz="2800" b="0" i="0" dirty="0" err="1">
                    <a:solidFill>
                      <a:srgbClr val="FF0000"/>
                    </a:solidFill>
                    <a:effectLst/>
                    <a:latin typeface="Cambria" panose="02040503050406030204" pitchFamily="18" charset="0"/>
                    <a:ea typeface="Cambria" panose="02040503050406030204" pitchFamily="18" charset="0"/>
                  </a:rPr>
                  <a:t>Đáp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số</a:t>
                </a:r>
                <a:r>
                  <a:rPr lang="en-US" sz="2800" b="0" i="0" dirty="0">
                    <a:solidFill>
                      <a:srgbClr val="FF0000"/>
                    </a:solidFill>
                    <a:effectLst/>
                    <a:latin typeface="Cambria" panose="02040503050406030204" pitchFamily="18" charset="0"/>
                    <a:ea typeface="Cambria" panose="02040503050406030204" pitchFamily="18" charset="0"/>
                  </a:rPr>
                  <a:t>: 36 cm</a:t>
                </a:r>
                <a:r>
                  <a:rPr lang="en-US" sz="2800" b="0" i="0" baseline="30000" dirty="0">
                    <a:solidFill>
                      <a:srgbClr val="FF0000"/>
                    </a:solidFill>
                    <a:effectLst/>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E5EB8908-2A7F-31CB-B612-9EEF3CA5555D}"/>
                  </a:ext>
                </a:extLst>
              </p:cNvPr>
              <p:cNvSpPr txBox="1">
                <a:spLocks noRot="1" noChangeAspect="1" noMove="1" noResize="1" noEditPoints="1" noAdjustHandles="1" noChangeArrowheads="1" noChangeShapeType="1" noTextEdit="1"/>
              </p:cNvSpPr>
              <p:nvPr/>
            </p:nvSpPr>
            <p:spPr>
              <a:xfrm>
                <a:off x="511627" y="2008180"/>
                <a:ext cx="6096000" cy="3945696"/>
              </a:xfrm>
              <a:prstGeom prst="rect">
                <a:avLst/>
              </a:prstGeom>
              <a:blipFill>
                <a:blip r:embed="rId3"/>
                <a:stretch>
                  <a:fillRect t="-1543" r="-900" b="-3241"/>
                </a:stretch>
              </a:blipFill>
            </p:spPr>
            <p:txBody>
              <a:bodyPr/>
              <a:lstStyle/>
              <a:p>
                <a:r>
                  <a:rPr lang="en-US">
                    <a:noFill/>
                  </a:rPr>
                  <a:t> </a:t>
                </a:r>
              </a:p>
            </p:txBody>
          </p:sp>
        </mc:Fallback>
      </mc:AlternateContent>
    </p:spTree>
    <p:extLst>
      <p:ext uri="{BB962C8B-B14F-4D97-AF65-F5344CB8AC3E}">
        <p14:creationId xmlns:p14="http://schemas.microsoft.com/office/powerpoint/2010/main" val="273223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183349AF-27E3-413E-AAFB-29A15560DD01}"/>
              </a:ext>
            </a:extLst>
          </p:cNvPr>
          <p:cNvSpPr txBox="1"/>
          <p:nvPr/>
        </p:nvSpPr>
        <p:spPr>
          <a:xfrm>
            <a:off x="1598195" y="296372"/>
            <a:ext cx="9958806" cy="1200329"/>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cs typeface="Arial" panose="020B0604020202020204" pitchFamily="34" charset="0"/>
              </a:rPr>
              <a:t>Một mảnh đất dạng hình thang có độ dài hai đáy là 35 m và 15 m, chiều cao là 20 m. Tính số tiền mua cỏ để vừa đủ phủ kín mảnh đất đó, biết rằng mỗi mét vuông cỏ có giá tiền là 45 000 đồng.</a:t>
            </a:r>
            <a:endParaRPr kumimoji="0" lang="fr-FR"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4</a:t>
              </a:r>
            </a:p>
          </p:txBody>
        </p:sp>
      </p:grpSp>
      <p:pic>
        <p:nvPicPr>
          <p:cNvPr id="8" name="Picture 7">
            <a:extLst>
              <a:ext uri="{FF2B5EF4-FFF2-40B4-BE49-F238E27FC236}">
                <a16:creationId xmlns:a16="http://schemas.microsoft.com/office/drawing/2014/main" id="{8A1E49C3-EA74-C093-AB80-23F9828DC078}"/>
              </a:ext>
            </a:extLst>
          </p:cNvPr>
          <p:cNvPicPr>
            <a:picLocks noChangeAspect="1"/>
          </p:cNvPicPr>
          <p:nvPr/>
        </p:nvPicPr>
        <p:blipFill>
          <a:blip r:embed="rId2"/>
          <a:stretch>
            <a:fillRect/>
          </a:stretch>
        </p:blipFill>
        <p:spPr>
          <a:xfrm>
            <a:off x="6933562" y="1932749"/>
            <a:ext cx="4682134" cy="273124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19FE213-8632-3A02-E3AF-021A28E52867}"/>
                  </a:ext>
                </a:extLst>
              </p:cNvPr>
              <p:cNvSpPr txBox="1"/>
              <p:nvPr/>
            </p:nvSpPr>
            <p:spPr>
              <a:xfrm>
                <a:off x="751115" y="2286000"/>
                <a:ext cx="6487885" cy="3315588"/>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Bài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Diện tích mảnh đất là:</a:t>
                </a:r>
                <a:endParaRPr lang="en-US" sz="3600" b="0" i="1" dirty="0">
                  <a:solidFill>
                    <a:srgbClr val="FF0000"/>
                  </a:solidFill>
                  <a:effectLst/>
                  <a:latin typeface="Cambria" panose="02040503050406030204" pitchFamily="18" charset="0"/>
                  <a:ea typeface="Cambria" panose="02040503050406030204" pitchFamily="18" charset="0"/>
                </a:endParaRPr>
              </a:p>
              <a:p>
                <a:pPr algn="ctr"/>
                <a14:m>
                  <m:oMath xmlns:m="http://schemas.openxmlformats.org/officeDocument/2006/math">
                    <m:f>
                      <m:fPr>
                        <m:ctrlPr>
                          <a:rPr lang="en-US" sz="3600" b="0" i="1" smtClean="0">
                            <a:solidFill>
                              <a:srgbClr val="FF0000"/>
                            </a:solidFill>
                            <a:effectLst/>
                            <a:latin typeface="Cambria Math" panose="02040503050406030204" pitchFamily="18" charset="0"/>
                          </a:rPr>
                        </m:ctrlPr>
                      </m:fPr>
                      <m:num>
                        <m:d>
                          <m:dPr>
                            <m:ctrlPr>
                              <a:rPr lang="en-US" sz="3600" b="0" i="1" smtClean="0">
                                <a:solidFill>
                                  <a:srgbClr val="FF0000"/>
                                </a:solidFill>
                                <a:effectLst/>
                                <a:latin typeface="Cambria Math" panose="02040503050406030204" pitchFamily="18" charset="0"/>
                              </a:rPr>
                            </m:ctrlPr>
                          </m:dPr>
                          <m:e>
                            <m:r>
                              <a:rPr lang="en-US" sz="3600" b="0" i="1" smtClean="0">
                                <a:solidFill>
                                  <a:srgbClr val="FF0000"/>
                                </a:solidFill>
                                <a:effectLst/>
                                <a:latin typeface="Cambria Math" panose="02040503050406030204" pitchFamily="18" charset="0"/>
                              </a:rPr>
                              <m:t>35+15</m:t>
                            </m:r>
                          </m:e>
                        </m:d>
                        <m:r>
                          <a:rPr lang="en-US" sz="3600" b="0" i="1" smtClean="0">
                            <a:solidFill>
                              <a:srgbClr val="FF0000"/>
                            </a:solidFill>
                            <a:effectLst/>
                            <a:latin typeface="Cambria Math" panose="02040503050406030204" pitchFamily="18" charset="0"/>
                          </a:rPr>
                          <m:t> </m:t>
                        </m:r>
                        <m:r>
                          <a:rPr lang="en-US" sz="3600" b="0" i="1" smtClean="0">
                            <a:solidFill>
                              <a:srgbClr val="FF0000"/>
                            </a:solidFill>
                            <a:effectLst/>
                            <a:latin typeface="Cambria Math" panose="02040503050406030204" pitchFamily="18" charset="0"/>
                          </a:rPr>
                          <m:t>𝑥</m:t>
                        </m:r>
                        <m:r>
                          <a:rPr lang="en-US" sz="3600" b="0" i="1" smtClean="0">
                            <a:solidFill>
                              <a:srgbClr val="FF0000"/>
                            </a:solidFill>
                            <a:effectLst/>
                            <a:latin typeface="Cambria Math" panose="02040503050406030204" pitchFamily="18" charset="0"/>
                          </a:rPr>
                          <m:t> 20</m:t>
                        </m:r>
                      </m:num>
                      <m:den>
                        <m:r>
                          <a:rPr lang="en-US" sz="3600" b="0" i="1" smtClean="0">
                            <a:solidFill>
                              <a:srgbClr val="FF0000"/>
                            </a:solidFill>
                            <a:effectLst/>
                            <a:latin typeface="Cambria Math" panose="02040503050406030204" pitchFamily="18" charset="0"/>
                          </a:rPr>
                          <m:t>2</m:t>
                        </m:r>
                      </m:den>
                    </m:f>
                  </m:oMath>
                </a14:m>
                <a:r>
                  <a:rPr lang="en-US" sz="3600" b="0" i="0" dirty="0">
                    <a:solidFill>
                      <a:srgbClr val="FF0000"/>
                    </a:solidFill>
                    <a:effectLst/>
                    <a:latin typeface="Cambria" panose="02040503050406030204" pitchFamily="18" charset="0"/>
                    <a:ea typeface="Cambria" panose="02040503050406030204" pitchFamily="18" charset="0"/>
                  </a:rPr>
                  <a:t> = 500 </a:t>
                </a:r>
                <a:r>
                  <a:rPr lang="en-US" sz="3600" dirty="0">
                    <a:solidFill>
                      <a:srgbClr val="FF0000"/>
                    </a:solidFill>
                    <a:latin typeface="Cambria" panose="02040503050406030204" pitchFamily="18" charset="0"/>
                    <a:ea typeface="Cambria" panose="02040503050406030204" pitchFamily="18" charset="0"/>
                  </a:rPr>
                  <a:t>(m</a:t>
                </a:r>
                <a:r>
                  <a:rPr lang="en-US" sz="3600" baseline="30000" dirty="0">
                    <a:solidFill>
                      <a:srgbClr val="FF0000"/>
                    </a:solidFill>
                    <a:latin typeface="Cambria" panose="02040503050406030204" pitchFamily="18" charset="0"/>
                    <a:ea typeface="Cambria" panose="02040503050406030204" pitchFamily="18" charset="0"/>
                  </a:rPr>
                  <a:t>2</a:t>
                </a:r>
                <a:r>
                  <a:rPr lang="en-US" sz="3600" dirty="0">
                    <a:solidFill>
                      <a:srgbClr val="FF0000"/>
                    </a:solidFill>
                    <a:latin typeface="Cambria" panose="02040503050406030204" pitchFamily="18" charset="0"/>
                    <a:ea typeface="Cambria" panose="02040503050406030204" pitchFamily="18" charset="0"/>
                  </a:rPr>
                  <a:t> )  </a:t>
                </a:r>
              </a:p>
              <a:p>
                <a:pPr algn="ct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tiền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mua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cỏ</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phủ</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mảnh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đất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45 000 × 500 = 22 500 000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22 500 000 </a:t>
                </a:r>
                <a:r>
                  <a:rPr lang="en-US" sz="2800" dirty="0" err="1">
                    <a:solidFill>
                      <a:srgbClr val="FF0000"/>
                    </a:solidFill>
                    <a:latin typeface="Cambria" panose="02040503050406030204" pitchFamily="18" charset="0"/>
                    <a:ea typeface="Cambria" panose="02040503050406030204" pitchFamily="18" charset="0"/>
                  </a:rPr>
                  <a:t>đồng</a:t>
                </a:r>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019FE213-8632-3A02-E3AF-021A28E52867}"/>
                  </a:ext>
                </a:extLst>
              </p:cNvPr>
              <p:cNvSpPr txBox="1">
                <a:spLocks noRot="1" noChangeAspect="1" noMove="1" noResize="1" noEditPoints="1" noAdjustHandles="1" noChangeArrowheads="1" noChangeShapeType="1" noTextEdit="1"/>
              </p:cNvSpPr>
              <p:nvPr/>
            </p:nvSpPr>
            <p:spPr>
              <a:xfrm>
                <a:off x="751115" y="2286000"/>
                <a:ext cx="6487885" cy="3315588"/>
              </a:xfrm>
              <a:prstGeom prst="rect">
                <a:avLst/>
              </a:prstGeom>
              <a:blipFill>
                <a:blip r:embed="rId3"/>
                <a:stretch>
                  <a:fillRect t="-2757" r="-1878" b="-4044"/>
                </a:stretch>
              </a:blipFill>
            </p:spPr>
            <p:txBody>
              <a:bodyPr/>
              <a:lstStyle/>
              <a:p>
                <a:r>
                  <a:rPr lang="en-US">
                    <a:noFill/>
                  </a:rPr>
                  <a:t> </a:t>
                </a:r>
              </a:p>
            </p:txBody>
          </p:sp>
        </mc:Fallback>
      </mc:AlternateContent>
    </p:spTree>
    <p:extLst>
      <p:ext uri="{BB962C8B-B14F-4D97-AF65-F5344CB8AC3E}">
        <p14:creationId xmlns:p14="http://schemas.microsoft.com/office/powerpoint/2010/main" val="3141940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 name="Picture 1">
            <a:extLst>
              <a:ext uri="{FF2B5EF4-FFF2-40B4-BE49-F238E27FC236}">
                <a16:creationId xmlns:a16="http://schemas.microsoft.com/office/drawing/2014/main" id="{2CD71A7F-65D8-39C3-A96A-6B20C63E1359}"/>
              </a:ext>
            </a:extLst>
          </p:cNvPr>
          <p:cNvPicPr>
            <a:picLocks noChangeAspect="1"/>
          </p:cNvPicPr>
          <p:nvPr/>
        </p:nvPicPr>
        <p:blipFill>
          <a:blip r:embed="rId6"/>
          <a:stretch>
            <a:fillRect/>
          </a:stretch>
        </p:blipFill>
        <p:spPr>
          <a:xfrm>
            <a:off x="1389959" y="871151"/>
            <a:ext cx="8388823" cy="3243353"/>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rot="207432">
            <a:off x="1277791" y="1214644"/>
            <a:ext cx="3422732" cy="1631216"/>
          </a:xfrm>
          <a:prstGeom prst="rect">
            <a:avLst/>
          </a:prstGeom>
          <a:solidFill>
            <a:srgbClr val="FFFF00"/>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rPr>
              <a:t>KHỞI</a:t>
            </a:r>
          </a:p>
        </p:txBody>
      </p:sp>
      <p:sp>
        <p:nvSpPr>
          <p:cNvPr id="8" name="Rectangle 7"/>
          <p:cNvSpPr/>
          <p:nvPr/>
        </p:nvSpPr>
        <p:spPr>
          <a:xfrm rot="20814942">
            <a:off x="1288222" y="4090973"/>
            <a:ext cx="4248279" cy="1631216"/>
          </a:xfrm>
          <a:prstGeom prst="rect">
            <a:avLst/>
          </a:prstGeom>
          <a:solidFill>
            <a:srgbClr val="FF3399"/>
          </a:solidFill>
        </p:spPr>
        <p:txBody>
          <a:bodyPr wrap="none" lIns="91440" tIns="45720" rIns="91440" bIns="4572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0">
                  <a:solidFill>
                    <a:prstClr val="black"/>
                  </a:solidFill>
                </a:ln>
                <a:solidFill>
                  <a:prstClr val="white"/>
                </a:solidFill>
                <a:effectLst>
                  <a:outerShdw blurRad="50800" dist="38100" dir="2700000" algn="tl" rotWithShape="0">
                    <a:prstClr val="black">
                      <a:alpha val="40000"/>
                    </a:prstClr>
                  </a:outerShdw>
                </a:effectLst>
                <a:latin typeface="#9Slide07 SVNZiclets" panose="02000603000000000000" pitchFamily="2" charset="0"/>
              </a:rPr>
              <a:t>ĐỘNG</a:t>
            </a:r>
            <a:endParaRPr kumimoji="0" lang="en-US" sz="10000" b="0" i="0" u="none" strike="noStrike" kern="1200" cap="none" spc="0" normalizeH="0" baseline="0" noProof="0">
              <a:ln w="0">
                <a:solidFill>
                  <a:prstClr val="black"/>
                </a:solidFill>
              </a:ln>
              <a:solidFill>
                <a:prstClr val="white"/>
              </a:solidFill>
              <a:effectLst>
                <a:outerShdw blurRad="50800" dist="38100" dir="2700000" algn="tl" rotWithShape="0">
                  <a:prstClr val="black">
                    <a:alpha val="40000"/>
                  </a:prstClr>
                </a:outerShdw>
              </a:effectLst>
              <a:uLnTx/>
              <a:uFillTx/>
              <a:latin typeface="#9Slide07 SVNZiclets" panose="02000603000000000000" pitchFamily="2" charset="0"/>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8"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4"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4" action="ppaction://hlinksldjump"/>
          </p:cNvPr>
          <p:cNvPicPr>
            <a:picLocks noChangeAspect="1"/>
          </p:cNvPicPr>
          <p:nvPr/>
        </p:nvPicPr>
        <p:blipFill>
          <a:blip r:embed="rId9">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3"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4">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rId15" action="ppaction://hlinksldjump"/>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14103" y="248194"/>
            <a:ext cx="10763795" cy="2539489"/>
            <a:chOff x="714103" y="248194"/>
            <a:chExt cx="10763795" cy="1673385"/>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768725" y="351919"/>
              <a:ext cx="10280016"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gr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646497" y="3658093"/>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nl-NL" sz="3200" b="1" dirty="0">
                <a:solidFill>
                  <a:srgbClr val="002060"/>
                </a:solidFill>
                <a:effectLst/>
                <a:latin typeface="Cambria" panose="02040503050406030204" pitchFamily="18" charset="0"/>
                <a:ea typeface="Cambria" panose="02040503050406030204" pitchFamily="18" charset="0"/>
              </a:rPr>
              <a:t>Hình thang có hai cạnh đáy đối diện song song.</a:t>
            </a:r>
            <a:endParaRPr lang="en-US" sz="3200" b="1" dirty="0">
              <a:solidFill>
                <a:srgbClr val="002060"/>
              </a:solidFill>
              <a:effectLst/>
              <a:latin typeface="Cambria" panose="02040503050406030204" pitchFamily="18" charset="0"/>
              <a:ea typeface="Cambria" panose="02040503050406030204" pitchFamily="18" charset="0"/>
            </a:endParaRPr>
          </a:p>
        </p:txBody>
      </p:sp>
      <p:grpSp>
        <p:nvGrpSpPr>
          <p:cNvPr id="19" name="Câu hỏi"/>
          <p:cNvGrpSpPr/>
          <p:nvPr/>
        </p:nvGrpSpPr>
        <p:grpSpPr>
          <a:xfrm>
            <a:off x="616633" y="165602"/>
            <a:ext cx="11266213" cy="2024171"/>
            <a:chOff x="616633" y="165602"/>
            <a:chExt cx="11266213" cy="2024171"/>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 name="Picture 2"/>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93899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Nêu</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điểm</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thang.</a:t>
              </a:r>
            </a:p>
          </p:txBody>
        </p:sp>
      </p:grpSp>
      <p:pic>
        <p:nvPicPr>
          <p:cNvPr id="23" name="Dấu tick"/>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01172" y="3162509"/>
            <a:ext cx="1162797" cy="1331278"/>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 presetClass="mediacall" presetSubtype="0" fill="hold" nodeType="withEffect">
                                  <p:stCondLst>
                                    <p:cond delay="0"/>
                                  </p:stCondLst>
                                  <p:childTnLst>
                                    <p:cmd type="call" cmd="togglePause">
                                      <p:cBhvr>
                                        <p:cTn id="16" dur="1" fill="hold"/>
                                        <p:tgtEl>
                                          <p:spTgt spid="28"/>
                                        </p:tgtEl>
                                      </p:cBhvr>
                                    </p:cmd>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6"/>
                </p:tgtEl>
              </p:cMediaNode>
            </p:audio>
            <p:audio>
              <p:cMediaNode vol="80000">
                <p:cTn id="21" fill="hold" display="0">
                  <p:stCondLst>
                    <p:cond delay="indefinite"/>
                  </p:stCondLst>
                  <p:endCondLst>
                    <p:cond evt="onStopAudio" delay="0">
                      <p:tgtEl>
                        <p:sldTgt/>
                      </p:tgtEl>
                    </p:cond>
                  </p:endCondLst>
                </p:cTn>
                <p:tgtEl>
                  <p:spTgt spid="27"/>
                </p:tgtEl>
              </p:cMediaNode>
            </p:audio>
            <p:audio>
              <p:cMediaNode vol="80000">
                <p:cTn id="22" fill="hold" display="0">
                  <p:stCondLst>
                    <p:cond delay="indefinite"/>
                  </p:stCondLst>
                  <p:endCondLst>
                    <p:cond evt="onStopAudio" delay="0">
                      <p:tgtEl>
                        <p:sldTgt/>
                      </p:tgtEl>
                    </p:cond>
                  </p:endCondLst>
                </p:cTn>
                <p:tgtEl>
                  <p:spTgt spid="28"/>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394C46C4-4C6F-907B-3023-E8FA548D828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4B848EAC-EC95-CF8D-7B2A-E9507C7C56B7}"/>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Độ dài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1CB825CE-0B8D-BDE4-D0DA-F6E03F41011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BCA14113-8ADF-5DCD-96C6-498023604AF6}"/>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A531B5B2-A12E-08CE-76B9-078EBF10FD71}"/>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1E13DDE-BCAF-E9DD-8D09-57F6B098DA9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0F4A48D0-1AC4-745F-D801-0A1BBEEC05AC}"/>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tam giác?</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32D5EA3B-F301-75BA-D498-C0FBB1B9491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72CEDEB8-1645-6989-DB81-4039CA1932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B4379C57-8CBB-F6C4-24D4-DFE4F5F24F4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74E3ACC7-083F-D4AA-0238-1C9BCBDD1F4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pic>
        <p:nvPicPr>
          <p:cNvPr id="10" name="Picture 9">
            <a:hlinkClick r:id="rId8" action="ppaction://hlinksldjump"/>
            <a:extLst>
              <a:ext uri="{FF2B5EF4-FFF2-40B4-BE49-F238E27FC236}">
                <a16:creationId xmlns:a16="http://schemas.microsoft.com/office/drawing/2014/main" id="{926B5952-BF79-9514-0857-2389B6C913A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sp>
        <p:nvSpPr>
          <p:cNvPr id="30" name="Rectangle 29">
            <a:extLst>
              <a:ext uri="{FF2B5EF4-FFF2-40B4-BE49-F238E27FC236}">
                <a16:creationId xmlns:a16="http://schemas.microsoft.com/office/drawing/2014/main" id="{6E2B68DA-9D20-75E7-7B3F-7ACF545F079A}"/>
              </a:ext>
            </a:extLst>
          </p:cNvPr>
          <p:cNvSpPr/>
          <p:nvPr/>
        </p:nvSpPr>
        <p:spPr>
          <a:xfrm>
            <a:off x="1646497" y="3658092"/>
            <a:ext cx="8987247" cy="1131621"/>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eaLnBrk="0" fontAlgn="base" hangingPunct="0">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rPr>
              <a:t>Tổng độ dài 2 đáy nhân với chiều cao (cùng đơn vị đo) rồi chia cho 2.</a:t>
            </a:r>
            <a:endParaRPr lang="en-US" sz="3600" b="1" dirty="0">
              <a:solidFill>
                <a:srgbClr val="002060"/>
              </a:solidFill>
              <a:effectLst/>
              <a:latin typeface="Cambria" panose="02040503050406030204" pitchFamily="18" charset="0"/>
              <a:ea typeface="Cambria" panose="02040503050406030204" pitchFamily="18" charset="0"/>
            </a:endParaRPr>
          </a:p>
        </p:txBody>
      </p:sp>
      <p:grpSp>
        <p:nvGrpSpPr>
          <p:cNvPr id="31" name="Câu hỏi">
            <a:extLst>
              <a:ext uri="{FF2B5EF4-FFF2-40B4-BE49-F238E27FC236}">
                <a16:creationId xmlns:a16="http://schemas.microsoft.com/office/drawing/2014/main" id="{4F66CD19-7CFF-5FE2-275F-055E2689E332}"/>
              </a:ext>
            </a:extLst>
          </p:cNvPr>
          <p:cNvGrpSpPr/>
          <p:nvPr/>
        </p:nvGrpSpPr>
        <p:grpSpPr>
          <a:xfrm>
            <a:off x="616633" y="165602"/>
            <a:ext cx="11303713" cy="2021800"/>
            <a:chOff x="616633" y="165602"/>
            <a:chExt cx="11303713" cy="2021800"/>
          </a:xfrm>
        </p:grpSpPr>
        <p:grpSp>
          <p:nvGrpSpPr>
            <p:cNvPr id="32" name="Group 31">
              <a:extLst>
                <a:ext uri="{FF2B5EF4-FFF2-40B4-BE49-F238E27FC236}">
                  <a16:creationId xmlns:a16="http://schemas.microsoft.com/office/drawing/2014/main" id="{9387567B-9207-F354-3BD9-D7741570A458}"/>
                </a:ext>
              </a:extLst>
            </p:cNvPr>
            <p:cNvGrpSpPr/>
            <p:nvPr/>
          </p:nvGrpSpPr>
          <p:grpSpPr>
            <a:xfrm>
              <a:off x="616633" y="165602"/>
              <a:ext cx="11266213" cy="2021800"/>
              <a:chOff x="616633" y="165602"/>
              <a:chExt cx="11266213" cy="2021800"/>
            </a:xfrm>
          </p:grpSpPr>
          <p:sp>
            <p:nvSpPr>
              <p:cNvPr id="34" name="Rectangle 33">
                <a:extLst>
                  <a:ext uri="{FF2B5EF4-FFF2-40B4-BE49-F238E27FC236}">
                    <a16:creationId xmlns:a16="http://schemas.microsoft.com/office/drawing/2014/main" id="{73BC6CB6-ECD6-4355-BDD8-B1FBDE9ED3A2}"/>
                  </a:ext>
                </a:extLst>
              </p:cNvPr>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pic>
            <p:nvPicPr>
              <p:cNvPr id="35" name="Picture 34">
                <a:extLst>
                  <a:ext uri="{FF2B5EF4-FFF2-40B4-BE49-F238E27FC236}">
                    <a16:creationId xmlns:a16="http://schemas.microsoft.com/office/drawing/2014/main" id="{DFA2E472-34D2-6005-43F1-1D5D06B05BF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33" name="Rectangle 32">
              <a:extLst>
                <a:ext uri="{FF2B5EF4-FFF2-40B4-BE49-F238E27FC236}">
                  <a16:creationId xmlns:a16="http://schemas.microsoft.com/office/drawing/2014/main" id="{CB32E462-6054-E33A-0529-C81A60494E74}"/>
                </a:ext>
              </a:extLst>
            </p:cNvPr>
            <p:cNvSpPr/>
            <p:nvPr/>
          </p:nvSpPr>
          <p:spPr>
            <a:xfrm>
              <a:off x="2732579" y="805952"/>
              <a:ext cx="9187767" cy="716799"/>
            </a:xfrm>
            <a:prstGeom prst="rect">
              <a:avLst/>
            </a:prstGeom>
          </p:spPr>
          <p:txBody>
            <a:bodyPr wrap="square">
              <a:spAutoFit/>
            </a:bodyPr>
            <a:lstStyle/>
            <a:p>
              <a:pPr marL="0" marR="0" algn="just">
                <a:lnSpc>
                  <a:spcPct val="110000"/>
                </a:lnSpc>
                <a:spcBef>
                  <a:spcPts val="0"/>
                </a:spcBef>
                <a:spcAft>
                  <a:spcPts val="0"/>
                </a:spcAft>
              </a:pPr>
              <a:r>
                <a:rPr lang="nl-NL" sz="4000" b="1" dirty="0">
                  <a:solidFill>
                    <a:schemeClr val="bg1"/>
                  </a:solidFill>
                  <a:effectLst/>
                  <a:latin typeface="Cambria" panose="02040503050406030204" pitchFamily="18" charset="0"/>
                  <a:ea typeface="Cambria" panose="02040503050406030204" pitchFamily="18" charset="0"/>
                </a:rPr>
                <a:t>Nêu cách tính diện tích hình thang.</a:t>
              </a:r>
              <a:endParaRPr lang="en-US" sz="4000" b="1" dirty="0">
                <a:solidFill>
                  <a:schemeClr val="bg1"/>
                </a:solidFill>
                <a:effectLst/>
                <a:latin typeface="Cambria" panose="02040503050406030204" pitchFamily="18" charset="0"/>
                <a:ea typeface="Cambria" panose="02040503050406030204" pitchFamily="18" charset="0"/>
              </a:endParaRPr>
            </a:p>
          </p:txBody>
        </p:sp>
      </p:grpSp>
      <p:pic>
        <p:nvPicPr>
          <p:cNvPr id="36" name="Dấu tick">
            <a:extLst>
              <a:ext uri="{FF2B5EF4-FFF2-40B4-BE49-F238E27FC236}">
                <a16:creationId xmlns:a16="http://schemas.microsoft.com/office/drawing/2014/main" id="{DCFE5B09-279F-8CC1-AAC7-576ACB3E74D7}"/>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10214829" y="3685024"/>
            <a:ext cx="1162797" cy="1331278"/>
          </a:xfrm>
          <a:prstGeom prst="rect">
            <a:avLst/>
          </a:prstGeom>
        </p:spPr>
      </p:pic>
      <p:pic>
        <p:nvPicPr>
          <p:cNvPr id="37" name="Tieng-bao-sai-www_tiengdong_com">
            <a:hlinkClick r:id="" action="ppaction://media"/>
            <a:extLst>
              <a:ext uri="{FF2B5EF4-FFF2-40B4-BE49-F238E27FC236}">
                <a16:creationId xmlns:a16="http://schemas.microsoft.com/office/drawing/2014/main" id="{25898FB3-BE45-B8D0-9620-F32066C91E1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82550" y="2379683"/>
            <a:ext cx="609600" cy="609600"/>
          </a:xfrm>
          <a:prstGeom prst="rect">
            <a:avLst/>
          </a:prstGeom>
        </p:spPr>
      </p:pic>
      <p:pic>
        <p:nvPicPr>
          <p:cNvPr id="38" name="Tieng-bao-sai-www_tiengdong_com">
            <a:hlinkClick r:id="" action="ppaction://media"/>
            <a:extLst>
              <a:ext uri="{FF2B5EF4-FFF2-40B4-BE49-F238E27FC236}">
                <a16:creationId xmlns:a16="http://schemas.microsoft.com/office/drawing/2014/main" id="{A115CBBF-F6A6-6CEC-39DD-ADD92C18B51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439025" y="929953"/>
            <a:ext cx="609600" cy="609600"/>
          </a:xfrm>
          <a:prstGeom prst="rect">
            <a:avLst/>
          </a:prstGeom>
        </p:spPr>
      </p:pic>
      <p:pic>
        <p:nvPicPr>
          <p:cNvPr id="39" name="Am-thanh-tra-loi-dung-chinh-xac-www_tiengdong_com">
            <a:hlinkClick r:id="" action="ppaction://media"/>
            <a:extLst>
              <a:ext uri="{FF2B5EF4-FFF2-40B4-BE49-F238E27FC236}">
                <a16:creationId xmlns:a16="http://schemas.microsoft.com/office/drawing/2014/main" id="{E6523FA7-E561-545B-8E30-ACC79EDD7E3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9672685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down)">
                                      <p:cBhvr>
                                        <p:cTn id="14" dur="500"/>
                                        <p:tgtEl>
                                          <p:spTgt spid="36"/>
                                        </p:tgtEl>
                                      </p:cBhvr>
                                    </p:animEffect>
                                  </p:childTnLst>
                                </p:cTn>
                              </p:par>
                              <p:par>
                                <p:cTn id="15" presetID="2" presetClass="mediacall" presetSubtype="0" fill="hold" nodeType="withEffect">
                                  <p:stCondLst>
                                    <p:cond delay="0"/>
                                  </p:stCondLst>
                                  <p:childTnLst>
                                    <p:cmd type="call" cmd="togglePause">
                                      <p:cBhvr>
                                        <p:cTn id="16" dur="1" fill="hold"/>
                                        <p:tgtEl>
                                          <p:spTgt spid="39"/>
                                        </p:tgtEl>
                                      </p:cBhvr>
                                    </p:cmd>
                                  </p:childTnLst>
                                </p:cTn>
                              </p:par>
                              <p:par>
                                <p:cTn id="17" presetID="2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7"/>
                </p:tgtEl>
              </p:cMediaNode>
            </p:audio>
            <p:audio>
              <p:cMediaNode vol="80000">
                <p:cTn id="21" fill="hold" display="0">
                  <p:stCondLst>
                    <p:cond delay="indefinite"/>
                  </p:stCondLst>
                  <p:endCondLst>
                    <p:cond evt="onStopAudio" delay="0">
                      <p:tgtEl>
                        <p:sldTgt/>
                      </p:tgtEl>
                    </p:cond>
                  </p:endCondLst>
                </p:cTn>
                <p:tgtEl>
                  <p:spTgt spid="38"/>
                </p:tgtEl>
              </p:cMediaNode>
            </p:audio>
            <p:audio>
              <p:cMediaNode vol="80000">
                <p:cTn id="22" fill="hold" display="0">
                  <p:stCondLst>
                    <p:cond delay="indefinite"/>
                  </p:stCondLst>
                  <p:endCondLst>
                    <p:cond evt="onStopAudio" delay="0">
                      <p:tgtEl>
                        <p:sldTgt/>
                      </p:tgtEl>
                    </p:cond>
                  </p:endCondLst>
                </p:cTn>
                <p:tgtEl>
                  <p:spTgt spid="39"/>
                </p:tgtEl>
              </p:cMediaNode>
            </p:audio>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BFA73-69C6-2B38-7992-0C46273045B4}"/>
              </a:ext>
            </a:extLst>
          </p:cNvPr>
          <p:cNvPicPr>
            <a:picLocks noChangeAspect="1"/>
          </p:cNvPicPr>
          <p:nvPr/>
        </p:nvPicPr>
        <p:blipFill>
          <a:blip r:embed="rId5"/>
          <a:stretch>
            <a:fillRect/>
          </a:stretch>
        </p:blipFill>
        <p:spPr>
          <a:xfrm>
            <a:off x="1654449" y="1285190"/>
            <a:ext cx="4115157" cy="4505334"/>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41737" y="361686"/>
            <a:ext cx="9958806" cy="1661993"/>
          </a:xfrm>
          <a:prstGeom prst="rect">
            <a:avLst/>
          </a:prstGeom>
          <a:noFill/>
        </p:spPr>
        <p:txBody>
          <a:bodyPr wrap="square" rtlCol="0">
            <a:spAutoFit/>
          </a:bodyPr>
          <a:lstStyle/>
          <a:p>
            <a:pPr algn="just"/>
            <a:r>
              <a:rPr lang="vi-VN" sz="3400" b="1" dirty="0">
                <a:solidFill>
                  <a:srgbClr val="C00000"/>
                </a:solidFill>
                <a:latin typeface="Cambria" panose="02040503050406030204" pitchFamily="18" charset="0"/>
                <a:ea typeface="Cambria" panose="02040503050406030204" pitchFamily="18" charset="0"/>
                <a:cs typeface="Arial" panose="020B0604020202020204" pitchFamily="34" charset="0"/>
              </a:rPr>
              <a:t>Tính diện tích hình thang có độ dài hai đáy lần lượt là a và b; chiều cao là h được cho như bảng dưới đây.</a:t>
            </a:r>
            <a:endParaRPr lang="fr-FR" sz="34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2EA5CE9A-5FDE-8749-E9DF-9D5E9D4E3B3E}"/>
              </a:ext>
            </a:extLst>
          </p:cNvPr>
          <p:cNvPicPr>
            <a:picLocks noChangeAspect="1"/>
          </p:cNvPicPr>
          <p:nvPr/>
        </p:nvPicPr>
        <p:blipFill>
          <a:blip r:embed="rId2"/>
          <a:stretch>
            <a:fillRect/>
          </a:stretch>
        </p:blipFill>
        <p:spPr>
          <a:xfrm>
            <a:off x="626113" y="2452006"/>
            <a:ext cx="11029085" cy="3012622"/>
          </a:xfrm>
          <a:prstGeom prst="rect">
            <a:avLst/>
          </a:prstGeom>
        </p:spPr>
      </p:pic>
      <p:sp>
        <p:nvSpPr>
          <p:cNvPr id="8" name="Rectangle: Rounded Corners 7">
            <a:extLst>
              <a:ext uri="{FF2B5EF4-FFF2-40B4-BE49-F238E27FC236}">
                <a16:creationId xmlns:a16="http://schemas.microsoft.com/office/drawing/2014/main" id="{7F0ED1EF-2BB3-8DFE-D136-1B1B2554ACC8}"/>
              </a:ext>
            </a:extLst>
          </p:cNvPr>
          <p:cNvSpPr/>
          <p:nvPr/>
        </p:nvSpPr>
        <p:spPr>
          <a:xfrm>
            <a:off x="5323114" y="4735286"/>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60 cm²</a:t>
            </a:r>
          </a:p>
        </p:txBody>
      </p:sp>
      <p:sp>
        <p:nvSpPr>
          <p:cNvPr id="9" name="Rectangle: Rounded Corners 8">
            <a:extLst>
              <a:ext uri="{FF2B5EF4-FFF2-40B4-BE49-F238E27FC236}">
                <a16:creationId xmlns:a16="http://schemas.microsoft.com/office/drawing/2014/main" id="{9A51B2FD-1239-5EA2-8A90-BBAB4AC56BB9}"/>
              </a:ext>
            </a:extLst>
          </p:cNvPr>
          <p:cNvSpPr/>
          <p:nvPr/>
        </p:nvSpPr>
        <p:spPr>
          <a:xfrm>
            <a:off x="6847114" y="4713515"/>
            <a:ext cx="14478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 dm²</a:t>
            </a:r>
          </a:p>
        </p:txBody>
      </p:sp>
      <p:sp>
        <p:nvSpPr>
          <p:cNvPr id="10" name="Rectangle: Rounded Corners 9">
            <a:extLst>
              <a:ext uri="{FF2B5EF4-FFF2-40B4-BE49-F238E27FC236}">
                <a16:creationId xmlns:a16="http://schemas.microsoft.com/office/drawing/2014/main" id="{2EE27578-4D35-B1A0-5B02-70119D205295}"/>
              </a:ext>
            </a:extLst>
          </p:cNvPr>
          <p:cNvSpPr/>
          <p:nvPr/>
        </p:nvSpPr>
        <p:spPr>
          <a:xfrm>
            <a:off x="8567057" y="4746172"/>
            <a:ext cx="1219200"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20 m²</a:t>
            </a:r>
          </a:p>
        </p:txBody>
      </p:sp>
      <p:sp>
        <p:nvSpPr>
          <p:cNvPr id="11" name="Rectangle: Rounded Corners 10">
            <a:extLst>
              <a:ext uri="{FF2B5EF4-FFF2-40B4-BE49-F238E27FC236}">
                <a16:creationId xmlns:a16="http://schemas.microsoft.com/office/drawing/2014/main" id="{8E320D8D-CF9F-89FB-E9B3-3ADC23B74057}"/>
              </a:ext>
            </a:extLst>
          </p:cNvPr>
          <p:cNvSpPr/>
          <p:nvPr/>
        </p:nvSpPr>
        <p:spPr>
          <a:xfrm>
            <a:off x="10091058" y="4778829"/>
            <a:ext cx="1415142" cy="57694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175 cm²</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A3DC0119-A081-4132-93F1-969AEAFB788E}"/>
</file>

<file path=customXml/itemProps2.xml><?xml version="1.0" encoding="utf-8"?>
<ds:datastoreItem xmlns:ds="http://schemas.openxmlformats.org/officeDocument/2006/customXml" ds:itemID="{82A41E7F-5470-4FDB-8552-800EB6163CF2}"/>
</file>

<file path=customXml/itemProps3.xml><?xml version="1.0" encoding="utf-8"?>
<ds:datastoreItem xmlns:ds="http://schemas.openxmlformats.org/officeDocument/2006/customXml" ds:itemID="{CEEB34BB-2AE8-49E9-8056-BD03362E2C12}"/>
</file>

<file path=docProps/app.xml><?xml version="1.0" encoding="utf-8"?>
<Properties xmlns="http://schemas.openxmlformats.org/officeDocument/2006/extended-properties" xmlns:vt="http://schemas.openxmlformats.org/officeDocument/2006/docPropsVTypes">
  <Template>9Slide.vn</Template>
  <TotalTime>1184</TotalTime>
  <Words>490</Words>
  <Application>Microsoft Office PowerPoint</Application>
  <PresentationFormat>Widescreen</PresentationFormat>
  <Paragraphs>55</Paragraphs>
  <Slides>13</Slides>
  <Notes>5</Notes>
  <HiddenSlides>0</HiddenSlides>
  <MMClips>10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#9Slide05 Aphrodite Pro</vt:lpstr>
      <vt:lpstr>#9Slide07 Altus</vt:lpstr>
      <vt:lpstr>#9Slide07 HoneyCream</vt:lpstr>
      <vt:lpstr>#9Slide07 SVNZiclets</vt:lpstr>
      <vt:lpstr>Arial</vt:lpstr>
      <vt:lpstr>Calibri</vt:lpstr>
      <vt:lpstr>Cambria</vt:lpstr>
      <vt:lpstr>Cambria Math</vt:lpstr>
      <vt:lpstr>SVN-Newton</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21</cp:revision>
  <dcterms:created xsi:type="dcterms:W3CDTF">2023-12-15T11:40:22Z</dcterms:created>
  <dcterms:modified xsi:type="dcterms:W3CDTF">2024-10-09T03:44:33Z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