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4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6" r:id="rId22"/>
    <p:sldId id="282" r:id="rId23"/>
    <p:sldId id="283" r:id="rId24"/>
    <p:sldId id="284" r:id="rId25"/>
    <p:sldId id="285" r:id="rId26"/>
    <p:sldId id="287" r:id="rId27"/>
    <p:sldId id="288" r:id="rId28"/>
    <p:sldId id="298" r:id="rId29"/>
    <p:sldId id="299" r:id="rId30"/>
    <p:sldId id="257" r:id="rId31"/>
    <p:sldId id="300" r:id="rId32"/>
    <p:sldId id="290" r:id="rId33"/>
    <p:sldId id="302" r:id="rId34"/>
    <p:sldId id="303" r:id="rId35"/>
    <p:sldId id="291" r:id="rId36"/>
    <p:sldId id="292" r:id="rId37"/>
    <p:sldId id="294" r:id="rId38"/>
    <p:sldId id="293" r:id="rId39"/>
    <p:sldId id="304" r:id="rId40"/>
    <p:sldId id="295" r:id="rId41"/>
    <p:sldId id="305" r:id="rId42"/>
    <p:sldId id="306" r:id="rId43"/>
    <p:sldId id="296" r:id="rId44"/>
    <p:sldId id="297" r:id="rId45"/>
    <p:sldId id="308" r:id="rId46"/>
    <p:sldId id="310" r:id="rId47"/>
    <p:sldId id="307" r:id="rId48"/>
    <p:sldId id="311" r:id="rId49"/>
    <p:sldId id="309" r:id="rId50"/>
    <p:sldId id="312" r:id="rId51"/>
    <p:sldId id="313" r:id="rId52"/>
    <p:sldId id="314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Nunito Black" pitchFamily="2" charset="0"/>
      <p:bold r:id="rId58"/>
      <p:boldItalic r:id="rId59"/>
    </p:embeddedFont>
    <p:embeddedFont>
      <p:font typeface="Nunito Bold" panose="020B0604020202020204" charset="0"/>
      <p:regular r:id="rId60"/>
    </p:embeddedFont>
    <p:embeddedFont>
      <p:font typeface="Nunito Bold Bold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2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6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63.svg"/><Relationship Id="rId9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1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53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9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86.jpe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0.svg"/><Relationship Id="rId9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2.jpe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.sv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304800" y="34290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8F2E7F0-4A46-D1BE-BA85-A3035E68094F}"/>
              </a:ext>
            </a:extLst>
          </p:cNvPr>
          <p:cNvSpPr txBox="1"/>
          <p:nvPr/>
        </p:nvSpPr>
        <p:spPr>
          <a:xfrm>
            <a:off x="2481915" y="457271"/>
            <a:ext cx="13291485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2060"/>
                </a:solidFill>
                <a:latin typeface="Nunito Bold"/>
              </a:rPr>
              <a:t>Thứ ... ngày ... tháng ... năm ....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2060"/>
                </a:solidFill>
                <a:latin typeface="Nunito Bold"/>
              </a:rPr>
              <a:t>Tự nhiên và xã hội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1168575" y="2822819"/>
            <a:ext cx="15761047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2060"/>
                </a:solidFill>
                <a:latin typeface="Nunito Bold Bold"/>
              </a:rPr>
              <a:t>BÀI 13: MỘT SỐ BỘ PHẬN CỦA THỰC VẬT </a:t>
            </a: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4908882"/>
            <a:ext cx="9158073" cy="5378116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11187453" y="-33820"/>
            <a:ext cx="5713698" cy="470929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1691778" y="52887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9252283" y="296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450364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 sát hình 2 và nhận xét đặc điểm của rễ cọc, rễ chùm.</a:t>
            </a:r>
            <a:endParaRPr lang="en-US" sz="360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69" y="1296402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1524001" y="7321033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cọc: có một rễ cái và</a:t>
            </a:r>
          </a:p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601200" y="7598031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chùm: có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371600" y="520125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79070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371600" y="520125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63211"/>
              </p:ext>
            </p:extLst>
          </p:nvPr>
        </p:nvGraphicFramePr>
        <p:xfrm>
          <a:off x="3677793" y="2507271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1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0165"/>
              </p:ext>
            </p:extLst>
          </p:nvPr>
        </p:nvGraphicFramePr>
        <p:xfrm>
          <a:off x="2133600" y="1943100"/>
          <a:ext cx="13182600" cy="7044758"/>
        </p:xfrm>
        <a:graphic>
          <a:graphicData uri="http://schemas.openxmlformats.org/drawingml/2006/table">
            <a:tbl>
              <a:tblPr/>
              <a:tblGrid>
                <a:gridCol w="3054188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734212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20" y="1108215"/>
            <a:ext cx="5584904" cy="7433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658600" y="8855619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192173" y="7869973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4556" y="1062016"/>
            <a:ext cx="5584904" cy="743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294826" y="73533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81251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5867400" y="5996821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5324755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72843"/>
              </p:ext>
            </p:extLst>
          </p:nvPr>
        </p:nvGraphicFramePr>
        <p:xfrm>
          <a:off x="3086100" y="17907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bò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đỗ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537634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 Quan sát thực vật xung quanh, viết vào vở tên cây theo gợi ý: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2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9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34A98106-9089-3AEA-A9F6-9CCCF556B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7356" y="6356114"/>
            <a:ext cx="12295058" cy="183538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C20F8-4A96-A620-71D6-F66409981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727" y="979829"/>
            <a:ext cx="7194542" cy="5250071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9C04C-C6DC-D686-75FE-52584B52CDE8}"/>
              </a:ext>
            </a:extLst>
          </p:cNvPr>
          <p:cNvSpPr txBox="1"/>
          <p:nvPr/>
        </p:nvSpPr>
        <p:spPr>
          <a:xfrm>
            <a:off x="1524000" y="477291"/>
            <a:ext cx="13751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2060"/>
                </a:solidFill>
                <a:effectLst/>
                <a:latin typeface="Nunito Black" pitchFamily="2" charset="0"/>
              </a:rPr>
              <a:t>Chỉ và nói tên các bộ phận của lá cây ở hình 11.</a:t>
            </a:r>
            <a:endParaRPr lang="en-US" sz="44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21D8F-9D02-C07E-F1F3-850D090E9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7C727-DB48-70AA-8710-717311D79328}"/>
              </a:ext>
            </a:extLst>
          </p:cNvPr>
          <p:cNvSpPr txBox="1"/>
          <p:nvPr/>
        </p:nvSpPr>
        <p:spPr>
          <a:xfrm>
            <a:off x="3886200" y="6735226"/>
            <a:ext cx="937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Black" pitchFamily="2" charset="0"/>
              </a:rPr>
              <a:t>	Các bộ phận của lá gồm: cuống lá, gân lá, phiến lá.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805BD-FA6A-3530-4577-07E37B87738F}"/>
              </a:ext>
            </a:extLst>
          </p:cNvPr>
          <p:cNvSpPr txBox="1"/>
          <p:nvPr/>
        </p:nvSpPr>
        <p:spPr>
          <a:xfrm>
            <a:off x="1401336" y="538846"/>
            <a:ext cx="1536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hình dạng, kích thước, màu sắc của một số lá cây các hình dưới đây.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641"/>
          <a:stretch/>
        </p:blipFill>
        <p:spPr>
          <a:xfrm>
            <a:off x="542924" y="189702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27"/>
          <a:stretch/>
        </p:blipFill>
        <p:spPr>
          <a:xfrm>
            <a:off x="6387198" y="173917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8782" y="112377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5151" y="112377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7019" y="438658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277" y="442032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00123" y="419597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4117" y="729669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6503" y="711020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911" y="704475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4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3C2D12-AD66-E822-5E0D-231249A6C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53155"/>
              </p:ext>
            </p:extLst>
          </p:nvPr>
        </p:nvGraphicFramePr>
        <p:xfrm>
          <a:off x="527897" y="381000"/>
          <a:ext cx="17150503" cy="9161794"/>
        </p:xfrm>
        <a:graphic>
          <a:graphicData uri="http://schemas.openxmlformats.org/drawingml/2006/table">
            <a:tbl>
              <a:tblPr/>
              <a:tblGrid>
                <a:gridCol w="4185050">
                  <a:extLst>
                    <a:ext uri="{9D8B030D-6E8A-4147-A177-3AD203B41FA5}">
                      <a16:colId xmlns:a16="http://schemas.microsoft.com/office/drawing/2014/main" val="842590231"/>
                    </a:ext>
                  </a:extLst>
                </a:gridCol>
                <a:gridCol w="6869453">
                  <a:extLst>
                    <a:ext uri="{9D8B030D-6E8A-4147-A177-3AD203B41FA5}">
                      <a16:colId xmlns:a16="http://schemas.microsoft.com/office/drawing/2014/main" val="3980541772"/>
                    </a:ext>
                  </a:extLst>
                </a:gridCol>
                <a:gridCol w="2075068">
                  <a:extLst>
                    <a:ext uri="{9D8B030D-6E8A-4147-A177-3AD203B41FA5}">
                      <a16:colId xmlns:a16="http://schemas.microsoft.com/office/drawing/2014/main" val="1482580170"/>
                    </a:ext>
                  </a:extLst>
                </a:gridCol>
                <a:gridCol w="4020932">
                  <a:extLst>
                    <a:ext uri="{9D8B030D-6E8A-4147-A177-3AD203B41FA5}">
                      <a16:colId xmlns:a16="http://schemas.microsoft.com/office/drawing/2014/main" val="2505064753"/>
                    </a:ext>
                  </a:extLst>
                </a:gridCol>
              </a:tblGrid>
              <a:tr h="893445"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  <a:endParaRPr lang="vi-VN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99855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lúa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dài, hẹp ngang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977498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vú sữa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6240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mướp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trái tim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73908"/>
                  </a:ext>
                </a:extLst>
              </a:tr>
              <a:tr h="12157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ngải cứu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đối xứng nhau xếp đối xứng trên lá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8918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huyết dụ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dài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94983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gấm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Trong đỏ, viền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37051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tía tô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Hình trái tim, mép răng cưa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Trên xanh, dưới tím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49383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dong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33890"/>
                  </a:ext>
                </a:extLst>
              </a:tr>
              <a:tr h="15989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sen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tròn</a:t>
                      </a:r>
                    </a:p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Mép lá hơi uốn lượn, gân tỏa tròn, nổi rõ ở mặt dưới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057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thông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dài xếp thành chùm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7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09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9490E-0586-2393-46AF-166924668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73580"/>
            <a:ext cx="15113555" cy="51054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480" y="5760720"/>
            <a:ext cx="3604679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0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C4A848E-48B5-DD3C-8834-3D36D4D0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366" y="1076917"/>
            <a:ext cx="6324600" cy="372360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FC2E0-3CED-C13F-4B5F-36723FE7189E}"/>
              </a:ext>
            </a:extLst>
          </p:cNvPr>
          <p:cNvSpPr txBox="1"/>
          <p:nvPr/>
        </p:nvSpPr>
        <p:spPr>
          <a:xfrm>
            <a:off x="1190625" y="453818"/>
            <a:ext cx="1411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một lá cây, vẽ và ghi tên các bộ phận của lá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AF489-C92F-1E56-7A9B-F129BA19D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24547"/>
            <a:ext cx="809625" cy="9048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E3C2D9-8845-B48B-F658-90F90E76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62885"/>
            <a:ext cx="8096250" cy="67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8F96B1-B2DF-A637-DB97-857434425758}"/>
              </a:ext>
            </a:extLst>
          </p:cNvPr>
          <p:cNvSpPr txBox="1"/>
          <p:nvPr/>
        </p:nvSpPr>
        <p:spPr>
          <a:xfrm>
            <a:off x="11498961" y="2526766"/>
            <a:ext cx="55984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Học sinh quan sát một lá cây, vẽ và ghi tên các bộ phận của lá cây đó.</a:t>
            </a:r>
            <a:endParaRPr lang="en-US" sz="280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AA0B8-FD15-6E30-095F-615A29F8034F}"/>
              </a:ext>
            </a:extLst>
          </p:cNvPr>
          <p:cNvSpPr txBox="1"/>
          <p:nvPr/>
        </p:nvSpPr>
        <p:spPr>
          <a:xfrm>
            <a:off x="3200400" y="8817519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với các bạn về tên, đặc điểm của lá cây em đã vẽ.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3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2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1219200" y="5531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Chỉ, nói tên các bộ phận của hoa và quả.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93805-75ED-81E2-7CCC-6E2A784A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66" y="1790700"/>
            <a:ext cx="8080740" cy="614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A0119-969E-505C-6D25-7AFC55626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913" y="1790700"/>
            <a:ext cx="7834791" cy="636270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30910A-630E-7025-756C-4B2BE76A0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3118" y="7211161"/>
            <a:ext cx="2354881" cy="27329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526875-9499-66F9-A5FB-A3224A8B8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1845" y="7211162"/>
            <a:ext cx="271585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6A43-9CD1-762E-1C60-BE11AC630313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8E7-0DC6-DE65-B05D-8C2364B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E2CEB-0781-7D5B-5D0D-94D4C363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17"/>
          <a:stretch/>
        </p:blipFill>
        <p:spPr>
          <a:xfrm>
            <a:off x="1214871" y="1120481"/>
            <a:ext cx="5053288" cy="44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D971D-F42F-742D-A244-05157B21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19" r="33906"/>
          <a:stretch/>
        </p:blipFill>
        <p:spPr>
          <a:xfrm>
            <a:off x="6420558" y="1156653"/>
            <a:ext cx="5413269" cy="4469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C1B7-5529-8CB5-2E79-A1E26B31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738" y="1229557"/>
            <a:ext cx="5048392" cy="436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5F09B-D7F6-40BE-F993-952398FE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98" y="5572032"/>
            <a:ext cx="16091477" cy="43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C1D1A-4FD3-73A5-AE3C-6AE6F73D5BF9}"/>
              </a:ext>
            </a:extLst>
          </p:cNvPr>
          <p:cNvGraphicFramePr>
            <a:graphicFrameLocks noGrp="1"/>
          </p:cNvGraphicFramePr>
          <p:nvPr/>
        </p:nvGraphicFramePr>
        <p:xfrm>
          <a:off x="1965983" y="1714500"/>
          <a:ext cx="14288431" cy="6472723"/>
        </p:xfrm>
        <a:graphic>
          <a:graphicData uri="http://schemas.openxmlformats.org/drawingml/2006/table">
            <a:tbl>
              <a:tblPr/>
              <a:tblGrid>
                <a:gridCol w="3259829">
                  <a:extLst>
                    <a:ext uri="{9D8B030D-6E8A-4147-A177-3AD203B41FA5}">
                      <a16:colId xmlns:a16="http://schemas.microsoft.com/office/drawing/2014/main" val="3197473440"/>
                    </a:ext>
                  </a:extLst>
                </a:gridCol>
                <a:gridCol w="4517173">
                  <a:extLst>
                    <a:ext uri="{9D8B030D-6E8A-4147-A177-3AD203B41FA5}">
                      <a16:colId xmlns:a16="http://schemas.microsoft.com/office/drawing/2014/main" val="975526753"/>
                    </a:ext>
                  </a:extLst>
                </a:gridCol>
                <a:gridCol w="6511429">
                  <a:extLst>
                    <a:ext uri="{9D8B030D-6E8A-4147-A177-3AD203B41FA5}">
                      <a16:colId xmlns:a16="http://schemas.microsoft.com/office/drawing/2014/main" val="2224635902"/>
                    </a:ext>
                  </a:extLst>
                </a:gridCol>
              </a:tblGrid>
              <a:tr h="1173481"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15855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13148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cúc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70764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đào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đôi diện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1072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thanh long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hồng, ruột trắng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Tròn, có cuống ngoài quả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15841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chuối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Dài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29903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xanh, ruột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 trơn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29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6C0FC-BFC1-AC4F-FEAE-D62BC58036AD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42DF39-A343-10E2-2456-9CFCEA5FF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5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AE960-EB0D-9D10-A2B0-16D48B8AF567}"/>
              </a:ext>
            </a:extLst>
          </p:cNvPr>
          <p:cNvSpPr txBox="1"/>
          <p:nvPr/>
        </p:nvSpPr>
        <p:spPr>
          <a:xfrm>
            <a:off x="1714500" y="478586"/>
            <a:ext cx="1485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Giới thiệu với bạn về đặc điểm của hoa và quả khác mà em biết.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A73BF-F383-2238-3B6D-B9A832E29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4" y="325502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5BD91-AA8C-F11E-E5F1-2EC4125BB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67" y="1790700"/>
            <a:ext cx="13874064" cy="59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Vận dụng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587190" y="549414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DDA0D-93DC-B29B-D9D3-91C0EFA70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463" y="1221860"/>
            <a:ext cx="14497398" cy="61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347438" y="509455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F0458-EAA4-4244-E309-5344DBDB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03390"/>
              </p:ext>
            </p:extLst>
          </p:nvPr>
        </p:nvGraphicFramePr>
        <p:xfrm>
          <a:off x="1943099" y="1195968"/>
          <a:ext cx="14249400" cy="7467232"/>
        </p:xfrm>
        <a:graphic>
          <a:graphicData uri="http://schemas.openxmlformats.org/drawingml/2006/table">
            <a:tbl>
              <a:tblPr/>
              <a:tblGrid>
                <a:gridCol w="2247901">
                  <a:extLst>
                    <a:ext uri="{9D8B030D-6E8A-4147-A177-3AD203B41FA5}">
                      <a16:colId xmlns:a16="http://schemas.microsoft.com/office/drawing/2014/main" val="775694941"/>
                    </a:ext>
                  </a:extLst>
                </a:gridCol>
                <a:gridCol w="2501899">
                  <a:extLst>
                    <a:ext uri="{9D8B030D-6E8A-4147-A177-3AD203B41FA5}">
                      <a16:colId xmlns:a16="http://schemas.microsoft.com/office/drawing/2014/main" val="3277231558"/>
                    </a:ext>
                  </a:extLst>
                </a:gridCol>
                <a:gridCol w="1917701">
                  <a:extLst>
                    <a:ext uri="{9D8B030D-6E8A-4147-A177-3AD203B41FA5}">
                      <a16:colId xmlns:a16="http://schemas.microsoft.com/office/drawing/2014/main" val="159700143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389738916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8266429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4292790576"/>
                    </a:ext>
                  </a:extLst>
                </a:gridCol>
              </a:tblGrid>
              <a:tr h="2469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Tên cây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84200"/>
                  </a:ext>
                </a:extLst>
              </a:tr>
              <a:tr h="246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Rễ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Lá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1941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cau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8162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lá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8014"/>
                  </a:ext>
                </a:extLst>
              </a:tr>
              <a:tr h="702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ổi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dục, vân lá rõ ràng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8600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roi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hồng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33587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thon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82280"/>
                  </a:ext>
                </a:extLst>
              </a:tr>
              <a:tr h="10405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Bò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có gai nhỏ, hình các lá có tía đối xứng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 hoặc xanh sọc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68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BDBFEF-1651-3636-BEE0-DB808D8E8C45}"/>
              </a:ext>
            </a:extLst>
          </p:cNvPr>
          <p:cNvSpPr txBox="1"/>
          <p:nvPr/>
        </p:nvSpPr>
        <p:spPr>
          <a:xfrm>
            <a:off x="2971800" y="8934318"/>
            <a:ext cx="1211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đặc điểm của các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20220527083626_wm_shs-tu-nhien-va-xa-hoi-3">
            <a:extLst>
              <a:ext uri="{FF2B5EF4-FFF2-40B4-BE49-F238E27FC236}">
                <a16:creationId xmlns:a16="http://schemas.microsoft.com/office/drawing/2014/main" id="{AB824959-7209-FBA5-1BEB-EE3FA873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0" r="-1" b="-1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1866900"/>
            <a:ext cx="11734800" cy="77724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200160" y="344905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Các bạn trong hình 1 đang quan sát những cây nào? Nêu đặc điểm của một số cây trong hình.</a:t>
            </a:r>
            <a:endParaRPr lang="en-US" sz="360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4826303"/>
            <a:ext cx="9164667" cy="5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8D7ED70-29AE-4457-B24D-37BE1A4C30E1}"/>
</file>

<file path=customXml/itemProps2.xml><?xml version="1.0" encoding="utf-8"?>
<ds:datastoreItem xmlns:ds="http://schemas.openxmlformats.org/officeDocument/2006/customXml" ds:itemID="{8B683FB6-C97A-4812-82C1-5F7D4841DAF6}"/>
</file>

<file path=customXml/itemProps3.xml><?xml version="1.0" encoding="utf-8"?>
<ds:datastoreItem xmlns:ds="http://schemas.openxmlformats.org/officeDocument/2006/customXml" ds:itemID="{8190B725-59B8-41EE-AB3A-9278E186652D}"/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1114</Words>
  <Application>Microsoft Office PowerPoint</Application>
  <PresentationFormat>Custom</PresentationFormat>
  <Paragraphs>220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Nunito Bold Bold</vt:lpstr>
      <vt:lpstr>Nunito Bold</vt:lpstr>
      <vt:lpstr>Arial</vt:lpstr>
      <vt:lpstr>Calibri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cp:lastModifiedBy>nguyenthi lien</cp:lastModifiedBy>
  <cp:revision>6</cp:revision>
  <dcterms:created xsi:type="dcterms:W3CDTF">2006-08-16T00:00:00Z</dcterms:created>
  <dcterms:modified xsi:type="dcterms:W3CDTF">2022-08-05T09:04:42Z</dcterms:modified>
  <dc:identifier>DAFIU7D8U4I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