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8" r:id="rId2"/>
    <p:sldMasterId id="2147483722" r:id="rId3"/>
  </p:sldMasterIdLst>
  <p:notesMasterIdLst>
    <p:notesMasterId r:id="rId13"/>
  </p:notesMasterIdLst>
  <p:sldIdLst>
    <p:sldId id="285" r:id="rId4"/>
    <p:sldId id="286" r:id="rId5"/>
    <p:sldId id="288" r:id="rId6"/>
    <p:sldId id="322" r:id="rId7"/>
    <p:sldId id="292" r:id="rId8"/>
    <p:sldId id="294" r:id="rId9"/>
    <p:sldId id="293" r:id="rId10"/>
    <p:sldId id="296" r:id="rId11"/>
    <p:sldId id="29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  <a:srgbClr val="00FF00"/>
    <a:srgbClr val="FF3399"/>
    <a:srgbClr val="FF99CC"/>
    <a:srgbClr val="FF99FF"/>
    <a:srgbClr val="FFCCCC"/>
    <a:srgbClr val="FFCCFF"/>
    <a:srgbClr val="99FF66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86527" autoAdjust="0"/>
  </p:normalViewPr>
  <p:slideViewPr>
    <p:cSldViewPr snapToGrid="0">
      <p:cViewPr varScale="1">
        <p:scale>
          <a:sx n="72" d="100"/>
          <a:sy n="72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customXml" Target="../customXml/item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81B6B-0350-4FA1-8CA6-B5FF2C3E2034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E098A-BD1B-48EB-AB17-9876744E3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35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87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336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256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221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112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000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23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695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862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400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27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80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416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52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5664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3A803B-0A97-F746-A650-63BA122E0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00"/>
          <a:stretch/>
        </p:blipFill>
        <p:spPr>
          <a:xfrm>
            <a:off x="22860" y="4892038"/>
            <a:ext cx="11902401" cy="19659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D3E38C0-FCF9-A140-9396-B81E6B4EC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08"/>
          <a:stretch/>
        </p:blipFill>
        <p:spPr>
          <a:xfrm>
            <a:off x="3261399" y="0"/>
            <a:ext cx="902204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5B92B45-448A-6A46-9BB2-3361D586A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323"/>
          <a:stretch/>
        </p:blipFill>
        <p:spPr>
          <a:xfrm>
            <a:off x="-205739" y="-182880"/>
            <a:ext cx="3017166" cy="63893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9DF7C2-3152-F84C-AD3B-9F62B9E0D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7" r="71323" b="9000"/>
          <a:stretch/>
        </p:blipFill>
        <p:spPr>
          <a:xfrm>
            <a:off x="-205740" y="1897380"/>
            <a:ext cx="3238461" cy="4343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3D9D354-CE28-4E42-AF0E-575F9E306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881" y="0"/>
            <a:ext cx="2567901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0E970F7-6FCF-1C40-ADF2-D7514CBFC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7839" y="3429000"/>
            <a:ext cx="3238461" cy="3429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2724E58-FF42-9E4E-BF08-46909DA3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39" y="4892040"/>
            <a:ext cx="2141181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93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0BAD1B7-6007-5144-A449-5BFAE4C0B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000"/>
          <a:stretch/>
        </p:blipFill>
        <p:spPr>
          <a:xfrm>
            <a:off x="0" y="4526280"/>
            <a:ext cx="12192000" cy="23317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5AFE1EF-5F81-534D-818D-D6AD354A1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-5270"/>
            <a:ext cx="2661234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08072-655D-F44B-A424-E1A784823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31"/>
          <a:stretch/>
        </p:blipFill>
        <p:spPr>
          <a:xfrm>
            <a:off x="3172553" y="0"/>
            <a:ext cx="9019446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6DB0598-E811-4771-AEFE-93C86E68B47A}"/>
              </a:ext>
            </a:extLst>
          </p:cNvPr>
          <p:cNvSpPr/>
          <p:nvPr userDrawn="1"/>
        </p:nvSpPr>
        <p:spPr>
          <a:xfrm>
            <a:off x="511320" y="540305"/>
            <a:ext cx="11169359" cy="5777390"/>
          </a:xfrm>
          <a:prstGeom prst="rect">
            <a:avLst/>
          </a:prstGeom>
          <a:solidFill>
            <a:schemeClr val="bg1">
              <a:alpha val="92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sz="1200" dirty="0">
              <a:solidFill>
                <a:prstClr val="black">
                  <a:lumMod val="95000"/>
                  <a:lumOff val="5000"/>
                </a:prst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58AB104-0F35-A640-A0BC-47E02437E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896" y="5508702"/>
            <a:ext cx="1597738" cy="156662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CCD47F6-A2EC-BA4D-9D34-B8C63F9AF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4328" y="5508702"/>
            <a:ext cx="1419626" cy="1344028"/>
          </a:xfrm>
          <a:prstGeom prst="rect">
            <a:avLst/>
          </a:prstGeom>
        </p:spPr>
      </p:pic>
      <p:pic>
        <p:nvPicPr>
          <p:cNvPr id="23" name="图形 22" descr="森林场景">
            <a:extLst>
              <a:ext uri="{FF2B5EF4-FFF2-40B4-BE49-F238E27FC236}">
                <a16:creationId xmlns:a16="http://schemas.microsoft.com/office/drawing/2014/main" id="{361C764B-32E9-5A43-AD80-354DCC920F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1376" y="767575"/>
            <a:ext cx="486936" cy="486936"/>
          </a:xfrm>
          <a:prstGeom prst="rect">
            <a:avLst/>
          </a:prstGeom>
        </p:spPr>
      </p:pic>
      <p:sp>
        <p:nvSpPr>
          <p:cNvPr id="24" name="文本框 12">
            <a:extLst>
              <a:ext uri="{FF2B5EF4-FFF2-40B4-BE49-F238E27FC236}">
                <a16:creationId xmlns:a16="http://schemas.microsoft.com/office/drawing/2014/main" id="{590129CA-1B9B-3F42-94F4-AF91E142D2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8188" y="728127"/>
            <a:ext cx="3215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609539"/>
            <a:r>
              <a:rPr lang="en-US" altLang="zh-CN" sz="3200" dirty="0">
                <a:solidFill>
                  <a:srgbClr val="217875"/>
                </a:solidFill>
                <a:latin typeface="义启小魏楷"/>
                <a:ea typeface="+mj-ea"/>
                <a:cs typeface="Alibaba PuHuiTi" pitchFamily="18" charset="-122"/>
              </a:rPr>
              <a:t>Add title text</a:t>
            </a:r>
            <a:endParaRPr lang="zh-CN" altLang="en-US" sz="3200" dirty="0">
              <a:solidFill>
                <a:srgbClr val="217875"/>
              </a:solidFill>
              <a:latin typeface="义启小魏楷"/>
              <a:ea typeface="+mj-ea"/>
              <a:cs typeface="Alibaba PuHuiTi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2753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573F4B-476D-4BFF-81E1-2913B6B14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59F8AD-BFC6-4753-A5E0-99AADCD64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3DDEB-211D-45C0-B013-D7422776E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4CAD85-F988-49FE-B2DF-36DF7954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CC41DA-4295-4104-8D49-01F05A1F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67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F41C99-B9AC-4C20-983D-A87BAD9FC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D56E1-004C-4257-9378-437E7671D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69AB6B-EECF-455B-9FFA-768A4B6D3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CE22D4-6ADE-41C5-9B14-1C2FBB280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32184D-9BFF-4992-8D90-61D6E07C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285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ACD9B9-8D70-4F32-8BCF-A6D6E6F91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59CB31-FAB9-4797-9F87-08662457A0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D7E2A11-6BBC-49F0-B07C-E0E154DDA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11E7575-A71B-4911-989F-EE91732F1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E05285-3348-4A85-B637-47FA09A7D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DA02FEB-D2EC-4808-8DCC-3AA966D3C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754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60E08-EC5B-40D6-BEB8-B47E43D6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E0DB61-8D2C-4FC6-A741-C2DA3127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C5BF652-0606-49BF-ADBC-AE084BA35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501F980-0F66-4E50-8B4C-807A37CD1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026C062-EE44-4449-902D-C99D775D3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A3B2839-3D39-4AD2-AA5B-D47B45460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0330BB1-B6FA-46E9-9B86-F6741650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6413A95-FCF6-4294-B389-1001877E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34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60E08-EC5B-40D6-BEB8-B47E43D6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E0DB61-8D2C-4FC6-A741-C2DA3127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C5BF652-0606-49BF-ADBC-AE084BA35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501F980-0F66-4E50-8B4C-807A37CD1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026C062-EE44-4449-902D-C99D775D3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A3B2839-3D39-4AD2-AA5B-D47B45460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0330BB1-B6FA-46E9-9B86-F6741650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6413A95-FCF6-4294-B389-1001877E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475443" y="6733102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39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991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7250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B82EEE-87E8-4E6E-BCDA-CE4F0ED7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9BB196D-E7D7-49A3-8462-956EFD807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9C208EA-E8E7-43DC-A4BC-9C53B269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C5EDCD-39C0-4F7A-9E19-B57F3083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2401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0C23D66-D83F-4014-A8B4-8DCD9997A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20EA144-D34E-4A77-AB3B-6805BB0B0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286206-A366-4124-853A-FEC7F13A2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067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2D7C82-45BF-42C4-BB03-EB2635A1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32C3B7-F8B0-40AD-922D-5CA43082E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sz="2800"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sz="2400"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sz="2000"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sz="2000" b="0" i="0">
                <a:latin typeface="Alibaba PuHuiTi" pitchFamily="18" charset="-122"/>
                <a:ea typeface="Alibaba PuHuiTi" pitchFamily="18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1C1F0BA-51A0-43F5-93C8-AE07CB8AB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31D9D48-BAFB-4EF4-8AEA-D81F19665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9E6E0E-5BDC-45AD-8B75-1CD801F9B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E108B90-A0BB-40B7-8D5D-67DFAD281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67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736BAB-AE27-40EC-A8F2-096CEC289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C623A35-1B60-4FC4-9CAF-E190BA3E43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4B66B7F-3F31-4FD6-BF1E-69FD6A18D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8F2739C-5817-465C-BCB8-FD7D39E93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7644EA8-0DA7-4EB9-95D1-CA413158E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21CCCA-3266-4D3C-802E-0720824F5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377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81E01D-4FBD-4A60-8631-1DF5DB9F8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0CC2518-D43B-46FB-B483-103387665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DA9CF7-4EE4-4FFE-B3B5-A3BDE4384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56ECCF-8082-496F-AD53-3AD9EF88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A18224-ED6E-4BEC-A274-D395EE08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5788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18E743E-6B14-4812-919D-5E7ADBFEE0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6679F42-7C53-476C-A5A1-B19629551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137755-32BB-424F-BC96-080069C4E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3CEF99-409C-42D3-9492-C4C204205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A52D60-EB74-42F7-96D8-5F5248C5D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6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595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86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5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01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86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82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37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EBB33-98A2-4261-B620-85D719C1CA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23439-CFDB-4B3F-B236-70DCA003C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29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C1A58CE-DB0B-4B28-A79B-6BB92D7A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0EE108A-936F-4EFE-B97C-EB83F60E7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213275-B3FF-4FBD-AD95-61ED89916E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</a:lstStyle>
          <a:p>
            <a:pPr defTabSz="609539"/>
            <a:fld id="{E03BAA36-83D7-4306-A588-FDD11218D5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2023/2/9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DBC311-2380-4A92-BF13-8E11D2999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</a:lstStyle>
          <a:p>
            <a:pPr defTabSz="609539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28BADB-5275-4E13-97D8-0DEE15AF3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</a:lstStyle>
          <a:p>
            <a:pPr defTabSz="609539"/>
            <a:fld id="{8DE7874E-35F5-4B15-9F30-4780D0F8F6C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0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slide" Target="slide6.xml"/><Relationship Id="rId7" Type="http://schemas.openxmlformats.org/officeDocument/2006/relationships/slide" Target="slide7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11" Type="http://schemas.openxmlformats.org/officeDocument/2006/relationships/image" Target="../media/image33.gif"/><Relationship Id="rId5" Type="http://schemas.openxmlformats.org/officeDocument/2006/relationships/slide" Target="slide8.xml"/><Relationship Id="rId10" Type="http://schemas.openxmlformats.org/officeDocument/2006/relationships/image" Target="../media/image32.gif"/><Relationship Id="rId4" Type="http://schemas.openxmlformats.org/officeDocument/2006/relationships/image" Target="../media/image28.gif"/><Relationship Id="rId9" Type="http://schemas.openxmlformats.org/officeDocument/2006/relationships/image" Target="../media/image3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35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4464" y="-153909"/>
            <a:ext cx="7524750" cy="6181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9" b="100000" l="0" r="83125">
                        <a14:foregroundMark x1="74219" y1="14063" x2="75469" y2="14063"/>
                        <a14:foregroundMark x1="72656" y1="27500" x2="72656" y2="27500"/>
                        <a14:foregroundMark x1="69531" y1="34063" x2="70000" y2="34219"/>
                        <a14:foregroundMark x1="73281" y1="14063" x2="73281" y2="14063"/>
                        <a14:foregroundMark x1="75781" y1="9688" x2="75781" y2="9688"/>
                        <a14:foregroundMark x1="71875" y1="12500" x2="71875" y2="12500"/>
                        <a14:foregroundMark x1="71875" y1="12500" x2="71875" y2="12500"/>
                        <a14:foregroundMark x1="73594" y1="25469" x2="73594" y2="25469"/>
                        <a14:foregroundMark x1="72188" y1="30938" x2="72188" y2="30938"/>
                        <a14:foregroundMark x1="72656" y1="12031" x2="72656" y2="12031"/>
                        <a14:foregroundMark x1="72813" y1="12031" x2="72813" y2="12031"/>
                        <a14:foregroundMark x1="56719" y1="58125" x2="56719" y2="58125"/>
                        <a14:foregroundMark x1="53906" y1="62500" x2="53906" y2="62500"/>
                        <a14:foregroundMark x1="52969" y1="63906" x2="53438" y2="63906"/>
                        <a14:foregroundMark x1="52812" y1="68281" x2="52812" y2="68281"/>
                        <a14:foregroundMark x1="58750" y1="10781" x2="58750" y2="10781"/>
                        <a14:foregroundMark x1="57188" y1="10000" x2="57188" y2="10000"/>
                        <a14:foregroundMark x1="57188" y1="10000" x2="57188" y2="10000"/>
                        <a14:foregroundMark x1="32031" y1="22188" x2="32031" y2="22188"/>
                        <a14:foregroundMark x1="29219" y1="18125" x2="29219" y2="18125"/>
                        <a14:foregroundMark x1="29219" y1="18125" x2="29219" y2="18125"/>
                        <a14:foregroundMark x1="27031" y1="10781" x2="27031" y2="10781"/>
                        <a14:foregroundMark x1="27031" y1="10781" x2="27031" y2="10781"/>
                        <a14:foregroundMark x1="27031" y1="10781" x2="27031" y2="10781"/>
                        <a14:foregroundMark x1="74844" y1="6250" x2="74844" y2="6250"/>
                        <a14:foregroundMark x1="72813" y1="6406" x2="69219" y2="13125"/>
                        <a14:foregroundMark x1="77031" y1="6094" x2="80469" y2="8750"/>
                        <a14:foregroundMark x1="72188" y1="7500" x2="69844" y2="11250"/>
                        <a14:foregroundMark x1="69844" y1="14688" x2="72656" y2="18125"/>
                        <a14:foregroundMark x1="70313" y1="16875" x2="71563" y2="19375"/>
                        <a14:foregroundMark x1="77188" y1="6406" x2="79375" y2="7187"/>
                        <a14:foregroundMark x1="71719" y1="7656" x2="69531" y2="11094"/>
                        <a14:foregroundMark x1="69844" y1="15000" x2="70469" y2="16875"/>
                        <a14:foregroundMark x1="79375" y1="8281" x2="81250" y2="10313"/>
                        <a14:foregroundMark x1="79844" y1="6719" x2="80156" y2="8906"/>
                        <a14:foregroundMark x1="77188" y1="5938" x2="77188" y2="59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85826" y="209551"/>
            <a:ext cx="6581775" cy="6457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72907" y="2399765"/>
            <a:ext cx="336021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92D050"/>
                </a:solidFill>
                <a:latin typeface="Sigmar One" panose="00000500000000000000" pitchFamily="2" charset="0"/>
              </a:rPr>
              <a:t>VIẾT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3122" y="3846315"/>
            <a:ext cx="3139712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7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476929" y="372555"/>
            <a:ext cx="5986785" cy="910224"/>
            <a:chOff x="228600" y="261352"/>
            <a:chExt cx="8905876" cy="9102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4091" l="0" r="978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93898" y="261352"/>
              <a:ext cx="6467612" cy="910224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228600" y="454854"/>
              <a:ext cx="890587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609539">
                <a:defRPr/>
              </a:pPr>
              <a:r>
                <a:rPr lang="en-US" sz="2800" kern="0" dirty="0">
                  <a:latin typeface="Nunito Black" panose="00000A00000000000000" pitchFamily="2" charset="0"/>
                </a:rPr>
                <a:t>1 . </a:t>
              </a:r>
              <a:r>
                <a:rPr lang="en-US" sz="2800" kern="0" dirty="0" err="1">
                  <a:latin typeface="Nunito Black" panose="00000A00000000000000" pitchFamily="2" charset="0"/>
                </a:rPr>
                <a:t>Nghe</a:t>
              </a:r>
              <a:r>
                <a:rPr lang="en-US" sz="2800" kern="0" dirty="0">
                  <a:latin typeface="Nunito Black" panose="00000A00000000000000" pitchFamily="2" charset="0"/>
                </a:rPr>
                <a:t> - </a:t>
              </a:r>
              <a:r>
                <a:rPr lang="en-US" sz="2800" kern="0" dirty="0" err="1">
                  <a:latin typeface="Nunito Black" panose="00000A00000000000000" pitchFamily="2" charset="0"/>
                </a:rPr>
                <a:t>viết</a:t>
              </a:r>
              <a:r>
                <a:rPr lang="en-US" sz="2800" kern="0" dirty="0">
                  <a:latin typeface="Nunito Black" panose="00000A00000000000000" pitchFamily="2" charset="0"/>
                </a:rPr>
                <a:t>:</a:t>
              </a: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54733" y="1681531"/>
            <a:ext cx="3923463" cy="3041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trúc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xinh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hiền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lành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Tặng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sáo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dạo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Tặng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phong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603771" y="1744444"/>
            <a:ext cx="3488225" cy="2978467"/>
          </a:xfrm>
          <a:prstGeom prst="roundRect">
            <a:avLst/>
          </a:prstGeom>
          <a:solidFill>
            <a:srgbClr val="99FF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mầm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Tặng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Tặng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đàn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sẵn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sàng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Dạy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217571" y="1744444"/>
            <a:ext cx="3396532" cy="17718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Vượt qua khó nhọc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 học thành công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Thổi vào cây thông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 reo vi vút.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3122" y="3666694"/>
            <a:ext cx="3139712" cy="301168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948032" y="821114"/>
            <a:ext cx="60783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5200" b="1" kern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  <a:latin typeface="Great Vibes" pitchFamily="2" charset="0"/>
                <a:cs typeface="Arial"/>
                <a:sym typeface="Arial"/>
              </a:rPr>
              <a:t>Gió</a:t>
            </a:r>
            <a:endParaRPr lang="en-US" sz="5200" b="1" kern="0" dirty="0">
              <a:ln w="22225">
                <a:solidFill>
                  <a:srgbClr val="C0504D"/>
                </a:solidFill>
                <a:prstDash val="solid"/>
              </a:ln>
              <a:solidFill>
                <a:srgbClr val="C00000"/>
              </a:solidFill>
              <a:latin typeface="Great Vibes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785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01462" y="616870"/>
            <a:ext cx="3703277" cy="695148"/>
            <a:chOff x="3827009" y="718937"/>
            <a:chExt cx="3703277" cy="69514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E8E6806-0FCF-0218-CB8B-65DAB865CAF9}"/>
                </a:ext>
              </a:extLst>
            </p:cNvPr>
            <p:cNvSpPr/>
            <p:nvPr/>
          </p:nvSpPr>
          <p:spPr>
            <a:xfrm>
              <a:off x="3827009" y="718937"/>
              <a:ext cx="3329786" cy="695148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i="1">
                <a:solidFill>
                  <a:prstClr val="white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D69C05-1631-43AA-D660-34FE01B2C07C}"/>
                </a:ext>
              </a:extLst>
            </p:cNvPr>
            <p:cNvSpPr txBox="1"/>
            <p:nvPr/>
          </p:nvSpPr>
          <p:spPr>
            <a:xfrm>
              <a:off x="4111435" y="804901"/>
              <a:ext cx="34188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800" b="1" i="1" dirty="0" err="1">
                  <a:solidFill>
                    <a:prstClr val="white"/>
                  </a:solidFill>
                  <a:latin typeface="Nunito Black" panose="00000A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Cách</a:t>
              </a:r>
              <a:r>
                <a:rPr lang="en-US" sz="2800" b="1" i="1" dirty="0">
                  <a:solidFill>
                    <a:prstClr val="white"/>
                  </a:solidFill>
                  <a:latin typeface="Nunito Black" panose="00000A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800" b="1" i="1" dirty="0" err="1">
                  <a:solidFill>
                    <a:prstClr val="white"/>
                  </a:solidFill>
                  <a:latin typeface="Nunito Black" panose="00000A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trình</a:t>
              </a:r>
              <a:r>
                <a:rPr lang="en-US" sz="2800" b="1" i="1" dirty="0">
                  <a:solidFill>
                    <a:prstClr val="white"/>
                  </a:solidFill>
                  <a:latin typeface="Nunito Black" panose="00000A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800" b="1" i="1" dirty="0" err="1">
                  <a:solidFill>
                    <a:prstClr val="white"/>
                  </a:solidFill>
                  <a:latin typeface="Nunito Black" panose="00000A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bày</a:t>
              </a:r>
              <a:endParaRPr lang="en-US" sz="2800" b="1" i="1" dirty="0">
                <a:solidFill>
                  <a:prstClr val="white"/>
                </a:solidFill>
                <a:latin typeface="Nunito Black" panose="00000A00000000000000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1F5DE69-3E49-23C9-64D5-38174C5465FD}"/>
              </a:ext>
            </a:extLst>
          </p:cNvPr>
          <p:cNvSpPr/>
          <p:nvPr/>
        </p:nvSpPr>
        <p:spPr>
          <a:xfrm flipH="1">
            <a:off x="2461454" y="1829359"/>
            <a:ext cx="7667718" cy="4022292"/>
          </a:xfrm>
          <a:prstGeom prst="wedgeRoundRectCallout">
            <a:avLst>
              <a:gd name="adj1" fmla="val -21647"/>
              <a:gd name="adj2" fmla="val 49662"/>
              <a:gd name="adj3" fmla="val 16667"/>
            </a:avLst>
          </a:prstGeom>
          <a:noFill/>
          <a:ln w="57150">
            <a:solidFill>
              <a:srgbClr val="FF3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EF082A-5ED0-7523-9180-DF6E94CD9345}"/>
              </a:ext>
            </a:extLst>
          </p:cNvPr>
          <p:cNvSpPr txBox="1"/>
          <p:nvPr/>
        </p:nvSpPr>
        <p:spPr>
          <a:xfrm>
            <a:off x="2626717" y="1829358"/>
            <a:ext cx="75698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dòng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thơ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Chú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dấu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chấm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cuối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khổ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thơ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Nhớ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khó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3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khổ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thơ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Lắng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nghe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GV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nhận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xét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3" name="Right Triangle 2"/>
          <p:cNvSpPr/>
          <p:nvPr/>
        </p:nvSpPr>
        <p:spPr>
          <a:xfrm rot="16200000">
            <a:off x="9410961" y="3958808"/>
            <a:ext cx="2716841" cy="2611573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Vẽ Tay Bọ Rùa Bảy điểm Dễ Thương Miễn Phí 抠 Png Hình ảnh | Định dạng hình  ảnh PSD 610663515| vn.lovepik.com">
            <a:extLst>
              <a:ext uri="{FF2B5EF4-FFF2-40B4-BE49-F238E27FC236}">
                <a16:creationId xmlns:a16="http://schemas.microsoft.com/office/drawing/2014/main" id="{C959B51E-B266-3FDB-C3E5-0B00B6EFC0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140" y1="20349" x2="27442" y2="27674"/>
                        <a14:foregroundMark x1="30116" y1="16628" x2="23605" y2="19186"/>
                        <a14:foregroundMark x1="23605" y1="19186" x2="15000" y2="26628"/>
                        <a14:foregroundMark x1="15000" y1="26628" x2="17442" y2="35698"/>
                        <a14:foregroundMark x1="17442" y1="35698" x2="17674" y2="35930"/>
                        <a14:foregroundMark x1="22907" y1="21977" x2="17093" y2="26279"/>
                        <a14:foregroundMark x1="26279" y1="45349" x2="32442" y2="61163"/>
                        <a14:foregroundMark x1="35581" y1="43256" x2="51279" y2="59884"/>
                        <a14:foregroundMark x1="41512" y1="41279" x2="48023" y2="53953"/>
                        <a14:foregroundMark x1="46279" y1="41279" x2="45698" y2="53721"/>
                        <a14:foregroundMark x1="46977" y1="44767" x2="48256" y2="50233"/>
                        <a14:foregroundMark x1="35814" y1="49884" x2="47442" y2="53721"/>
                        <a14:foregroundMark x1="20000" y1="51395" x2="44302" y2="56395"/>
                        <a14:foregroundMark x1="24419" y1="50465" x2="34186" y2="52093"/>
                        <a14:foregroundMark x1="34186" y1="52093" x2="34651" y2="52442"/>
                        <a14:foregroundMark x1="37442" y1="50814" x2="44767" y2="55000"/>
                        <a14:foregroundMark x1="22558" y1="57558" x2="40116" y2="53256"/>
                        <a14:foregroundMark x1="27442" y1="58721" x2="36279" y2="62209"/>
                        <a14:foregroundMark x1="30465" y1="57209" x2="38372" y2="57093"/>
                        <a14:foregroundMark x1="51395" y1="77209" x2="51395" y2="77209"/>
                        <a14:foregroundMark x1="47209" y1="73837" x2="47209" y2="73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" r="1" b="11469"/>
          <a:stretch/>
        </p:blipFill>
        <p:spPr bwMode="auto">
          <a:xfrm>
            <a:off x="9627876" y="3854200"/>
            <a:ext cx="2881185" cy="254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0697">
            <a:off x="-1259646" y="633830"/>
            <a:ext cx="5144387" cy="580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2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313616"/>
            <a:ext cx="5319334" cy="910224"/>
            <a:chOff x="228600" y="261352"/>
            <a:chExt cx="8905876" cy="9102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4091" l="0" r="978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85119" y="261352"/>
              <a:ext cx="6328407" cy="910224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228600" y="454854"/>
              <a:ext cx="890587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539">
                <a:defRPr/>
              </a:pPr>
              <a:r>
                <a:rPr lang="en-US" sz="2800" kern="0" dirty="0">
                  <a:solidFill>
                    <a:prstClr val="black"/>
                  </a:solidFill>
                  <a:latin typeface="Nunito Black" panose="00000A00000000000000" pitchFamily="2" charset="0"/>
                </a:rPr>
                <a:t>1 . </a:t>
              </a:r>
              <a:r>
                <a:rPr lang="en-US" sz="2800" kern="0" dirty="0" err="1">
                  <a:solidFill>
                    <a:prstClr val="black"/>
                  </a:solidFill>
                  <a:latin typeface="Nunito Black" panose="00000A00000000000000" pitchFamily="2" charset="0"/>
                </a:rPr>
                <a:t>Nghe</a:t>
              </a:r>
              <a:r>
                <a:rPr lang="en-US" sz="2800" kern="0" dirty="0">
                  <a:solidFill>
                    <a:prstClr val="black"/>
                  </a:solidFill>
                  <a:latin typeface="Nunito Black" panose="00000A00000000000000" pitchFamily="2" charset="0"/>
                </a:rPr>
                <a:t> - </a:t>
              </a:r>
              <a:r>
                <a:rPr lang="en-US" sz="2800" kern="0" dirty="0" err="1">
                  <a:solidFill>
                    <a:prstClr val="black"/>
                  </a:solidFill>
                  <a:latin typeface="Nunito Black" panose="00000A00000000000000" pitchFamily="2" charset="0"/>
                </a:rPr>
                <a:t>viết</a:t>
              </a:r>
              <a:r>
                <a:rPr lang="en-US" sz="2800" kern="0" dirty="0">
                  <a:solidFill>
                    <a:prstClr val="black"/>
                  </a:solidFill>
                  <a:latin typeface="Nunito Black" panose="00000A00000000000000" pitchFamily="2" charset="0"/>
                </a:rPr>
                <a:t>:</a:t>
              </a: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54733" y="1681531"/>
            <a:ext cx="3923463" cy="3041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trúc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xinh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hiền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lành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Tặng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sáo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dạo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Tặng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phong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603771" y="1744444"/>
            <a:ext cx="3488225" cy="2978467"/>
          </a:xfrm>
          <a:prstGeom prst="roundRect">
            <a:avLst/>
          </a:prstGeom>
          <a:solidFill>
            <a:srgbClr val="99FF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mầm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Tặng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Tặng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đàn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sẵn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sàng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Dạy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217571" y="1744444"/>
            <a:ext cx="3396532" cy="17718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Vượt qua khó nhọc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 học thành công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Thổi vào cây thông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 reo vi vút.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3122" y="3666694"/>
            <a:ext cx="3139712" cy="301168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C63C92D-84AA-4FBF-4C07-278825C6C1AC}"/>
              </a:ext>
            </a:extLst>
          </p:cNvPr>
          <p:cNvGrpSpPr/>
          <p:nvPr/>
        </p:nvGrpSpPr>
        <p:grpSpPr>
          <a:xfrm>
            <a:off x="3735708" y="4722911"/>
            <a:ext cx="3531867" cy="1829609"/>
            <a:chOff x="2173709" y="3000073"/>
            <a:chExt cx="4214926" cy="1678288"/>
          </a:xfrm>
        </p:grpSpPr>
        <p:sp>
          <p:nvSpPr>
            <p:cNvPr id="10" name="Freeform: Shape 8">
              <a:extLst>
                <a:ext uri="{FF2B5EF4-FFF2-40B4-BE49-F238E27FC236}">
                  <a16:creationId xmlns:a16="http://schemas.microsoft.com/office/drawing/2014/main" id="{58245217-77D1-04F5-1A0F-ACEC991A9615}"/>
                </a:ext>
              </a:extLst>
            </p:cNvPr>
            <p:cNvSpPr/>
            <p:nvPr/>
          </p:nvSpPr>
          <p:spPr>
            <a:xfrm>
              <a:off x="2692351" y="3000073"/>
              <a:ext cx="3329055" cy="1654921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rgbClr val="00B050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id-ID" sz="2500" b="1" kern="0">
                <a:solidFill>
                  <a:srgbClr val="FFFFFF"/>
                </a:solidFill>
                <a:latin typeface="UTM Avo" panose="02040603050506020204" pitchFamily="18" charset="0"/>
                <a:sym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BD5560-E7D2-6AC8-9D2C-A6505DFA0F3C}"/>
                </a:ext>
              </a:extLst>
            </p:cNvPr>
            <p:cNvSpPr txBox="1"/>
            <p:nvPr/>
          </p:nvSpPr>
          <p:spPr>
            <a:xfrm>
              <a:off x="2173709" y="3494054"/>
              <a:ext cx="4214926" cy="1184307"/>
            </a:xfrm>
            <a:prstGeom prst="flowChartTerminator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4400" b="1" kern="0" dirty="0" err="1">
                  <a:solidFill>
                    <a:prstClr val="white"/>
                  </a:solidFill>
                  <a:latin typeface="Great Vibes" pitchFamily="2" charset="0"/>
                  <a:ea typeface="Cambria" panose="02040503050406030204" pitchFamily="18" charset="0"/>
                  <a:sym typeface="Arial"/>
                </a:rPr>
                <a:t>Viết</a:t>
              </a:r>
              <a:r>
                <a:rPr lang="en-US" sz="4400" b="1" kern="0" dirty="0">
                  <a:solidFill>
                    <a:prstClr val="white"/>
                  </a:solidFill>
                  <a:latin typeface="Great Vibes" pitchFamily="2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prstClr val="white"/>
                  </a:solidFill>
                  <a:latin typeface="Great Vibes" pitchFamily="2" charset="0"/>
                  <a:ea typeface="Cambria" panose="02040503050406030204" pitchFamily="18" charset="0"/>
                  <a:sym typeface="Arial"/>
                </a:rPr>
                <a:t>vở</a:t>
              </a:r>
              <a:endParaRPr lang="vi-VN" sz="44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948032" y="821114"/>
            <a:ext cx="60783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5200" b="1" kern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  <a:latin typeface="Great Vibes" pitchFamily="2" charset="0"/>
                <a:cs typeface="Arial"/>
                <a:sym typeface="Arial"/>
              </a:rPr>
              <a:t>Gió</a:t>
            </a:r>
            <a:endParaRPr lang="en-US" sz="5200" b="1" kern="0" dirty="0">
              <a:ln w="22225">
                <a:solidFill>
                  <a:srgbClr val="C0504D"/>
                </a:solidFill>
                <a:prstDash val="solid"/>
              </a:ln>
              <a:solidFill>
                <a:srgbClr val="C00000"/>
              </a:solidFill>
              <a:latin typeface="Great Vibes" pitchFamily="2" charset="0"/>
              <a:cs typeface="Arial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45647" y="4242589"/>
            <a:ext cx="2475191" cy="26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0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72206" y="237725"/>
            <a:ext cx="4779627" cy="1121393"/>
            <a:chOff x="635541" y="253878"/>
            <a:chExt cx="9802749" cy="117005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4091" l="0" r="978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5541" y="253878"/>
              <a:ext cx="9802749" cy="910224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934190" y="428424"/>
              <a:ext cx="8905876" cy="9955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609539">
                <a:defRPr/>
              </a:pPr>
              <a:r>
                <a:rPr lang="en-US" sz="2800" kern="0" dirty="0">
                  <a:latin typeface="Nunito Black" panose="00000A00000000000000" pitchFamily="2" charset="0"/>
                </a:rPr>
                <a:t>2. </a:t>
              </a:r>
              <a:r>
                <a:rPr lang="en-US" sz="2800" b="1" dirty="0" err="1">
                  <a:latin typeface="Nunito Black" pitchFamily="2" charset="0"/>
                </a:rPr>
                <a:t>Làm</a:t>
              </a:r>
              <a:r>
                <a:rPr lang="en-US" sz="2800" b="1" dirty="0">
                  <a:latin typeface="Nunito Black" pitchFamily="2" charset="0"/>
                </a:rPr>
                <a:t> </a:t>
              </a:r>
              <a:r>
                <a:rPr lang="en-US" sz="2800" b="1" dirty="0" err="1">
                  <a:latin typeface="Nunito Black" pitchFamily="2" charset="0"/>
                </a:rPr>
                <a:t>bài</a:t>
              </a:r>
              <a:r>
                <a:rPr lang="en-US" sz="2800" b="1" dirty="0">
                  <a:latin typeface="Nunito Black" pitchFamily="2" charset="0"/>
                </a:rPr>
                <a:t> </a:t>
              </a:r>
              <a:r>
                <a:rPr lang="en-US" sz="2800" b="1" dirty="0" err="1">
                  <a:latin typeface="Nunito Black" pitchFamily="2" charset="0"/>
                </a:rPr>
                <a:t>tập</a:t>
              </a:r>
              <a:r>
                <a:rPr lang="en-US" sz="2800" b="1" dirty="0">
                  <a:latin typeface="Nunito Black" pitchFamily="2" charset="0"/>
                </a:rPr>
                <a:t> a </a:t>
              </a:r>
              <a:r>
                <a:rPr lang="en-US" sz="2800" b="1" dirty="0" err="1">
                  <a:latin typeface="Nunito Black" pitchFamily="2" charset="0"/>
                </a:rPr>
                <a:t>hoặc</a:t>
              </a:r>
              <a:r>
                <a:rPr lang="en-US" sz="2800" b="1" dirty="0">
                  <a:latin typeface="Nunito Black" pitchFamily="2" charset="0"/>
                </a:rPr>
                <a:t> b.</a:t>
              </a:r>
              <a:endParaRPr lang="en-US" sz="2800" b="1" kern="0" dirty="0">
                <a:latin typeface="Nunito Black" panose="00000A00000000000000" pitchFamily="2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9546" y="4376987"/>
            <a:ext cx="2455296" cy="2352992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551491" y="1159995"/>
            <a:ext cx="9000683" cy="613742"/>
            <a:chOff x="3693348" y="647932"/>
            <a:chExt cx="3418851" cy="605149"/>
          </a:xfrm>
        </p:grpSpPr>
        <p:sp>
          <p:nvSpPr>
            <p:cNvPr id="37" name="Rectangle: Rounded Corners 5">
              <a:extLst>
                <a:ext uri="{FF2B5EF4-FFF2-40B4-BE49-F238E27FC236}">
                  <a16:creationId xmlns:a16="http://schemas.microsoft.com/office/drawing/2014/main" id="{1E8E6806-0FCF-0218-CB8B-65DAB865CAF9}"/>
                </a:ext>
              </a:extLst>
            </p:cNvPr>
            <p:cNvSpPr/>
            <p:nvPr/>
          </p:nvSpPr>
          <p:spPr>
            <a:xfrm>
              <a:off x="3693348" y="647932"/>
              <a:ext cx="3329786" cy="605149"/>
            </a:xfrm>
            <a:prstGeom prst="round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F0502020204030204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D69C05-1631-43AA-D660-34FE01B2C07C}"/>
                </a:ext>
              </a:extLst>
            </p:cNvPr>
            <p:cNvSpPr txBox="1"/>
            <p:nvPr/>
          </p:nvSpPr>
          <p:spPr>
            <a:xfrm>
              <a:off x="3693348" y="729860"/>
              <a:ext cx="34188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  <a:latin typeface="Nunito Black" pitchFamily="2" charset="0"/>
                </a:rPr>
                <a:t>a. Chọn </a:t>
              </a:r>
              <a:r>
                <a:rPr lang="en-US" sz="2800" dirty="0">
                  <a:solidFill>
                    <a:srgbClr val="FF0000"/>
                  </a:solidFill>
                  <a:latin typeface="Nunito Black" pitchFamily="2" charset="0"/>
                </a:rPr>
                <a:t>s </a:t>
              </a:r>
              <a:r>
                <a:rPr lang="en-US" sz="2800" dirty="0" err="1">
                  <a:solidFill>
                    <a:srgbClr val="FF0000"/>
                  </a:solidFill>
                  <a:latin typeface="Nunito Black" pitchFamily="2" charset="0"/>
                </a:rPr>
                <a:t>hoặc</a:t>
              </a:r>
              <a:r>
                <a:rPr lang="en-US" sz="2800" dirty="0">
                  <a:solidFill>
                    <a:srgbClr val="FF0000"/>
                  </a:solidFill>
                  <a:latin typeface="Nunito Black" pitchFamily="2" charset="0"/>
                </a:rPr>
                <a:t> x </a:t>
              </a:r>
              <a:r>
                <a:rPr lang="vi-VN" sz="2800" dirty="0">
                  <a:solidFill>
                    <a:srgbClr val="FF0000"/>
                  </a:solidFill>
                  <a:latin typeface="Nunito Black" pitchFamily="2" charset="0"/>
                </a:rPr>
                <a:t>thay cho ô vuông.</a:t>
              </a:r>
              <a:endParaRPr lang="en-US" sz="2800" dirty="0">
                <a:solidFill>
                  <a:srgbClr val="FF0000"/>
                </a:solidFill>
                <a:latin typeface="Nunito Black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12459" y="2501291"/>
            <a:ext cx="3904975" cy="2485787"/>
            <a:chOff x="1212459" y="2501291"/>
            <a:chExt cx="3904975" cy="248578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" name="Flowchart: Alternate Process 4"/>
            <p:cNvSpPr/>
            <p:nvPr/>
          </p:nvSpPr>
          <p:spPr>
            <a:xfrm>
              <a:off x="1212459" y="2501291"/>
              <a:ext cx="3904975" cy="2485787"/>
            </a:xfrm>
            <a:prstGeom prst="flowChartAlternateProcess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vi-VN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Mưa rơi tí tách</a:t>
              </a:r>
            </a:p>
            <a:p>
              <a:pPr algn="just"/>
              <a:r>
                <a:rPr lang="vi-VN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Hạt trước hạt </a:t>
              </a:r>
              <a:r>
                <a:rPr lang="en-US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</a:t>
              </a:r>
              <a:r>
                <a:rPr lang="vi-VN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au</a:t>
              </a:r>
            </a:p>
            <a:p>
              <a:pPr algn="just"/>
              <a:r>
                <a:rPr lang="vi-VN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Không </a:t>
              </a:r>
              <a:r>
                <a:rPr lang="en-US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</a:t>
              </a:r>
              <a:r>
                <a:rPr lang="vi-VN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ô đẩy nhau</a:t>
              </a:r>
            </a:p>
            <a:p>
              <a:pPr algn="just"/>
              <a:r>
                <a:rPr lang="en-US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</a:t>
              </a:r>
              <a:r>
                <a:rPr lang="vi-VN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ếp hàng lần lượt</a:t>
              </a:r>
              <a:r>
                <a:rPr lang="en-US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  <a:p>
              <a:pPr algn="just"/>
              <a:endPara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399195" y="3111379"/>
              <a:ext cx="2525648" cy="1265609"/>
              <a:chOff x="1615031" y="3116522"/>
              <a:chExt cx="2525648" cy="1265609"/>
            </a:xfrm>
            <a:grpFill/>
          </p:grpSpPr>
          <p:sp>
            <p:nvSpPr>
              <p:cNvPr id="31" name="Rectangle 30"/>
              <p:cNvSpPr/>
              <p:nvPr/>
            </p:nvSpPr>
            <p:spPr>
              <a:xfrm>
                <a:off x="3757258" y="3116522"/>
                <a:ext cx="383421" cy="3892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686144" y="3554677"/>
                <a:ext cx="383421" cy="3892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615031" y="3992832"/>
                <a:ext cx="383421" cy="3892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5383563" y="2501291"/>
            <a:ext cx="4286648" cy="2485787"/>
            <a:chOff x="5383563" y="2501291"/>
            <a:chExt cx="4286648" cy="248578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0" name="Flowchart: Alternate Process 29"/>
            <p:cNvSpPr/>
            <p:nvPr/>
          </p:nvSpPr>
          <p:spPr>
            <a:xfrm>
              <a:off x="5383563" y="2501291"/>
              <a:ext cx="4286648" cy="2485787"/>
            </a:xfrm>
            <a:prstGeom prst="flowChartAlternateProcess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vi-VN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Mưa vẽ trên </a:t>
              </a:r>
              <a:r>
                <a:rPr lang="en-US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</a:t>
              </a:r>
              <a:r>
                <a:rPr lang="vi-VN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ân</a:t>
              </a:r>
            </a:p>
            <a:p>
              <a:pPr algn="just"/>
              <a:r>
                <a:rPr lang="vi-VN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Mưa dàn trên lá</a:t>
              </a:r>
            </a:p>
            <a:p>
              <a:pPr algn="just"/>
              <a:r>
                <a:rPr lang="vi-VN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Mưa rơi trắng </a:t>
              </a:r>
              <a:r>
                <a:rPr lang="en-US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</a:t>
              </a:r>
              <a:r>
                <a:rPr lang="vi-VN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óa</a:t>
              </a:r>
            </a:p>
            <a:p>
              <a:pPr algn="just"/>
              <a:r>
                <a:rPr lang="vi-VN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Bong bóng phập phồng.</a:t>
              </a:r>
              <a:endPara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r>
                <a:rPr lang="en-US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(</a:t>
              </a:r>
              <a:r>
                <a:rPr lang="en-US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Nguyễn</a:t>
              </a:r>
              <a:r>
                <a:rPr lang="en-US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Diệu</a:t>
              </a:r>
              <a:r>
                <a:rPr lang="en-US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  <a:endPara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480795" y="2626972"/>
              <a:ext cx="383421" cy="3892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771012" y="3531252"/>
              <a:ext cx="383421" cy="3892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7501932" y="2651798"/>
            <a:ext cx="383421" cy="389299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470308" y="3531249"/>
            <a:ext cx="383421" cy="389299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541422" y="3111379"/>
            <a:ext cx="383421" cy="389299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424573" y="3987688"/>
            <a:ext cx="383421" cy="389299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771012" y="3531250"/>
            <a:ext cx="383421" cy="389299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91266" y="4376987"/>
            <a:ext cx="2475191" cy="223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9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5" grpId="0" animBg="1"/>
      <p:bldP spid="46" grpId="0" animBg="1"/>
      <p:bldP spid="49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088396" y="960043"/>
            <a:ext cx="9452588" cy="1037198"/>
            <a:chOff x="3693348" y="647932"/>
            <a:chExt cx="3418851" cy="1022676"/>
          </a:xfrm>
        </p:grpSpPr>
        <p:sp>
          <p:nvSpPr>
            <p:cNvPr id="37" name="Rectangle: Rounded Corners 5">
              <a:extLst>
                <a:ext uri="{FF2B5EF4-FFF2-40B4-BE49-F238E27FC236}">
                  <a16:creationId xmlns:a16="http://schemas.microsoft.com/office/drawing/2014/main" id="{1E8E6806-0FCF-0218-CB8B-65DAB865CAF9}"/>
                </a:ext>
              </a:extLst>
            </p:cNvPr>
            <p:cNvSpPr/>
            <p:nvPr/>
          </p:nvSpPr>
          <p:spPr>
            <a:xfrm>
              <a:off x="3693348" y="647932"/>
              <a:ext cx="3329786" cy="597823"/>
            </a:xfrm>
            <a:prstGeom prst="roundRect">
              <a:avLst/>
            </a:prstGeom>
            <a:ln w="1905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F0502020204030204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D69C05-1631-43AA-D660-34FE01B2C07C}"/>
                </a:ext>
              </a:extLst>
            </p:cNvPr>
            <p:cNvSpPr txBox="1"/>
            <p:nvPr/>
          </p:nvSpPr>
          <p:spPr>
            <a:xfrm>
              <a:off x="3693348" y="729860"/>
              <a:ext cx="3418851" cy="940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  <a:latin typeface="Nunito Black" pitchFamily="2" charset="0"/>
                </a:rPr>
                <a:t>b. </a:t>
              </a:r>
              <a:r>
                <a:rPr lang="en-US" sz="2800" b="1" dirty="0" err="1">
                  <a:solidFill>
                    <a:srgbClr val="FF0000"/>
                  </a:solidFill>
                  <a:latin typeface="Nunito Black" pitchFamily="2" charset="0"/>
                </a:rPr>
                <a:t>Chọn</a:t>
              </a:r>
              <a:r>
                <a:rPr lang="en-US" sz="2800" b="1" dirty="0">
                  <a:solidFill>
                    <a:srgbClr val="FF0000"/>
                  </a:solidFill>
                  <a:latin typeface="Nunito Black" pitchFamily="2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Nunito Black" pitchFamily="2" charset="0"/>
                </a:rPr>
                <a:t>tiếng</a:t>
              </a:r>
              <a:r>
                <a:rPr lang="en-US" sz="2800" b="1" dirty="0">
                  <a:solidFill>
                    <a:srgbClr val="FF0000"/>
                  </a:solidFill>
                  <a:latin typeface="Nunito Black" pitchFamily="2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Nunito Black" pitchFamily="2" charset="0"/>
                </a:rPr>
                <a:t>chứa</a:t>
              </a:r>
              <a:r>
                <a:rPr lang="en-US" sz="2800" b="1" dirty="0">
                  <a:solidFill>
                    <a:srgbClr val="FF0000"/>
                  </a:solidFill>
                  <a:latin typeface="Nunito Black" pitchFamily="2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Nunito Black" pitchFamily="2" charset="0"/>
                </a:rPr>
                <a:t>ao</a:t>
              </a:r>
              <a:r>
                <a:rPr lang="en-US" sz="2800" b="1" dirty="0">
                  <a:solidFill>
                    <a:srgbClr val="FF0000"/>
                  </a:solidFill>
                  <a:latin typeface="Nunito Black" pitchFamily="2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Nunito Black" pitchFamily="2" charset="0"/>
                </a:rPr>
                <a:t>hoặc</a:t>
              </a:r>
              <a:r>
                <a:rPr lang="en-US" sz="2800" b="1" dirty="0">
                  <a:solidFill>
                    <a:srgbClr val="FF0000"/>
                  </a:solidFill>
                  <a:latin typeface="Nunito Black" pitchFamily="2" charset="0"/>
                </a:rPr>
                <a:t> au </a:t>
              </a:r>
              <a:r>
                <a:rPr lang="en-US" sz="2800" b="1" dirty="0" err="1">
                  <a:solidFill>
                    <a:srgbClr val="FF0000"/>
                  </a:solidFill>
                  <a:latin typeface="Nunito Black" pitchFamily="2" charset="0"/>
                </a:rPr>
                <a:t>thay</a:t>
              </a:r>
              <a:r>
                <a:rPr lang="en-US" sz="2800" b="1" dirty="0">
                  <a:solidFill>
                    <a:srgbClr val="FF0000"/>
                  </a:solidFill>
                  <a:latin typeface="Nunito Black" pitchFamily="2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Nunito Black" pitchFamily="2" charset="0"/>
                </a:rPr>
                <a:t>cho</a:t>
              </a:r>
              <a:r>
                <a:rPr lang="en-US" sz="2800" b="1" dirty="0">
                  <a:solidFill>
                    <a:srgbClr val="FF0000"/>
                  </a:solidFill>
                  <a:latin typeface="Nunito Black" pitchFamily="2" charset="0"/>
                </a:rPr>
                <a:t> ô </a:t>
              </a:r>
              <a:r>
                <a:rPr lang="en-US" sz="2800" b="1" dirty="0" err="1">
                  <a:solidFill>
                    <a:srgbClr val="FF0000"/>
                  </a:solidFill>
                  <a:latin typeface="Nunito Black" pitchFamily="2" charset="0"/>
                </a:rPr>
                <a:t>vuông</a:t>
              </a:r>
              <a:r>
                <a:rPr lang="en-US" sz="2800" b="1" dirty="0">
                  <a:solidFill>
                    <a:srgbClr val="FF0000"/>
                  </a:solidFill>
                  <a:latin typeface="Nunito Black" pitchFamily="2" charset="0"/>
                </a:rPr>
                <a:t>.</a:t>
              </a:r>
              <a:br>
                <a:rPr lang="en-US" sz="2800" b="1" dirty="0">
                  <a:solidFill>
                    <a:srgbClr val="FF0000"/>
                  </a:solidFill>
                  <a:latin typeface="Nunito Black" pitchFamily="2" charset="0"/>
                </a:rPr>
              </a:br>
              <a:endParaRPr lang="en-US" sz="2800" b="1" dirty="0">
                <a:solidFill>
                  <a:srgbClr val="FF0000"/>
                </a:solidFill>
                <a:latin typeface="Nunito Black" pitchFamily="2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2361" y="4799107"/>
            <a:ext cx="2044996" cy="1959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274532" y="4872964"/>
            <a:ext cx="2277448" cy="198503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53839" y="1915648"/>
            <a:ext cx="8484859" cy="3539430"/>
            <a:chOff x="1726244" y="1881812"/>
            <a:chExt cx="8484859" cy="3539430"/>
          </a:xfrm>
        </p:grpSpPr>
        <p:sp>
          <p:nvSpPr>
            <p:cNvPr id="9" name="Rectangle 8"/>
            <p:cNvSpPr/>
            <p:nvPr/>
          </p:nvSpPr>
          <p:spPr>
            <a:xfrm>
              <a:off x="1726244" y="1881812"/>
              <a:ext cx="8484859" cy="353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r>
                <a:rPr lang="vi-VN" sz="32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ây dừa xanh tỏa nhiều </a:t>
              </a:r>
              <a:endPara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r>
                <a:rPr lang="vi-VN" sz="32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Dang tay đón gió, gật đầu gọi trăng</a:t>
              </a:r>
            </a:p>
            <a:p>
              <a:pPr algn="ctr"/>
              <a:r>
                <a:rPr lang="vi-VN" sz="32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Thân dừa bạc phếch tháng năm</a:t>
              </a:r>
            </a:p>
            <a:p>
              <a:pPr algn="ctr"/>
              <a:r>
                <a:rPr lang="vi-VN" sz="32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Quả dừa – đàn lợn con nằm trên </a:t>
              </a:r>
              <a:endPara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r>
                <a:rPr lang="vi-VN" sz="32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Đêm hè hoa nở cùng </a:t>
              </a:r>
            </a:p>
            <a:p>
              <a:pPr algn="ctr"/>
              <a:r>
                <a:rPr lang="vi-VN" sz="32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dừa – chiếc lược chải </a:t>
              </a:r>
              <a:r>
                <a:rPr lang="en-US" sz="32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</a:t>
              </a:r>
              <a:r>
                <a:rPr lang="vi-VN" sz="32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</a:t>
              </a:r>
              <a:r>
                <a:rPr lang="vi-VN" sz="32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mây xanh.</a:t>
              </a:r>
            </a:p>
            <a:p>
              <a:pPr algn="ctr"/>
              <a:r>
                <a:rPr lang="en-US" sz="32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                               </a:t>
              </a:r>
              <a:r>
                <a:rPr lang="vi-VN" sz="32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(</a:t>
              </a:r>
              <a:r>
                <a:rPr lang="vi-VN" sz="32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vi-VN" sz="32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Trần Đăng Khoa)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041065" y="1896901"/>
              <a:ext cx="969754" cy="461727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780574" y="3348172"/>
              <a:ext cx="969754" cy="461727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444190" y="4350160"/>
              <a:ext cx="969754" cy="461727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817323" y="3894492"/>
              <a:ext cx="969754" cy="461727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726244" y="4424017"/>
              <a:ext cx="969754" cy="461727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803876" y="1847113"/>
            <a:ext cx="1152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tào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552571" y="1836056"/>
            <a:ext cx="1044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803876" y="3235867"/>
            <a:ext cx="982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23309" y="3218170"/>
            <a:ext cx="1097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cau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845989" y="3831699"/>
            <a:ext cx="982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91138" y="3821356"/>
            <a:ext cx="1097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461865" y="4288189"/>
            <a:ext cx="1164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Tào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37140" y="4286859"/>
            <a:ext cx="1186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321553" y="4269162"/>
            <a:ext cx="982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931740" y="4258105"/>
            <a:ext cx="1097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vàu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53839" y="99709"/>
            <a:ext cx="4779627" cy="1121393"/>
            <a:chOff x="635541" y="253878"/>
            <a:chExt cx="9802749" cy="1170057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4091" l="0" r="9780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5541" y="253878"/>
              <a:ext cx="9802749" cy="910224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934190" y="428424"/>
              <a:ext cx="8905876" cy="9955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609539">
                <a:defRPr/>
              </a:pPr>
              <a:r>
                <a:rPr lang="en-US" sz="2800" kern="0" dirty="0">
                  <a:latin typeface="Nunito Black" panose="00000A00000000000000" pitchFamily="2" charset="0"/>
                </a:rPr>
                <a:t>2. </a:t>
              </a:r>
              <a:r>
                <a:rPr lang="en-US" sz="2800" b="1" dirty="0" err="1">
                  <a:latin typeface="Nunito Black" pitchFamily="2" charset="0"/>
                </a:rPr>
                <a:t>Làm</a:t>
              </a:r>
              <a:r>
                <a:rPr lang="en-US" sz="2800" b="1" dirty="0">
                  <a:latin typeface="Nunito Black" pitchFamily="2" charset="0"/>
                </a:rPr>
                <a:t> </a:t>
              </a:r>
              <a:r>
                <a:rPr lang="en-US" sz="2800" b="1" dirty="0" err="1">
                  <a:latin typeface="Nunito Black" pitchFamily="2" charset="0"/>
                </a:rPr>
                <a:t>bài</a:t>
              </a:r>
              <a:r>
                <a:rPr lang="en-US" sz="2800" b="1" dirty="0">
                  <a:latin typeface="Nunito Black" pitchFamily="2" charset="0"/>
                </a:rPr>
                <a:t> </a:t>
              </a:r>
              <a:r>
                <a:rPr lang="en-US" sz="2800" b="1" dirty="0" err="1">
                  <a:latin typeface="Nunito Black" pitchFamily="2" charset="0"/>
                </a:rPr>
                <a:t>tập</a:t>
              </a:r>
              <a:r>
                <a:rPr lang="en-US" sz="2800" b="1" dirty="0">
                  <a:latin typeface="Nunito Black" pitchFamily="2" charset="0"/>
                </a:rPr>
                <a:t> a </a:t>
              </a:r>
              <a:r>
                <a:rPr lang="en-US" sz="2800" b="1" dirty="0" err="1">
                  <a:latin typeface="Nunito Black" pitchFamily="2" charset="0"/>
                </a:rPr>
                <a:t>hoặc</a:t>
              </a:r>
              <a:r>
                <a:rPr lang="en-US" sz="2800" b="1" dirty="0">
                  <a:latin typeface="Nunito Black" pitchFamily="2" charset="0"/>
                </a:rPr>
                <a:t> b.</a:t>
              </a:r>
              <a:endParaRPr lang="en-US" sz="2800" b="1" kern="0" dirty="0">
                <a:latin typeface="Nunito Black" panose="00000A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728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31145 0.0090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73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7.40741E-7 L -0.18476 0.0150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5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-0.26784 0.0067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98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72357 0.0067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85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6 L -0.41524 0.0092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68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  <p:bldP spid="28" grpId="0"/>
      <p:bldP spid="29" grpId="0"/>
      <p:bldP spid="31" grpId="0"/>
      <p:bldP spid="33" grpId="0"/>
      <p:bldP spid="34" grpId="0"/>
      <p:bldP spid="35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5895" y="-1404462"/>
            <a:ext cx="10836315" cy="39100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63120" y="283733"/>
            <a:ext cx="80851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09539">
              <a:defRPr/>
            </a:pPr>
            <a:r>
              <a:rPr lang="en-US" sz="2800" kern="0" dirty="0">
                <a:latin typeface="Nunito Black" panose="00000A00000000000000" pitchFamily="2" charset="0"/>
              </a:rPr>
              <a:t>3</a:t>
            </a:r>
            <a:r>
              <a:rPr lang="en-US" sz="2800" b="1" kern="0" dirty="0">
                <a:latin typeface="Nunito Black" panose="00000A00000000000000" pitchFamily="2" charset="0"/>
              </a:rPr>
              <a:t>. </a:t>
            </a:r>
            <a:r>
              <a:rPr lang="vi-VN" sz="2800" b="1" dirty="0">
                <a:latin typeface="Nunito Black" pitchFamily="2" charset="0"/>
              </a:rPr>
              <a:t>Tìm </a:t>
            </a:r>
            <a:r>
              <a:rPr lang="en-US" sz="2800" b="1" dirty="0" err="1">
                <a:latin typeface="Nunito Black" pitchFamily="2" charset="0"/>
              </a:rPr>
              <a:t>từ</a:t>
            </a:r>
            <a:r>
              <a:rPr lang="en-US" sz="2800" b="1" dirty="0">
                <a:latin typeface="Nunito Black" pitchFamily="2" charset="0"/>
              </a:rPr>
              <a:t> </a:t>
            </a:r>
            <a:r>
              <a:rPr lang="en-US" sz="2800" b="1" dirty="0" err="1">
                <a:latin typeface="Nunito Black" pitchFamily="2" charset="0"/>
              </a:rPr>
              <a:t>ngữ</a:t>
            </a:r>
            <a:r>
              <a:rPr lang="en-US" sz="2800" b="1" dirty="0">
                <a:latin typeface="Nunito Black" pitchFamily="2" charset="0"/>
              </a:rPr>
              <a:t> </a:t>
            </a:r>
            <a:r>
              <a:rPr lang="en-US" sz="2800" b="1" dirty="0" err="1">
                <a:latin typeface="Nunito Black" pitchFamily="2" charset="0"/>
              </a:rPr>
              <a:t>được</a:t>
            </a:r>
            <a:r>
              <a:rPr lang="en-US" sz="2800" b="1" dirty="0">
                <a:latin typeface="Nunito Black" pitchFamily="2" charset="0"/>
              </a:rPr>
              <a:t> </a:t>
            </a:r>
            <a:r>
              <a:rPr lang="en-US" sz="2800" b="1" dirty="0" err="1">
                <a:latin typeface="Nunito Black" pitchFamily="2" charset="0"/>
              </a:rPr>
              <a:t>tạo</a:t>
            </a:r>
            <a:r>
              <a:rPr lang="en-US" sz="2800" b="1" dirty="0">
                <a:latin typeface="Nunito Black" pitchFamily="2" charset="0"/>
              </a:rPr>
              <a:t> </a:t>
            </a:r>
            <a:r>
              <a:rPr lang="en-US" sz="2800" b="1" dirty="0" err="1">
                <a:latin typeface="Nunito Black" pitchFamily="2" charset="0"/>
              </a:rPr>
              <a:t>bởi</a:t>
            </a:r>
            <a:r>
              <a:rPr lang="en-US" sz="2800" b="1" dirty="0">
                <a:latin typeface="Nunito Black" pitchFamily="2" charset="0"/>
              </a:rPr>
              <a:t> </a:t>
            </a:r>
            <a:r>
              <a:rPr lang="vi-VN" sz="2800" b="1" dirty="0">
                <a:latin typeface="Nunito Black" pitchFamily="2" charset="0"/>
              </a:rPr>
              <a:t>mỗi tiếng </a:t>
            </a:r>
            <a:r>
              <a:rPr lang="en-US" sz="2800" b="1" dirty="0" err="1">
                <a:latin typeface="Nunito Black" pitchFamily="2" charset="0"/>
              </a:rPr>
              <a:t>dưới</a:t>
            </a:r>
            <a:r>
              <a:rPr lang="en-US" sz="2800" b="1" dirty="0">
                <a:latin typeface="Nunito Black" pitchFamily="2" charset="0"/>
              </a:rPr>
              <a:t> </a:t>
            </a:r>
            <a:r>
              <a:rPr lang="en-US" sz="2800" b="1" dirty="0" err="1">
                <a:latin typeface="Nunito Black" pitchFamily="2" charset="0"/>
              </a:rPr>
              <a:t>đây</a:t>
            </a:r>
            <a:br>
              <a:rPr lang="vi-VN" sz="2800" b="1" dirty="0">
                <a:latin typeface="Nunito Black" pitchFamily="2" charset="0"/>
              </a:rPr>
            </a:br>
            <a:endParaRPr lang="en-US" sz="2800" b="1" kern="0" dirty="0">
              <a:latin typeface="Nunito Black" panose="00000A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1459" y="5042755"/>
            <a:ext cx="1894168" cy="18152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56701" y="1237838"/>
            <a:ext cx="1799660" cy="58477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Sao /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xao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50862" y="1237838"/>
            <a:ext cx="1799467" cy="58477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Sào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/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xào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C63C92D-84AA-4FBF-4C07-278825C6C1AC}"/>
              </a:ext>
            </a:extLst>
          </p:cNvPr>
          <p:cNvGrpSpPr/>
          <p:nvPr/>
        </p:nvGrpSpPr>
        <p:grpSpPr>
          <a:xfrm>
            <a:off x="3991243" y="760786"/>
            <a:ext cx="4404948" cy="1609777"/>
            <a:chOff x="2249415" y="2886130"/>
            <a:chExt cx="4214926" cy="1768864"/>
          </a:xfrm>
        </p:grpSpPr>
        <p:sp>
          <p:nvSpPr>
            <p:cNvPr id="29" name="Freeform: Shape 8">
              <a:extLst>
                <a:ext uri="{FF2B5EF4-FFF2-40B4-BE49-F238E27FC236}">
                  <a16:creationId xmlns:a16="http://schemas.microsoft.com/office/drawing/2014/main" id="{58245217-77D1-04F5-1A0F-ACEC991A9615}"/>
                </a:ext>
              </a:extLst>
            </p:cNvPr>
            <p:cNvSpPr/>
            <p:nvPr/>
          </p:nvSpPr>
          <p:spPr>
            <a:xfrm>
              <a:off x="2507453" y="2886130"/>
              <a:ext cx="3513953" cy="1768864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rgbClr val="FF0000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id-ID" sz="2500" b="1" kern="0">
                <a:solidFill>
                  <a:srgbClr val="FFFFFF"/>
                </a:solidFill>
                <a:latin typeface="UTM Avo" panose="02040603050506020204" pitchFamily="18" charset="0"/>
                <a:sym typeface="Arial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5BD5560-E7D2-6AC8-9D2C-A6505DFA0F3C}"/>
                </a:ext>
              </a:extLst>
            </p:cNvPr>
            <p:cNvSpPr txBox="1"/>
            <p:nvPr/>
          </p:nvSpPr>
          <p:spPr>
            <a:xfrm>
              <a:off x="2249415" y="3286886"/>
              <a:ext cx="4214926" cy="1188907"/>
            </a:xfrm>
            <a:prstGeom prst="flowChartTerminator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4400" b="1" kern="0" dirty="0" err="1">
                  <a:solidFill>
                    <a:prstClr val="white"/>
                  </a:solidFill>
                  <a:latin typeface="Great Vibes" pitchFamily="2" charset="0"/>
                  <a:ea typeface="Cambria" panose="02040503050406030204" pitchFamily="18" charset="0"/>
                  <a:sym typeface="Arial"/>
                </a:rPr>
                <a:t>Làm</a:t>
              </a:r>
              <a:r>
                <a:rPr lang="en-US" sz="4400" b="1" kern="0" dirty="0">
                  <a:solidFill>
                    <a:prstClr val="white"/>
                  </a:solidFill>
                  <a:latin typeface="Great Vibes" pitchFamily="2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prstClr val="white"/>
                  </a:solidFill>
                  <a:latin typeface="Great Vibes" pitchFamily="2" charset="0"/>
                  <a:ea typeface="Cambria" panose="02040503050406030204" pitchFamily="18" charset="0"/>
                  <a:sym typeface="Arial"/>
                </a:rPr>
                <a:t>việc</a:t>
              </a:r>
              <a:r>
                <a:rPr lang="en-US" sz="4400" b="1" kern="0" dirty="0">
                  <a:solidFill>
                    <a:prstClr val="white"/>
                  </a:solidFill>
                  <a:latin typeface="Great Vibes" pitchFamily="2" charset="0"/>
                  <a:ea typeface="Cambria" panose="02040503050406030204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prstClr val="white"/>
                  </a:solidFill>
                  <a:latin typeface="Great Vibes" pitchFamily="2" charset="0"/>
                  <a:ea typeface="Cambria" panose="02040503050406030204" pitchFamily="18" charset="0"/>
                  <a:sym typeface="Arial"/>
                </a:rPr>
                <a:t>nhóm</a:t>
              </a:r>
              <a:endParaRPr lang="vi-VN" sz="44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  <p:sp>
        <p:nvSpPr>
          <p:cNvPr id="33" name="Callout: Up Arrow 11">
            <a:extLst>
              <a:ext uri="{FF2B5EF4-FFF2-40B4-BE49-F238E27FC236}">
                <a16:creationId xmlns:a16="http://schemas.microsoft.com/office/drawing/2014/main" id="{A7745F1C-769E-556D-B545-5636C090B2F0}"/>
              </a:ext>
            </a:extLst>
          </p:cNvPr>
          <p:cNvSpPr/>
          <p:nvPr/>
        </p:nvSpPr>
        <p:spPr>
          <a:xfrm>
            <a:off x="307463" y="3188523"/>
            <a:ext cx="2368550" cy="3023944"/>
          </a:xfrm>
          <a:prstGeom prst="upArrowCallout">
            <a:avLst/>
          </a:prstGeom>
          <a:solidFill>
            <a:sysClr val="window" lastClr="FFFFFF"/>
          </a:solidFill>
          <a:ln w="38100" cap="flat" cmpd="sng" algn="ctr">
            <a:solidFill>
              <a:srgbClr val="4472C4">
                <a:lumMod val="60000"/>
                <a:lumOff val="40000"/>
              </a:srgbClr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/>
            </a:pPr>
            <a:endParaRPr lang="en-US" sz="24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>
              <a:defRPr/>
            </a:pP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băng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chép</a:t>
            </a:r>
            <a: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  <a:br>
              <a:rPr lang="en-US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9543" y="2472011"/>
            <a:ext cx="156645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552770" y="1695461"/>
            <a:ext cx="899507" cy="7052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460112" y="2482902"/>
            <a:ext cx="1566454" cy="584775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</a:p>
        </p:txBody>
      </p:sp>
      <p:cxnSp>
        <p:nvCxnSpPr>
          <p:cNvPr id="40" name="Straight Arrow Connector 39"/>
          <p:cNvCxnSpPr>
            <a:endCxn id="39" idx="0"/>
          </p:cNvCxnSpPr>
          <p:nvPr/>
        </p:nvCxnSpPr>
        <p:spPr>
          <a:xfrm>
            <a:off x="3933436" y="1804579"/>
            <a:ext cx="309903" cy="678323"/>
          </a:xfrm>
          <a:prstGeom prst="straightConnector1">
            <a:avLst/>
          </a:prstGeom>
          <a:ln>
            <a:solidFill>
              <a:srgbClr val="FF99CC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1" name="Callout: Up Arrow 11">
            <a:extLst>
              <a:ext uri="{FF2B5EF4-FFF2-40B4-BE49-F238E27FC236}">
                <a16:creationId xmlns:a16="http://schemas.microsoft.com/office/drawing/2014/main" id="{A7745F1C-769E-556D-B545-5636C090B2F0}"/>
              </a:ext>
            </a:extLst>
          </p:cNvPr>
          <p:cNvSpPr/>
          <p:nvPr/>
        </p:nvSpPr>
        <p:spPr>
          <a:xfrm>
            <a:off x="3059064" y="3180016"/>
            <a:ext cx="2368550" cy="3023944"/>
          </a:xfrm>
          <a:prstGeom prst="upArrowCallout">
            <a:avLst/>
          </a:prstGeom>
          <a:solidFill>
            <a:sysClr val="window" lastClr="FFFFFF"/>
          </a:solidFill>
          <a:ln w="38100" cap="flat" cmpd="sng" algn="ctr">
            <a:solidFill>
              <a:srgbClr val="FF99CC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2400" b="1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lao</a:t>
            </a:r>
            <a:r>
              <a:rPr lang="en-US" sz="2400" b="1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xao</a:t>
            </a:r>
            <a:r>
              <a:rPr lang="en-US" sz="2400" b="1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 lvl="0" algn="ctr">
              <a:defRPr/>
            </a:pPr>
            <a:r>
              <a:rPr lang="en-US" sz="2400" b="1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xao</a:t>
            </a:r>
            <a:r>
              <a:rPr lang="en-US" sz="2400" b="1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xuyến</a:t>
            </a:r>
            <a:r>
              <a:rPr lang="en-US" sz="2400" b="1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 lvl="0" algn="ctr">
              <a:defRPr/>
            </a:pPr>
            <a:r>
              <a:rPr lang="en-US" sz="2400" b="1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xao</a:t>
            </a:r>
            <a:r>
              <a:rPr lang="en-US" sz="2400" b="1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nhãng</a:t>
            </a:r>
            <a:r>
              <a:rPr lang="en-US" sz="2400" b="1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 lvl="0" algn="ctr">
              <a:defRPr/>
            </a:pPr>
            <a:r>
              <a:rPr lang="en-US" sz="2400" b="1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xao</a:t>
            </a:r>
            <a:r>
              <a:rPr lang="en-US" sz="2400" b="1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400" b="1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Callout: Up Arrow 11">
            <a:extLst>
              <a:ext uri="{FF2B5EF4-FFF2-40B4-BE49-F238E27FC236}">
                <a16:creationId xmlns:a16="http://schemas.microsoft.com/office/drawing/2014/main" id="{A7745F1C-769E-556D-B545-5636C090B2F0}"/>
              </a:ext>
            </a:extLst>
          </p:cNvPr>
          <p:cNvSpPr/>
          <p:nvPr/>
        </p:nvSpPr>
        <p:spPr>
          <a:xfrm>
            <a:off x="6264037" y="3188523"/>
            <a:ext cx="2368550" cy="3023944"/>
          </a:xfrm>
          <a:prstGeom prst="upArrowCallout">
            <a:avLst/>
          </a:prstGeom>
          <a:solidFill>
            <a:sysClr val="window" lastClr="FFFFFF"/>
          </a:solidFill>
          <a:ln w="38100" cap="flat" cmpd="sng" algn="ctr">
            <a:solidFill>
              <a:srgbClr val="00FF00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2400" b="1" dirty="0" err="1">
                <a:solidFill>
                  <a:srgbClr val="00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sào</a:t>
            </a:r>
            <a:r>
              <a:rPr lang="en-US" sz="2400" b="1" dirty="0">
                <a:solidFill>
                  <a:srgbClr val="00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huyệt</a:t>
            </a:r>
            <a:r>
              <a:rPr lang="en-US" sz="2400" b="1" dirty="0">
                <a:solidFill>
                  <a:srgbClr val="00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 lvl="0" algn="ctr">
              <a:defRPr/>
            </a:pPr>
            <a:r>
              <a:rPr lang="en-US" sz="2400" b="1" dirty="0" err="1">
                <a:solidFill>
                  <a:srgbClr val="00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400" b="1" dirty="0">
                <a:solidFill>
                  <a:srgbClr val="00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sào</a:t>
            </a:r>
            <a:r>
              <a:rPr lang="en-US" sz="2400" b="1" dirty="0">
                <a:solidFill>
                  <a:srgbClr val="00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lvl="0" algn="ctr">
              <a:defRPr/>
            </a:pPr>
            <a:r>
              <a:rPr lang="en-US" sz="2400" b="1" dirty="0">
                <a:solidFill>
                  <a:srgbClr val="00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sào</a:t>
            </a:r>
            <a:r>
              <a:rPr lang="en-US" sz="2400" b="1" dirty="0">
                <a:solidFill>
                  <a:srgbClr val="00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ruộng</a:t>
            </a:r>
            <a:r>
              <a:rPr lang="en-US" sz="2400" b="1" dirty="0">
                <a:solidFill>
                  <a:srgbClr val="00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lvl="0" algn="ctr">
              <a:defRPr/>
            </a:pPr>
            <a:r>
              <a:rPr lang="en-US" sz="2400" b="1" dirty="0">
                <a:solidFill>
                  <a:srgbClr val="00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r>
              <a:rPr lang="en-US" sz="2400" b="1" dirty="0">
                <a:solidFill>
                  <a:srgbClr val="00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sào</a:t>
            </a:r>
            <a:r>
              <a:rPr lang="en-US" sz="2400" b="1" dirty="0">
                <a:solidFill>
                  <a:srgbClr val="00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br>
              <a:rPr lang="en-US" sz="2400" b="1" dirty="0">
                <a:solidFill>
                  <a:srgbClr val="00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Callout: Up Arrow 11">
            <a:extLst>
              <a:ext uri="{FF2B5EF4-FFF2-40B4-BE49-F238E27FC236}">
                <a16:creationId xmlns:a16="http://schemas.microsoft.com/office/drawing/2014/main" id="{A7745F1C-769E-556D-B545-5636C090B2F0}"/>
              </a:ext>
            </a:extLst>
          </p:cNvPr>
          <p:cNvSpPr/>
          <p:nvPr/>
        </p:nvSpPr>
        <p:spPr>
          <a:xfrm>
            <a:off x="9132264" y="3188523"/>
            <a:ext cx="2368550" cy="3023944"/>
          </a:xfrm>
          <a:prstGeom prst="upArrowCallout">
            <a:avLst/>
          </a:prstGeom>
          <a:solidFill>
            <a:sysClr val="window" lastClr="FFFFFF"/>
          </a:solidFill>
          <a:ln w="38100" cap="flat" cmpd="sng" algn="ctr">
            <a:solidFill>
              <a:srgbClr val="FF9900"/>
            </a:solidFill>
            <a:prstDash val="sysDash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/>
            </a:pPr>
            <a:r>
              <a:rPr lang="en-US" sz="2400" b="1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xào</a:t>
            </a:r>
            <a:r>
              <a:rPr lang="en-US" sz="24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rau</a:t>
            </a:r>
            <a:r>
              <a:rPr lang="en-US" sz="24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24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xào</a:t>
            </a:r>
            <a:r>
              <a:rPr lang="en-US" sz="24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xào</a:t>
            </a:r>
            <a:r>
              <a:rPr lang="en-US" sz="24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nấu</a:t>
            </a:r>
            <a:r>
              <a:rPr lang="en-US" sz="24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xào</a:t>
            </a:r>
            <a:r>
              <a:rPr lang="en-US" sz="24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xạc</a:t>
            </a:r>
            <a:r>
              <a:rPr lang="en-US" sz="24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xào</a:t>
            </a:r>
            <a:r>
              <a:rPr lang="en-US" sz="24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xáo</a:t>
            </a:r>
            <a:r>
              <a:rPr lang="en-US" sz="24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  <a:br>
              <a:rPr lang="en-US" sz="24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32962" y="2505567"/>
            <a:ext cx="1566454" cy="584775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533312" y="2477781"/>
            <a:ext cx="1566454" cy="584775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9378360" y="1794826"/>
            <a:ext cx="751690" cy="677185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7200915" y="1823800"/>
            <a:ext cx="1202729" cy="64027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81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33" grpId="0" animBg="1"/>
      <p:bldP spid="34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35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8059" y="-215465"/>
            <a:ext cx="7854164" cy="65003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11388" y="1819012"/>
            <a:ext cx="411224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00" dirty="0">
                <a:solidFill>
                  <a:srgbClr val="FF9933"/>
                </a:solidFill>
                <a:latin typeface="Sigmar One" panose="00000500000000000000" pitchFamily="2" charset="0"/>
              </a:rPr>
              <a:t>VẬN DỤNG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8935" y="4447808"/>
            <a:ext cx="2371075" cy="2274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BF361E-F561-9F7D-45A5-664B39FAA2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759" y="1267485"/>
            <a:ext cx="4249093" cy="533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1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ẤM BUÔN BÁN, CẤM REUP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7" y="3330798"/>
            <a:ext cx="1906124" cy="3388666"/>
          </a:xfrm>
          <a:prstGeom prst="rect">
            <a:avLst/>
          </a:prstGeom>
        </p:spPr>
      </p:pic>
      <p:pic>
        <p:nvPicPr>
          <p:cNvPr id="32" name="Vào http://fb.com/nkpowerskills tải game miễn phí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CEEE4"/>
              </a:clrFrom>
              <a:clrTo>
                <a:srgbClr val="FCEE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867" y="2092300"/>
            <a:ext cx="2920902" cy="2920902"/>
          </a:xfrm>
          <a:prstGeom prst="rect">
            <a:avLst/>
          </a:prstGeom>
        </p:spPr>
      </p:pic>
      <p:pic>
        <p:nvPicPr>
          <p:cNvPr id="33" name="ĐC SHARE MIỄN PHÍ BỞI NK POWERSKILLS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99"/>
              </a:clrFrom>
              <a:clrTo>
                <a:srgbClr val="FFFF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43" y="2218742"/>
            <a:ext cx="2044557" cy="3046660"/>
          </a:xfrm>
          <a:prstGeom prst="rect">
            <a:avLst/>
          </a:prstGeom>
        </p:spPr>
      </p:pic>
      <p:pic>
        <p:nvPicPr>
          <p:cNvPr id="34" name="CẤM BUÔN BÁN, CẤM REUP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433" y="1982844"/>
            <a:ext cx="2713717" cy="3118644"/>
          </a:xfrm>
          <a:prstGeom prst="rect">
            <a:avLst/>
          </a:prstGeom>
        </p:spPr>
      </p:pic>
      <p:pic>
        <p:nvPicPr>
          <p:cNvPr id="9" name="Vào http://fb.com/nkpowerskills tải game miễn phí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clrChange>
              <a:clrFrom>
                <a:srgbClr val="FFF1D7"/>
              </a:clrFrom>
              <a:clrTo>
                <a:srgbClr val="FFF1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0779" y="3811733"/>
            <a:ext cx="1865970" cy="257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ĐC SHARE MIỄN PHÍ BỞI NK POWERSKILLS"/>
          <p:cNvGrpSpPr/>
          <p:nvPr/>
        </p:nvGrpSpPr>
        <p:grpSpPr>
          <a:xfrm>
            <a:off x="3956612" y="4749543"/>
            <a:ext cx="3341496" cy="2081580"/>
            <a:chOff x="3952172" y="4618272"/>
            <a:chExt cx="3595366" cy="2239728"/>
          </a:xfrm>
        </p:grpSpPr>
        <p:sp>
          <p:nvSpPr>
            <p:cNvPr id="5" name="Oval 4"/>
            <p:cNvSpPr/>
            <p:nvPr/>
          </p:nvSpPr>
          <p:spPr>
            <a:xfrm>
              <a:off x="5547359" y="5091948"/>
              <a:ext cx="1124903" cy="7325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952172" y="4618272"/>
              <a:ext cx="3595366" cy="2239728"/>
              <a:chOff x="4001891" y="4717143"/>
              <a:chExt cx="3595366" cy="2239728"/>
            </a:xfrm>
          </p:grpSpPr>
          <p:pic>
            <p:nvPicPr>
              <p:cNvPr id="23" name="Picture 6" descr="Penguin Hi GIF - Penguin Hi Bye - Discover &amp; Share GIFs"/>
              <p:cNvPicPr>
                <a:picLocks noChangeAspect="1" noChangeArrowheads="1" noCrop="1"/>
              </p:cNvPicPr>
              <p:nvPr/>
            </p:nvPicPr>
            <p:blipFill>
              <a:blip r:embed="rId11">
                <a:clrChange>
                  <a:clrFrom>
                    <a:srgbClr val="FCFEFC"/>
                  </a:clrFrom>
                  <a:clrTo>
                    <a:srgbClr val="FCFEF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3773" y="4810848"/>
                <a:ext cx="3053484" cy="2146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Oval Callout 23"/>
              <p:cNvSpPr/>
              <p:nvPr/>
            </p:nvSpPr>
            <p:spPr>
              <a:xfrm>
                <a:off x="4001891" y="4717143"/>
                <a:ext cx="1121652" cy="689659"/>
              </a:xfrm>
              <a:prstGeom prst="wedgeEllipseCallout">
                <a:avLst>
                  <a:gd name="adj1" fmla="val 45117"/>
                  <a:gd name="adj2" fmla="val 83679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 LÊN!</a:t>
                </a: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B511CE4-D72B-4A67-AC64-409265306DFB}"/>
              </a:ext>
            </a:extLst>
          </p:cNvPr>
          <p:cNvSpPr txBox="1"/>
          <p:nvPr/>
        </p:nvSpPr>
        <p:spPr>
          <a:xfrm>
            <a:off x="1555273" y="925576"/>
            <a:ext cx="9648347" cy="831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FF0000"/>
                </a:solidFill>
                <a:latin typeface="Sigmar One" panose="00000500000000000000" pitchFamily="2" charset="0"/>
                <a:ea typeface="+mj-ea"/>
                <a:cs typeface="+mj-cs"/>
              </a:rPr>
              <a:t>HẸN GẶP LẠI CÁC EM</a:t>
            </a:r>
          </a:p>
        </p:txBody>
      </p:sp>
    </p:spTree>
    <p:extLst>
      <p:ext uri="{BB962C8B-B14F-4D97-AF65-F5344CB8AC3E}">
        <p14:creationId xmlns:p14="http://schemas.microsoft.com/office/powerpoint/2010/main" val="3239028958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qx1ulpp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6222746B9DD4E9009FC74C2167E69" ma:contentTypeVersion="18" ma:contentTypeDescription="Create a new document." ma:contentTypeScope="" ma:versionID="d5ccb3920f029d15265d74a0778defc7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f704b1491f81a652d21bdfc6bed40c6d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206C1299-AF6E-4E88-9F71-F3FE77340B66}"/>
</file>

<file path=customXml/itemProps2.xml><?xml version="1.0" encoding="utf-8"?>
<ds:datastoreItem xmlns:ds="http://schemas.openxmlformats.org/officeDocument/2006/customXml" ds:itemID="{7BEDB0AC-C756-4E0F-B94E-67BD394BE8DF}"/>
</file>

<file path=customXml/itemProps3.xml><?xml version="1.0" encoding="utf-8"?>
<ds:datastoreItem xmlns:ds="http://schemas.openxmlformats.org/officeDocument/2006/customXml" ds:itemID="{A4AC88FE-ACF5-429A-A9B7-ABA6AF8E9299}"/>
</file>

<file path=docProps/app.xml><?xml version="1.0" encoding="utf-8"?>
<Properties xmlns="http://schemas.openxmlformats.org/officeDocument/2006/extended-properties" xmlns:vt="http://schemas.openxmlformats.org/officeDocument/2006/docPropsVTypes">
  <TotalTime>1716</TotalTime>
  <Words>458</Words>
  <Application>Microsoft Office PowerPoint</Application>
  <PresentationFormat>Widescreen</PresentationFormat>
  <Paragraphs>100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6" baseType="lpstr">
      <vt:lpstr>KaiTi</vt:lpstr>
      <vt:lpstr>微软雅黑</vt:lpstr>
      <vt:lpstr>Alibaba PuHuiTi</vt:lpstr>
      <vt:lpstr>Arial</vt:lpstr>
      <vt:lpstr>Calibri</vt:lpstr>
      <vt:lpstr>Calibri Light</vt:lpstr>
      <vt:lpstr>Cambria</vt:lpstr>
      <vt:lpstr>Great Vibes</vt:lpstr>
      <vt:lpstr>Nunito Black</vt:lpstr>
      <vt:lpstr>Sigmar One</vt:lpstr>
      <vt:lpstr>Times New Roman</vt:lpstr>
      <vt:lpstr>UTM Avo</vt:lpstr>
      <vt:lpstr>Wingdings</vt:lpstr>
      <vt:lpstr>义启小魏楷</vt:lpstr>
      <vt:lpstr>2_Office Theme</vt:lpstr>
      <vt:lpstr>3_Office Theme</vt:lpstr>
      <vt:lpstr>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Ngoc Lan</cp:lastModifiedBy>
  <cp:revision>110</cp:revision>
  <dcterms:created xsi:type="dcterms:W3CDTF">2022-08-13T14:24:05Z</dcterms:created>
  <dcterms:modified xsi:type="dcterms:W3CDTF">2023-02-09T08:26:48Z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