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av" ContentType="audio/wav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300" r:id="rId4"/>
    <p:sldId id="301" r:id="rId5"/>
    <p:sldId id="302" r:id="rId6"/>
    <p:sldId id="303" r:id="rId7"/>
    <p:sldId id="261" r:id="rId8"/>
    <p:sldId id="293" r:id="rId9"/>
    <p:sldId id="276" r:id="rId10"/>
    <p:sldId id="294" r:id="rId11"/>
    <p:sldId id="278" r:id="rId12"/>
    <p:sldId id="279" r:id="rId13"/>
    <p:sldId id="280" r:id="rId14"/>
    <p:sldId id="291" r:id="rId15"/>
    <p:sldId id="298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422"/>
    <a:srgbClr val="928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D77A0-ADB3-F698-CD3C-07425C3BE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5E7A1-6DC9-3B80-3D8B-90F8F2F7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19E8D-28B7-4880-42EA-BE8088412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83883-A7B7-6DB4-48D8-8FFED862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48ED7-C0F8-409B-5C24-9EDF35C5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3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1962-3010-5314-4BEA-381E5C6D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1D471-8B86-2372-1FB7-CA8B0F953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584B0-6AC2-F562-7F16-45AF726D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1A0BD-8D81-7D7F-4C4E-71E09CFB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2D6A-314D-F671-8CEA-8E624B95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2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4046B2-9550-EB53-F352-0754ED98D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776C3-74F5-E4B7-F56F-F3A73EA4C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E1737-CFEC-557F-3AE0-A64AA350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A513-9CEB-B4FC-3181-7B3B23FA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6B004-701C-7209-03E2-7F23FD74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1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92C3-397A-FE48-011B-79765540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C627A-CA98-E1EC-7DB8-054050BE4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8A4E9-3123-362E-D067-703FAF47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AF67-642A-50B8-28F5-80A4A09E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056D7-0DBF-3014-7ADB-A41B9FF2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4A2AA-4215-6246-718D-C55DF712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C4C02-EAF5-7ABB-CA26-3CDD605A1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9C6EA-3F4F-B3AB-36E4-6098E48B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8F874-9C9C-CA75-482E-649AD5E2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249BA-2D60-2212-446E-37361F2A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4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8B38-73DC-77A7-9C41-9975A5E9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DF50E-9F6B-08A1-B3FD-58D8E0B9A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780AE-EADE-9225-4EE4-22AFB5465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2FC47-A5EA-7427-B5CF-2BC70048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39F83-0FE8-C929-9560-F53D0273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86981-624D-E8C0-9597-AF03EB2A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7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D2E4-5E43-1CA9-F87C-78CBB56F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1CBDF-E660-EE36-CC91-05C78E9D8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5C8FF-20B6-67DE-3DDC-DB03B2F88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DF912-7048-101F-1D14-AE85F7CB5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4923C-5535-C06C-2E4B-7A4DE692A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C930DC-AA6C-AAD5-92AF-450D2405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E75D84-6334-3246-6C95-5F39233D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AC90E-674E-8559-45C6-3680F3E4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F3C9-78AD-06D0-240C-76F4B214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A498D-F1C5-6C93-E2AE-D676C135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C79AD-6845-1FF7-E76D-AEFE1F41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0D58E-7B85-1232-9BC1-F6281FF0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128F1-95CC-1EA0-93C5-60FABF82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BD7D3-F920-8D96-394D-F1C840A8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42F5D-DB03-F862-97B2-B58A7717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3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3EC32-7DBE-D510-B130-B90EDB0B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553A2-1FBB-A748-421A-7C76702E0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BC61D-4780-3DD9-2D7D-0A4B6BCC0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BB7F8-AFD2-C92F-D87B-DE5AD991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2F104-7B06-0248-1AB6-668A894B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E9EA3-EA4B-0089-EE0B-9145DB499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1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E34D-E253-1719-E138-0E78C5CB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9AF11-8503-4C70-C9B4-0AC95BD2D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425C9-E190-2416-1CF3-CF9904826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41F29-CC81-3AE1-FE8F-4322B692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1B217-7AA1-A8BA-F8A3-C7F8ED21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23D69-FBD5-223E-193E-37530F94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73569-38C6-1BF8-1C80-8970178E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2A30A-CB26-2004-D2FE-2B518B27F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77907-CBD6-208B-A70B-405F4061A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2B95-65F7-406C-9F9B-C89D249FD11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9D5CA-FF74-6104-E5B7-92C0832ED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EDED-B385-E2D2-DC96-FF4B542EB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2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12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D387B6-880E-36BD-5301-FF15F95949B9}"/>
              </a:ext>
            </a:extLst>
          </p:cNvPr>
          <p:cNvSpPr txBox="1"/>
          <p:nvPr/>
        </p:nvSpPr>
        <p:spPr>
          <a:xfrm>
            <a:off x="2040292" y="833437"/>
            <a:ext cx="789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Thứ … ngày … tháng … năm 2022</a:t>
            </a:r>
          </a:p>
          <a:p>
            <a:pPr algn="ctr"/>
            <a:r>
              <a:rPr lang="en-US" sz="3600" b="1">
                <a:solidFill>
                  <a:srgbClr val="00B05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Toán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444F45-6BD3-336C-CE45-D4DD36C7D63A}"/>
              </a:ext>
            </a:extLst>
          </p:cNvPr>
          <p:cNvSpPr/>
          <p:nvPr/>
        </p:nvSpPr>
        <p:spPr>
          <a:xfrm>
            <a:off x="2930464" y="2052829"/>
            <a:ext cx="7633964" cy="12003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C00000"/>
                </a:solidFill>
                <a:latin typeface="Nunito Black" pitchFamily="2" charset="0"/>
              </a:rPr>
              <a:t>SO SÁNH SỐ LỚN GẤP MẤY LẦN SỐ BÉ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A305D0-B8C4-8F33-B485-74EFC0657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5" b="92920" l="6699" r="93301">
                        <a14:foregroundMark x1="7656" y1="26549" x2="7177" y2="93805"/>
                        <a14:foregroundMark x1="44498" y1="52212" x2="79426" y2="38938"/>
                        <a14:foregroundMark x1="79426" y1="38938" x2="39234" y2="58407"/>
                        <a14:foregroundMark x1="39234" y1="58407" x2="39234" y2="58407"/>
                        <a14:foregroundMark x1="93301" y1="16814" x2="91388" y2="45133"/>
                        <a14:foregroundMark x1="65072" y1="47788" x2="73684" y2="566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7626" y="1895134"/>
            <a:ext cx="1991003" cy="1076475"/>
          </a:xfrm>
          <a:prstGeom prst="rect">
            <a:avLst/>
          </a:prstGeom>
        </p:spPr>
      </p:pic>
      <p:pic>
        <p:nvPicPr>
          <p:cNvPr id="8" name="Picture 4" descr="Vector Trẻ em vui vẻ với số hình khối | Thư viện stock vector đẹp miễn phí">
            <a:extLst>
              <a:ext uri="{FF2B5EF4-FFF2-40B4-BE49-F238E27FC236}">
                <a16:creationId xmlns:a16="http://schemas.microsoft.com/office/drawing/2014/main" id="{6BDC8D66-FF52-2817-7A39-EBB3F6AF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00" y="4181382"/>
            <a:ext cx="3374199" cy="24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3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611976-A944-858B-86DB-2AF04C1CB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19" y="203983"/>
            <a:ext cx="2625760" cy="954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13EEB3-DB80-388F-9E8F-F63EC2820D58}"/>
              </a:ext>
            </a:extLst>
          </p:cNvPr>
          <p:cNvSpPr txBox="1"/>
          <p:nvPr/>
        </p:nvSpPr>
        <p:spPr>
          <a:xfrm>
            <a:off x="472656" y="2039237"/>
            <a:ext cx="11030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Số ô tô ở hàng dưới gấp lên 3 lần thì được số ô tô ở hàng trên :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2 x 3 = 6( ô tô)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762D4-8BD9-F7DC-3FA0-E2EC9C50E68A}"/>
              </a:ext>
            </a:extLst>
          </p:cNvPr>
          <p:cNvSpPr txBox="1"/>
          <p:nvPr/>
        </p:nvSpPr>
        <p:spPr>
          <a:xfrm>
            <a:off x="472656" y="1158090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 trên có 6 ô tô, hàng  dưới có 2 ô tô. Hỏi số ô tô ở hàng trên gấp mấy lần số ô tô ở hàng dưới?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AA937D-AE3B-764D-8B58-5D71B0EB117B}"/>
              </a:ext>
            </a:extLst>
          </p:cNvPr>
          <p:cNvSpPr txBox="1"/>
          <p:nvPr/>
        </p:nvSpPr>
        <p:spPr>
          <a:xfrm>
            <a:off x="472656" y="3066304"/>
            <a:ext cx="11030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Số ô tô ở hàng trên gấp số ô tô ở hàng dưới số lần là :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6 : 2 = 3 ( lần)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107F3C-10A2-130F-53A3-8C314DA42B8D}"/>
              </a:ext>
            </a:extLst>
          </p:cNvPr>
          <p:cNvSpPr/>
          <p:nvPr/>
        </p:nvSpPr>
        <p:spPr>
          <a:xfrm>
            <a:off x="1852474" y="4394785"/>
            <a:ext cx="8487052" cy="106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* Muốn tìm số lớn gấp mấy lần số bé, ta lấy số lớn chia cho số bé. </a:t>
            </a:r>
          </a:p>
        </p:txBody>
      </p:sp>
    </p:spTree>
    <p:extLst>
      <p:ext uri="{BB962C8B-B14F-4D97-AF65-F5344CB8AC3E}">
        <p14:creationId xmlns:p14="http://schemas.microsoft.com/office/powerpoint/2010/main" val="27812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121F7-E2F4-D178-1D60-78FCBFE31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" y="326996"/>
            <a:ext cx="2625760" cy="954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03C81C-31CB-8100-DC98-519B58329697}"/>
              </a:ext>
            </a:extLst>
          </p:cNvPr>
          <p:cNvSpPr txBox="1"/>
          <p:nvPr/>
        </p:nvSpPr>
        <p:spPr>
          <a:xfrm>
            <a:off x="580737" y="1251763"/>
            <a:ext cx="11030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Đoạn thẳng AB dài 8cm, đoạn thẳng CD dài 2cm. Hỏi đoạn thẳng AB dài gấp mấy lần đoạn thẳng CD?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D977E-FF93-C6F2-2B4C-E2F393E3EECF}"/>
              </a:ext>
            </a:extLst>
          </p:cNvPr>
          <p:cNvSpPr txBox="1"/>
          <p:nvPr/>
        </p:nvSpPr>
        <p:spPr>
          <a:xfrm>
            <a:off x="328473" y="2474433"/>
            <a:ext cx="4580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 tắt:</a:t>
            </a:r>
          </a:p>
          <a:p>
            <a:endParaRPr lang="en-US" sz="28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215B2-3FD6-DC3D-8476-554FB9075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37" y="3013053"/>
            <a:ext cx="5153744" cy="895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4BEE01-9512-502A-AAAC-7456CB90C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37" y="3889271"/>
            <a:ext cx="2124371" cy="7430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EEEE4B-7A06-C215-181C-A72DA05E92C5}"/>
              </a:ext>
            </a:extLst>
          </p:cNvPr>
          <p:cNvSpPr txBox="1"/>
          <p:nvPr/>
        </p:nvSpPr>
        <p:spPr>
          <a:xfrm>
            <a:off x="5972689" y="2677283"/>
            <a:ext cx="52227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Bài giải: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 thẳng AB dài gấp đoạn thẳng CD số lần là: 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8 : 2 = 4 (lần)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en-US" sz="2800" i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số  </a:t>
            </a:r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4 lần </a:t>
            </a:r>
          </a:p>
          <a:p>
            <a:endParaRPr lang="en-US" sz="28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5B9773-ADBB-F569-AB39-6285530D5AE0}"/>
              </a:ext>
            </a:extLst>
          </p:cNvPr>
          <p:cNvCxnSpPr/>
          <p:nvPr/>
        </p:nvCxnSpPr>
        <p:spPr>
          <a:xfrm>
            <a:off x="1168924" y="1706251"/>
            <a:ext cx="37404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8E391-D6D7-FF0B-86A3-019AB19246F4}"/>
              </a:ext>
            </a:extLst>
          </p:cNvPr>
          <p:cNvCxnSpPr>
            <a:cxnSpLocks/>
          </p:cNvCxnSpPr>
          <p:nvPr/>
        </p:nvCxnSpPr>
        <p:spPr>
          <a:xfrm>
            <a:off x="5167461" y="1706251"/>
            <a:ext cx="35711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C7F45F-DE80-7587-A2AD-989D248B9BA3}"/>
              </a:ext>
            </a:extLst>
          </p:cNvPr>
          <p:cNvCxnSpPr>
            <a:cxnSpLocks/>
          </p:cNvCxnSpPr>
          <p:nvPr/>
        </p:nvCxnSpPr>
        <p:spPr>
          <a:xfrm>
            <a:off x="746288" y="2188589"/>
            <a:ext cx="54848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54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1FEB3F-8F26-4543-2F2A-6FACB38C0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44" y="230188"/>
            <a:ext cx="2486649" cy="8444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BD1E0BB-3D6B-9A97-D0BC-B42264CEBE79}"/>
              </a:ext>
            </a:extLst>
          </p:cNvPr>
          <p:cNvSpPr/>
          <p:nvPr/>
        </p:nvSpPr>
        <p:spPr>
          <a:xfrm flipH="1">
            <a:off x="2705493" y="515195"/>
            <a:ext cx="557850" cy="4398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ED9859-4804-6577-E6C2-E2823E2096B2}"/>
              </a:ext>
            </a:extLst>
          </p:cNvPr>
          <p:cNvSpPr/>
          <p:nvPr/>
        </p:nvSpPr>
        <p:spPr>
          <a:xfrm>
            <a:off x="3263343" y="515195"/>
            <a:ext cx="838180" cy="5142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Số ?</a:t>
            </a:r>
            <a:r>
              <a:rPr lang="en-US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D4DCC-390E-17C4-7D40-A7E8D72A3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168" y="1893093"/>
            <a:ext cx="8947139" cy="30718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3818C3-3B28-F7BF-C826-112A4F915237}"/>
              </a:ext>
            </a:extLst>
          </p:cNvPr>
          <p:cNvSpPr/>
          <p:nvPr/>
        </p:nvSpPr>
        <p:spPr>
          <a:xfrm>
            <a:off x="7108425" y="3779595"/>
            <a:ext cx="1589102" cy="10995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7350C4-542F-4AB5-4A7C-EAA924B47B94}"/>
              </a:ext>
            </a:extLst>
          </p:cNvPr>
          <p:cNvSpPr/>
          <p:nvPr/>
        </p:nvSpPr>
        <p:spPr>
          <a:xfrm>
            <a:off x="8758866" y="3779595"/>
            <a:ext cx="1589102" cy="10995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689FA-B657-5C7E-C254-27A7FBC625F1}"/>
              </a:ext>
            </a:extLst>
          </p:cNvPr>
          <p:cNvSpPr txBox="1"/>
          <p:nvPr/>
        </p:nvSpPr>
        <p:spPr>
          <a:xfrm>
            <a:off x="681816" y="1173570"/>
            <a:ext cx="81793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Muốn tìm số lớn gấp mấy lần số bé ta lấy số lớn chia cho số bé.</a:t>
            </a:r>
            <a:b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b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</a:br>
            <a:endParaRPr lang="en-US" sz="280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9D969C2-724C-DC69-B844-7B042242400A}"/>
              </a:ext>
            </a:extLst>
          </p:cNvPr>
          <p:cNvSpPr/>
          <p:nvPr/>
        </p:nvSpPr>
        <p:spPr>
          <a:xfrm>
            <a:off x="3043478" y="662198"/>
            <a:ext cx="533631" cy="5142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B27E94-CADD-C040-DD13-54C319296640}"/>
              </a:ext>
            </a:extLst>
          </p:cNvPr>
          <p:cNvSpPr/>
          <p:nvPr/>
        </p:nvSpPr>
        <p:spPr>
          <a:xfrm>
            <a:off x="3639845" y="662197"/>
            <a:ext cx="838180" cy="5142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Số ?</a:t>
            </a:r>
            <a:r>
              <a:rPr lang="en-US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4524CC-FD93-7708-7F47-A256EB35E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44" y="260761"/>
            <a:ext cx="2701909" cy="915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911F32-C3D6-6887-15CA-8EEA01C4C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04" y="1256848"/>
            <a:ext cx="7602011" cy="2333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B63BA-4AD1-BD3E-9EB9-591066F48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58" y="3689134"/>
            <a:ext cx="5115639" cy="609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F961FE-7832-1505-1483-098F76D66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211" y="1867939"/>
            <a:ext cx="1971950" cy="1505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E8C7B-D41B-CD30-4E42-F5D408D66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632676"/>
            <a:ext cx="5087060" cy="60015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83DB47-D83C-0960-38CE-CE363359CF5B}"/>
              </a:ext>
            </a:extLst>
          </p:cNvPr>
          <p:cNvSpPr/>
          <p:nvPr/>
        </p:nvSpPr>
        <p:spPr>
          <a:xfrm>
            <a:off x="3168795" y="3761416"/>
            <a:ext cx="452762" cy="443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953160-F914-F53B-D3A9-9F496CC1FE08}"/>
              </a:ext>
            </a:extLst>
          </p:cNvPr>
          <p:cNvSpPr/>
          <p:nvPr/>
        </p:nvSpPr>
        <p:spPr>
          <a:xfrm>
            <a:off x="8776084" y="3729022"/>
            <a:ext cx="485456" cy="443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7013A3-BBDF-094C-BE15-C7A7EC410F43}"/>
              </a:ext>
            </a:extLst>
          </p:cNvPr>
          <p:cNvSpPr txBox="1"/>
          <p:nvPr/>
        </p:nvSpPr>
        <p:spPr>
          <a:xfrm>
            <a:off x="1451022" y="4517244"/>
            <a:ext cx="1009785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- Để tìm bút chì dài gấp mấy lần bút sáp ta lấy độ dài của bút chì chia cho độ dài của bút sáp.</a:t>
            </a:r>
          </a:p>
          <a:p>
            <a:pPr algn="l"/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- Để tìm bút chì dài gấp mấy lần cái ghim ta lấy độ dài của bút chì chia cho độ dài của cái ghim.</a:t>
            </a:r>
          </a:p>
          <a:p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3FD884E-221F-AE6C-DD7D-3F2C8DBDED87}"/>
              </a:ext>
            </a:extLst>
          </p:cNvPr>
          <p:cNvSpPr txBox="1"/>
          <p:nvPr/>
        </p:nvSpPr>
        <p:spPr>
          <a:xfrm>
            <a:off x="1642872" y="4059140"/>
            <a:ext cx="89062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a) Bút chì dài gấp bút sáp số lần là 10 : 5 = 2 (lần)</a:t>
            </a:r>
          </a:p>
          <a:p>
            <a:pPr algn="l"/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b) Bút chì dài gấp cái ghim số lần là 10 : 2 = 5 (cm)</a:t>
            </a:r>
          </a:p>
          <a:p>
            <a:b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br>
              <a:rPr lang="en-US" b="0" i="0">
                <a:solidFill>
                  <a:srgbClr val="002060"/>
                </a:solidFill>
                <a:effectLst/>
                <a:latin typeface="OpenSans"/>
              </a:rPr>
            </a:br>
            <a:endParaRPr lang="en-US">
              <a:solidFill>
                <a:srgbClr val="00206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3E7B7D-0739-7B5B-EE36-4B8225AE2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44" y="260761"/>
            <a:ext cx="2701909" cy="91568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0E4D8B9-07B6-71A1-0106-BFAE165C7A1A}"/>
              </a:ext>
            </a:extLst>
          </p:cNvPr>
          <p:cNvSpPr/>
          <p:nvPr/>
        </p:nvSpPr>
        <p:spPr>
          <a:xfrm>
            <a:off x="2920753" y="662196"/>
            <a:ext cx="533631" cy="5142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68F9C75-24F9-D3FF-46BF-7F819F7E905B}"/>
              </a:ext>
            </a:extLst>
          </p:cNvPr>
          <p:cNvSpPr/>
          <p:nvPr/>
        </p:nvSpPr>
        <p:spPr>
          <a:xfrm>
            <a:off x="3454384" y="662195"/>
            <a:ext cx="838180" cy="5142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Số ?</a:t>
            </a:r>
            <a:r>
              <a:rPr lang="en-US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98BD2E-5306-C68A-DA63-F31A706DD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44" y="1350232"/>
            <a:ext cx="7602011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DD5E3-EDB7-BC4A-0B80-32460FF50018}"/>
              </a:ext>
            </a:extLst>
          </p:cNvPr>
          <p:cNvSpPr txBox="1"/>
          <p:nvPr/>
        </p:nvSpPr>
        <p:spPr>
          <a:xfrm>
            <a:off x="5767407" y="2817313"/>
            <a:ext cx="6548890" cy="12233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>
                <a:solidFill>
                  <a:srgbClr val="FF0000">
                    <a:alpha val="80000"/>
                  </a:srgbClr>
                </a:solidFill>
                <a:latin typeface="Sigmar One" panose="00000500000000000000" pitchFamily="2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185092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ctor con mèo hoạt hình dễ thương | Thư viện stock vector đẹp miễn phí">
            <a:extLst>
              <a:ext uri="{FF2B5EF4-FFF2-40B4-BE49-F238E27FC236}">
                <a16:creationId xmlns:a16="http://schemas.microsoft.com/office/drawing/2014/main" id="{EFD3BF55-5891-542A-15F1-B7FF503559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1" r="2" b="600"/>
          <a:stretch/>
        </p:blipFill>
        <p:spPr bwMode="auto">
          <a:xfrm>
            <a:off x="1143762" y="643466"/>
            <a:ext cx="557101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BBBD90-AB2A-AEB5-40EE-E4E135B8AB05}"/>
              </a:ext>
            </a:extLst>
          </p:cNvPr>
          <p:cNvSpPr txBox="1"/>
          <p:nvPr/>
        </p:nvSpPr>
        <p:spPr>
          <a:xfrm>
            <a:off x="5320145" y="2990818"/>
            <a:ext cx="6548890" cy="291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>
                <a:solidFill>
                  <a:srgbClr val="FF0000">
                    <a:alpha val="80000"/>
                  </a:srgbClr>
                </a:solidFill>
                <a:latin typeface="Sigmar One" panose="00000500000000000000" pitchFamily="2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312152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CD42-CCCC-E070-E503-BFD907B8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ED88D-E4AD-DF04-052C-A92EBD85A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30B83-1450-9036-F501-F78120531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1" y="0"/>
            <a:ext cx="12049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3474-C749-5D45-5811-4ADF9AAB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27733-AD86-3EBC-AE66-9C693FC63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F94C2-98B9-D3CD-4E43-7BF6B16ED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5" t="12370" r="6172" b="303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6AF3D5-F4A5-6F24-9AF1-88C1569D7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25" y="3800224"/>
            <a:ext cx="2891566" cy="2110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AB726-CC8A-9A89-2574-0A48F117E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93" y="3936846"/>
            <a:ext cx="2891565" cy="2047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86AAC1-6019-08F9-6DF3-30A5F46923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45" y="4855255"/>
            <a:ext cx="1814393" cy="1838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2FF247-04ED-8317-3199-06AC72B2EC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663" y="4960617"/>
            <a:ext cx="1857375" cy="173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C6038F-CCD8-69D1-7FB7-7DB0241E9A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9E7339-A856-8663-DD20-28F68A82155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8241" y="5737655"/>
            <a:ext cx="12191999" cy="37498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618D36-AC3F-AB24-9B42-DFFB42623CEE}"/>
              </a:ext>
            </a:extLst>
          </p:cNvPr>
          <p:cNvSpPr txBox="1"/>
          <p:nvPr/>
        </p:nvSpPr>
        <p:spPr>
          <a:xfrm>
            <a:off x="1304368" y="2577657"/>
            <a:ext cx="983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rutality" pitchFamily="2" charset="0"/>
              </a:rPr>
              <a:t>BAN NHẠC GẤU CON</a:t>
            </a:r>
          </a:p>
        </p:txBody>
      </p:sp>
    </p:spTree>
    <p:extLst>
      <p:ext uri="{BB962C8B-B14F-4D97-AF65-F5344CB8AC3E}">
        <p14:creationId xmlns:p14="http://schemas.microsoft.com/office/powerpoint/2010/main" val="123370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1.875E-6 0.00024 C 0.00013 -0.01203 -1.875E-6 -0.01481 0.00052 -0.02361 C 0.00065 -0.02662 0.00091 -0.02916 0.00104 -0.03194 C 0.00117 -0.03333 0.00104 -0.03588 0.00143 -0.03611 L 0.00248 -0.0375 C 0.00287 -0.03703 0.00352 -0.03796 0.00365 -0.03611 C 0.00391 -0.03217 0.00352 -0.02777 0.00339 -0.02361 C 0.00339 -0.02222 0.00313 -0.02106 0.00313 -0.01944 C 0.003 -0.01736 0.00287 -0.01481 0.00287 -0.0125 C 0.00274 -0.01111 0.00261 -0.00995 0.00248 -0.00833 C 0.00235 -0.00671 0.00235 -0.00463 0.00222 -0.00277 C 0.00209 -3.7037E-6 0.00182 0.00255 0.00169 0.00556 C 0.00169 0.00579 0.00117 0.01459 0.00104 0.01528 C 0.00078 0.01621 0.00052 0.01621 0.00026 0.01667 C 0.00052 0.00093 -1.875E-6 0.00278 -1.875E-6 -3.7037E-6 Z " pathEditMode="relative" rAng="0" ptsTypes="AAAAAAAAAAAAAA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DEC6-2468-6D36-7E15-FD77A68A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A1F06-48E5-DA67-D5D8-B0D8A4CDF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231E6-9068-7C68-8256-6F12550C7C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5" t="12370" r="6172" b="303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02489-C748-7D67-725A-D32FD54A4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6" name="1" descr="Táº­p tin:Star icon stylized.svg â Wikipedia tiáº¿ng Viá»t">
            <a:extLst>
              <a:ext uri="{FF2B5EF4-FFF2-40B4-BE49-F238E27FC236}">
                <a16:creationId xmlns:a16="http://schemas.microsoft.com/office/drawing/2014/main" id="{4D66A109-809B-DD85-E23A-1F1F5839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83" y="708396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2" descr="Táº­p tin:Star icon stylized.svg â Wikipedia tiáº¿ng Viá»t">
            <a:hlinkClick r:id="rId8" action="ppaction://hlinksldjump"/>
            <a:extLst>
              <a:ext uri="{FF2B5EF4-FFF2-40B4-BE49-F238E27FC236}">
                <a16:creationId xmlns:a16="http://schemas.microsoft.com/office/drawing/2014/main" id="{21E72CC0-CF16-B42E-4641-652C6BB6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75" y="708396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3" descr="Táº­p tin:Star icon stylized.svg â Wikipedia tiáº¿ng Viá»t">
            <a:hlinkClick r:id="" action="ppaction://noaction"/>
            <a:extLst>
              <a:ext uri="{FF2B5EF4-FFF2-40B4-BE49-F238E27FC236}">
                <a16:creationId xmlns:a16="http://schemas.microsoft.com/office/drawing/2014/main" id="{C069EF21-46FE-32D4-ADBD-137730D52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67" y="708396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279F34-0A0A-66A4-2C3E-0920FA1F24F9}"/>
              </a:ext>
            </a:extLst>
          </p:cNvPr>
          <p:cNvSpPr/>
          <p:nvPr/>
        </p:nvSpPr>
        <p:spPr>
          <a:xfrm>
            <a:off x="600204" y="718482"/>
            <a:ext cx="10500851" cy="8751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49D262-FF59-0364-D626-A6D6FEB21B48}"/>
              </a:ext>
            </a:extLst>
          </p:cNvPr>
          <p:cNvSpPr/>
          <p:nvPr/>
        </p:nvSpPr>
        <p:spPr>
          <a:xfrm>
            <a:off x="6417252" y="459060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irmole" pitchFamily="2" charset="0"/>
              </a:rPr>
              <a:t>50</a:t>
            </a:r>
            <a:endParaRPr lang="en-US" sz="2800" dirty="0">
              <a:solidFill>
                <a:schemeClr val="bg1"/>
              </a:solidFill>
              <a:latin typeface="Airmole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084CF-53A3-EDAB-B884-F300C9605722}"/>
              </a:ext>
            </a:extLst>
          </p:cNvPr>
          <p:cNvSpPr/>
          <p:nvPr/>
        </p:nvSpPr>
        <p:spPr>
          <a:xfrm>
            <a:off x="622425" y="567351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irmole" pitchFamily="2" charset="0"/>
              </a:rPr>
              <a:t>40</a:t>
            </a:r>
            <a:endParaRPr lang="en-US" sz="2800" dirty="0">
              <a:solidFill>
                <a:schemeClr val="bg1"/>
              </a:solidFill>
              <a:latin typeface="Airmole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C65F0E-4479-4B4A-6ABC-0347A9B0A364}"/>
              </a:ext>
            </a:extLst>
          </p:cNvPr>
          <p:cNvSpPr/>
          <p:nvPr/>
        </p:nvSpPr>
        <p:spPr>
          <a:xfrm>
            <a:off x="6417252" y="567351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irmole" pitchFamily="2" charset="0"/>
              </a:rPr>
              <a:t>60</a:t>
            </a:r>
            <a:endParaRPr lang="en-US" sz="2800" dirty="0">
              <a:solidFill>
                <a:schemeClr val="bg1"/>
              </a:solidFill>
              <a:latin typeface="Airmole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6A483D-85EB-0927-8C28-D53FFFA03963}"/>
              </a:ext>
            </a:extLst>
          </p:cNvPr>
          <p:cNvSpPr/>
          <p:nvPr/>
        </p:nvSpPr>
        <p:spPr>
          <a:xfrm>
            <a:off x="600204" y="463868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irmole" pitchFamily="2" charset="0"/>
              </a:rPr>
              <a:t>30</a:t>
            </a:r>
            <a:endParaRPr lang="en-US" sz="2800" dirty="0">
              <a:solidFill>
                <a:schemeClr val="bg1"/>
              </a:solidFill>
              <a:latin typeface="Airmole" pitchFamily="2" charset="0"/>
            </a:endParaRPr>
          </a:p>
        </p:txBody>
      </p:sp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7407ECC-106D-DE7D-AE26-DA665F3D3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89960" y="433810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12CF318-167D-4F05-A751-377CE5854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12553" y="543856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DC45FB1-1C89-A9AC-1C39-42C42F8AA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77475" y="53322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214F1AF-A154-B192-0C56-00642C870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43846" y="428172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074F691-93AB-9CE1-1631-DA95474D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610" y="1922128"/>
            <a:ext cx="4836412" cy="43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AB68F3-80B6-C3D8-3849-91C3210C8A64}"/>
              </a:ext>
            </a:extLst>
          </p:cNvPr>
          <p:cNvSpPr txBox="1"/>
          <p:nvPr/>
        </p:nvSpPr>
        <p:spPr>
          <a:xfrm>
            <a:off x="763032" y="898769"/>
            <a:ext cx="9465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Nunito Black" pitchFamily="2" charset="0"/>
              </a:rPr>
              <a:t>Giá trị của biểu thức : </a:t>
            </a:r>
            <a:r>
              <a:rPr lang="en-US" sz="3200">
                <a:solidFill>
                  <a:schemeClr val="bg1">
                    <a:lumMod val="95000"/>
                  </a:schemeClr>
                </a:solidFill>
                <a:latin typeface="Nunito Black" pitchFamily="2" charset="0"/>
              </a:rPr>
              <a:t>27 – 7 + 30 = 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4.58333E-6 0.00023 C 0.00534 0.01574 0.01016 0.03287 0.01641 0.04815 C 0.0181 0.05254 0.02149 0.05347 0.02331 0.05764 C 0.03672 0.08981 0.02331 0.07731 0.0375 0.0868 C 0.03972 0.0919 0.04206 0.09676 0.04454 0.10139 C 0.04818 0.10833 0.05326 0.1125 0.05612 0.12083 C 0.05821 0.12615 0.05625 0.13541 0.0586 0.14004 C 0.06224 0.14791 0.0681 0.14884 0.07266 0.15463 C 0.09362 0.18217 0.07605 0.16828 0.09141 0.17893 C 0.09375 0.18379 0.09584 0.18958 0.09844 0.19352 C 0.11146 0.2125 0.1073 0.19236 0.12201 0.22245 C 0.12995 0.23912 0.13698 0.25486 0.14779 0.2662 C 0.15092 0.26921 0.15404 0.27222 0.15717 0.27569 C 0.16993 0.29074 0.15834 0.28125 0.17123 0.29004 C 0.18855 0.3169 0.17214 0.29352 0.1948 0.31921 C 0.20886 0.33541 0.19467 0.32731 0.21823 0.34352 C 0.22618 0.34907 0.22995 0.34583 0.23698 0.35324 C 0.23946 0.35578 0.24141 0.36065 0.24402 0.36273 C 0.24779 0.36574 0.25183 0.36574 0.25573 0.36782 C 0.25821 0.36898 0.26042 0.37106 0.2629 0.37245 C 0.26589 0.3743 0.26902 0.37569 0.27214 0.37731 C 0.27461 0.3787 0.27683 0.38078 0.2793 0.3824 C 0.29987 0.39444 0.27878 0.38032 0.29571 0.3919 C 0.30157 0.4 0.30534 0.40602 0.31211 0.41134 C 0.31628 0.41435 0.32956 0.41944 0.33321 0.42083 C 0.33633 0.42245 0.33959 0.42407 0.34258 0.42592 C 0.34493 0.42708 0.34727 0.42963 0.34961 0.43055 C 0.35352 0.43264 0.35743 0.43403 0.36133 0.43541 C 0.36993 0.44722 0.36693 0.4456 0.37787 0.45 C 0.38243 0.45185 0.39584 0.45532 0.40131 0.45972 C 0.40235 0.46041 0.40287 0.46296 0.40378 0.46481 " pathEditMode="relative" rAng="0" ptsTypes="AAAAAAAAAAAAAAAAAAAAAAAAAAAAAAAA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48A9E-E25D-0202-9D59-2BA9469E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45889-88DF-D79D-A1A5-11F5F6386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ẤM BUÔN BÁN, CẤM REUP">
            <a:extLst>
              <a:ext uri="{FF2B5EF4-FFF2-40B4-BE49-F238E27FC236}">
                <a16:creationId xmlns:a16="http://schemas.microsoft.com/office/drawing/2014/main" id="{E35A2554-EACE-3FBB-6586-B5E252CDBF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5" t="12370" r="6172" b="303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ĐC SHARE MIỄN PHÍ BỞI NK POWERSKILLS">
            <a:extLst>
              <a:ext uri="{FF2B5EF4-FFF2-40B4-BE49-F238E27FC236}">
                <a16:creationId xmlns:a16="http://schemas.microsoft.com/office/drawing/2014/main" id="{6845812A-26BA-6772-7601-79C6A78236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93" y="3936846"/>
            <a:ext cx="2891565" cy="2047541"/>
          </a:xfrm>
          <a:prstGeom prst="rect">
            <a:avLst/>
          </a:prstGeom>
        </p:spPr>
      </p:pic>
      <p:pic>
        <p:nvPicPr>
          <p:cNvPr id="6" name="CẤM BUÔN BÁN, CẤM REUP">
            <a:extLst>
              <a:ext uri="{FF2B5EF4-FFF2-40B4-BE49-F238E27FC236}">
                <a16:creationId xmlns:a16="http://schemas.microsoft.com/office/drawing/2014/main" id="{1947B964-9818-404E-F565-844951602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7" name="Vào http://fb.com/nkpowerskills tải game miễn phí" descr="Táº­p tin:Star icon stylized.svg â Wikipedia tiáº¿ng Viá»t">
            <a:hlinkClick r:id="rId8" action="ppaction://hlinksldjump"/>
            <a:extLst>
              <a:ext uri="{FF2B5EF4-FFF2-40B4-BE49-F238E27FC236}">
                <a16:creationId xmlns:a16="http://schemas.microsoft.com/office/drawing/2014/main" id="{40A48972-C07F-8177-0B85-3DA54C69F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44" y="1361538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ào http://fb.com/nkpowerskills tải game miễn phí">
            <a:extLst>
              <a:ext uri="{FF2B5EF4-FFF2-40B4-BE49-F238E27FC236}">
                <a16:creationId xmlns:a16="http://schemas.microsoft.com/office/drawing/2014/main" id="{F6149D9E-176F-1FCA-543D-CD77ADBDBBF2}"/>
              </a:ext>
            </a:extLst>
          </p:cNvPr>
          <p:cNvSpPr/>
          <p:nvPr/>
        </p:nvSpPr>
        <p:spPr>
          <a:xfrm>
            <a:off x="694269" y="692356"/>
            <a:ext cx="10500851" cy="14760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ĐC SHARE MIỄN PHÍ BỞI NK POWERSKILLS">
            <a:extLst>
              <a:ext uri="{FF2B5EF4-FFF2-40B4-BE49-F238E27FC236}">
                <a16:creationId xmlns:a16="http://schemas.microsoft.com/office/drawing/2014/main" id="{CFC8EBA3-1E79-5C9F-B172-AFCBB7725E9D}"/>
              </a:ext>
            </a:extLst>
          </p:cNvPr>
          <p:cNvSpPr/>
          <p:nvPr/>
        </p:nvSpPr>
        <p:spPr>
          <a:xfrm>
            <a:off x="6524380" y="459060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irmole" pitchFamily="2" charset="0"/>
              </a:rPr>
              <a:t>90</a:t>
            </a:r>
            <a:endParaRPr lang="en-US" sz="2800" dirty="0">
              <a:solidFill>
                <a:schemeClr val="bg1"/>
              </a:solidFill>
              <a:latin typeface="Airmole" pitchFamily="2" charset="0"/>
            </a:endParaRPr>
          </a:p>
        </p:txBody>
      </p:sp>
      <p:sp>
        <p:nvSpPr>
          <p:cNvPr id="10" name="CẤM BUÔN BÁN, CẤM REUP">
            <a:extLst>
              <a:ext uri="{FF2B5EF4-FFF2-40B4-BE49-F238E27FC236}">
                <a16:creationId xmlns:a16="http://schemas.microsoft.com/office/drawing/2014/main" id="{C3459A53-4D11-E652-85D9-0E3E19CA29D5}"/>
              </a:ext>
            </a:extLst>
          </p:cNvPr>
          <p:cNvSpPr/>
          <p:nvPr/>
        </p:nvSpPr>
        <p:spPr>
          <a:xfrm>
            <a:off x="729553" y="567351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irmole" pitchFamily="2" charset="0"/>
              </a:rPr>
              <a:t>70</a:t>
            </a:r>
            <a:endParaRPr lang="en-US" sz="2800" dirty="0">
              <a:solidFill>
                <a:schemeClr val="bg1"/>
              </a:solidFill>
              <a:latin typeface="Airmole" pitchFamily="2" charset="0"/>
            </a:endParaRPr>
          </a:p>
        </p:txBody>
      </p:sp>
      <p:sp>
        <p:nvSpPr>
          <p:cNvPr id="11" name="Vào http://fb.com/nkpowerskills tải game miễn phí">
            <a:extLst>
              <a:ext uri="{FF2B5EF4-FFF2-40B4-BE49-F238E27FC236}">
                <a16:creationId xmlns:a16="http://schemas.microsoft.com/office/drawing/2014/main" id="{DB817845-2C60-53CE-2004-9FB762DA0917}"/>
              </a:ext>
            </a:extLst>
          </p:cNvPr>
          <p:cNvSpPr/>
          <p:nvPr/>
        </p:nvSpPr>
        <p:spPr>
          <a:xfrm>
            <a:off x="6524380" y="567351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irmole" pitchFamily="2" charset="0"/>
              </a:rPr>
              <a:t>80</a:t>
            </a:r>
            <a:endParaRPr lang="en-US" sz="2800" dirty="0">
              <a:solidFill>
                <a:schemeClr val="bg1"/>
              </a:solidFill>
              <a:latin typeface="Airmole" pitchFamily="2" charset="0"/>
            </a:endParaRPr>
          </a:p>
        </p:txBody>
      </p:sp>
      <p:sp>
        <p:nvSpPr>
          <p:cNvPr id="12" name="ĐC SHARE MIỄN PHÍ BỞI NK POWERSKILLS">
            <a:extLst>
              <a:ext uri="{FF2B5EF4-FFF2-40B4-BE49-F238E27FC236}">
                <a16:creationId xmlns:a16="http://schemas.microsoft.com/office/drawing/2014/main" id="{80D07F0C-84E8-6385-56E5-FB2271D91986}"/>
              </a:ext>
            </a:extLst>
          </p:cNvPr>
          <p:cNvSpPr/>
          <p:nvPr/>
        </p:nvSpPr>
        <p:spPr>
          <a:xfrm>
            <a:off x="870160" y="4606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irmole" pitchFamily="2" charset="0"/>
              </a:rPr>
              <a:t>60</a:t>
            </a:r>
            <a:endParaRPr lang="en-US" sz="2800" dirty="0">
              <a:solidFill>
                <a:schemeClr val="bg1"/>
              </a:solidFill>
              <a:latin typeface="Airmole" pitchFamily="2" charset="0"/>
            </a:endParaRPr>
          </a:p>
        </p:txBody>
      </p:sp>
      <p:pic>
        <p:nvPicPr>
          <p:cNvPr id="13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A3FFBFA1-F007-9109-8546-BF8BCC2D8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97088" y="433810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Vào http://fb.com/nkpowerskills tải game miễn phí" descr="Káº¿t quáº£ hÃ¬nh áº£nh cho right wrong tick icon">
            <a:extLst>
              <a:ext uri="{FF2B5EF4-FFF2-40B4-BE49-F238E27FC236}">
                <a16:creationId xmlns:a16="http://schemas.microsoft.com/office/drawing/2014/main" id="{61F59C2B-5B02-11BF-97AA-FA9E11A7D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19681" y="543856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ĐC SHARE MIỄN PHÍ BỞI NK POWERSKILLS" descr="Káº¿t quáº£ hÃ¬nh áº£nh cho right wrong tick icon">
            <a:extLst>
              <a:ext uri="{FF2B5EF4-FFF2-40B4-BE49-F238E27FC236}">
                <a16:creationId xmlns:a16="http://schemas.microsoft.com/office/drawing/2014/main" id="{922F0E12-D790-AEA8-5313-7B1C1E29C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84603" y="53322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745BA06E-1CC9-7685-C574-2F6BD7D47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0974" y="428172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Vào http://fb.com/nkpowerskills tải game miễn phí">
            <a:extLst>
              <a:ext uri="{FF2B5EF4-FFF2-40B4-BE49-F238E27FC236}">
                <a16:creationId xmlns:a16="http://schemas.microsoft.com/office/drawing/2014/main" id="{5B28DA24-1CD8-DFEE-0F24-FF555A847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7799" y="1843750"/>
            <a:ext cx="4836412" cy="43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ĐC SHARE MIỄN PHÍ BỞI NK POWERSKILLS">
            <a:extLst>
              <a:ext uri="{FF2B5EF4-FFF2-40B4-BE49-F238E27FC236}">
                <a16:creationId xmlns:a16="http://schemas.microsoft.com/office/drawing/2014/main" id="{1C4F79E8-308F-6E69-6AF9-5D0854F7529A}"/>
              </a:ext>
            </a:extLst>
          </p:cNvPr>
          <p:cNvSpPr txBox="1"/>
          <p:nvPr/>
        </p:nvSpPr>
        <p:spPr>
          <a:xfrm>
            <a:off x="870160" y="898769"/>
            <a:ext cx="777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Nunito Black" pitchFamily="2" charset="0"/>
              </a:rPr>
              <a:t>Giá trị của biểu thức : </a:t>
            </a:r>
            <a:r>
              <a:rPr lang="en-US" sz="3200">
                <a:solidFill>
                  <a:schemeClr val="bg1"/>
                </a:solidFill>
                <a:latin typeface="Nunito Black" pitchFamily="2" charset="0"/>
              </a:rPr>
              <a:t>60 + 50 – 20 =</a:t>
            </a:r>
            <a:endParaRPr lang="en-US" sz="4000" dirty="0">
              <a:solidFill>
                <a:schemeClr val="bg1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F593-B3FB-5CD3-D9BF-1D461599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04D82-65D8-11E5-84C5-DE1E1164F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B0E77-A474-5F3D-243D-576507C4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5" t="12370" r="6172" b="303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C262F-F4A3-B5C0-2DAF-841D8B5B6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25" y="3800224"/>
            <a:ext cx="2891566" cy="2110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D08347-490A-18A0-2A84-788C5432DF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93" y="3936846"/>
            <a:ext cx="2891565" cy="2047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CBE8AB-5C11-75B4-7D9E-75F66986FC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8" name="Picture 2" descr="Táº­p tin:Star icon stylized.svg â Wikipedia tiáº¿ng Viá»t">
            <a:hlinkClick r:id="" action="ppaction://noaction"/>
            <a:extLst>
              <a:ext uri="{FF2B5EF4-FFF2-40B4-BE49-F238E27FC236}">
                <a16:creationId xmlns:a16="http://schemas.microsoft.com/office/drawing/2014/main" id="{3E87BAAB-C047-7DF4-ED87-0AF960F9F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53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9E82CC-E0D1-3CC3-DF17-931E11DAE1C9}"/>
              </a:ext>
            </a:extLst>
          </p:cNvPr>
          <p:cNvSpPr/>
          <p:nvPr/>
        </p:nvSpPr>
        <p:spPr>
          <a:xfrm>
            <a:off x="707332" y="718482"/>
            <a:ext cx="10500851" cy="13323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797A94-1B20-DC06-4AAD-AB38F5F3707A}"/>
              </a:ext>
            </a:extLst>
          </p:cNvPr>
          <p:cNvSpPr/>
          <p:nvPr/>
        </p:nvSpPr>
        <p:spPr>
          <a:xfrm>
            <a:off x="6524380" y="459060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irmole" pitchFamily="2" charset="0"/>
              </a:rPr>
              <a:t>36</a:t>
            </a:r>
            <a:endParaRPr lang="en-US" sz="2800" dirty="0">
              <a:solidFill>
                <a:schemeClr val="bg1"/>
              </a:solidFill>
              <a:latin typeface="Airmole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A0341F-2096-C989-13A9-E92A3C2C66EB}"/>
              </a:ext>
            </a:extLst>
          </p:cNvPr>
          <p:cNvSpPr/>
          <p:nvPr/>
        </p:nvSpPr>
        <p:spPr>
          <a:xfrm>
            <a:off x="729553" y="567351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irmole" pitchFamily="2" charset="0"/>
              </a:rPr>
              <a:t>34</a:t>
            </a:r>
            <a:endParaRPr lang="en-US" sz="2800" dirty="0">
              <a:solidFill>
                <a:schemeClr val="bg1"/>
              </a:solidFill>
              <a:latin typeface="Airmole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3BD607-0CB5-F034-D37C-55AB3D7598C1}"/>
              </a:ext>
            </a:extLst>
          </p:cNvPr>
          <p:cNvSpPr/>
          <p:nvPr/>
        </p:nvSpPr>
        <p:spPr>
          <a:xfrm>
            <a:off x="6524380" y="567351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irmole" pitchFamily="2" charset="0"/>
              </a:rPr>
              <a:t>38</a:t>
            </a:r>
            <a:endParaRPr lang="en-US" sz="2800" dirty="0">
              <a:solidFill>
                <a:schemeClr val="bg1"/>
              </a:solidFill>
              <a:latin typeface="Airmole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0D03F8-CE41-AD38-04A7-200FF7385BF7}"/>
              </a:ext>
            </a:extLst>
          </p:cNvPr>
          <p:cNvSpPr/>
          <p:nvPr/>
        </p:nvSpPr>
        <p:spPr>
          <a:xfrm>
            <a:off x="707332" y="463868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irmole" pitchFamily="2" charset="0"/>
              </a:rPr>
              <a:t>32</a:t>
            </a:r>
            <a:endParaRPr lang="en-US" sz="2800" dirty="0">
              <a:solidFill>
                <a:schemeClr val="bg1"/>
              </a:solidFill>
              <a:latin typeface="Airmole" pitchFamily="2" charset="0"/>
            </a:endParaRPr>
          </a:p>
        </p:txBody>
      </p:sp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0AB385D-8CDE-D5AF-70E4-B12460E29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97088" y="433810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A7EE24B7-C69C-9154-2937-C874AF09A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19681" y="543856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07E7C5D-C362-7081-38CE-2D775930E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84603" y="53322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073B27A-908A-B4EC-CB31-F71A0D7E6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0974" y="428172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FEBD8AE-9B1A-3881-B748-38CD46ED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9869" y="1491053"/>
            <a:ext cx="4836412" cy="43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0DD37C-F6B4-BC19-CAC4-9F24DB4DFEBA}"/>
              </a:ext>
            </a:extLst>
          </p:cNvPr>
          <p:cNvSpPr txBox="1"/>
          <p:nvPr/>
        </p:nvSpPr>
        <p:spPr>
          <a:xfrm>
            <a:off x="870159" y="898769"/>
            <a:ext cx="785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chemeClr val="bg1"/>
                </a:solidFill>
                <a:latin typeface="Nunito Black" pitchFamily="2" charset="0"/>
              </a:rPr>
              <a:t>Giá trị của biểu thức : 9 x 4</a:t>
            </a:r>
            <a:endParaRPr lang="en-US" sz="2800" dirty="0">
              <a:solidFill>
                <a:schemeClr val="bg1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5.55556E-6 L -1.45833E-6 -5.55556E-6 C 0.00716 0.00277 0.01471 0.00439 0.02175 0.00856 C 0.02748 0.0118 0.03203 0.0236 0.0362 0.03009 C 0.04011 0.0361 0.04427 0.04166 0.04831 0.04722 C 0.05065 0.05022 0.05313 0.05323 0.0556 0.05578 C 0.05873 0.05902 0.06237 0.06064 0.06524 0.06434 C 0.0681 0.06782 0.06992 0.07337 0.07253 0.07731 C 0.07474 0.08055 0.07761 0.0824 0.07982 0.08587 C 0.08763 0.09837 0.09792 0.11597 0.10404 0.13309 C 0.10599 0.13865 0.10677 0.14513 0.10886 0.15022 C 0.1155 0.16666 0.11758 0.16157 0.12578 0.17615 C 0.12865 0.18124 0.13073 0.18749 0.13307 0.19328 C 0.13646 0.20184 0.14271 0.21921 0.14271 0.21921 C 0.14349 0.22476 0.14401 0.23078 0.14518 0.23634 C 0.14649 0.24235 0.14974 0.24722 0.15 0.25347 C 0.1513 0.27916 0.15 0.30509 0.15 0.33101 " pathEditMode="relative" ptsTypes="AAAAAAAAAAAAAAA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A25B-DCA6-6050-8933-202FEF35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CC70B-6EEA-102F-60C9-D2A8567C2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7D7DD-C8A2-3ADC-4F37-0A00E64A7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5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8B919B-4922-AD23-5910-A438917CA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08" y="232665"/>
            <a:ext cx="2886478" cy="1105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597683-167B-AFB2-D984-23B2EE8ED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417" y="1383351"/>
            <a:ext cx="7306695" cy="809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4AB066-3D0C-B567-4068-627994C79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12" b="91765" l="5686" r="95987">
                        <a14:foregroundMark x1="24080" y1="27059" x2="58528" y2="58824"/>
                        <a14:foregroundMark x1="58528" y1="58824" x2="60201" y2="57647"/>
                        <a14:foregroundMark x1="65552" y1="28235" x2="84528" y2="59043"/>
                        <a14:foregroundMark x1="90749" y1="89859" x2="94314" y2="90588"/>
                        <a14:foregroundMark x1="7358" y1="80000" x2="11436" y2="81353"/>
                        <a14:foregroundMark x1="7358" y1="74118" x2="12690" y2="74970"/>
                        <a14:foregroundMark x1="90635" y1="69412" x2="93645" y2="70588"/>
                        <a14:foregroundMark x1="10702" y1="83529" x2="28763" y2="91765"/>
                        <a14:foregroundMark x1="28763" y1="91765" x2="19732" y2="89412"/>
                        <a14:foregroundMark x1="15719" y1="80000" x2="35452" y2="78824"/>
                        <a14:foregroundMark x1="35452" y1="78824" x2="92308" y2="78824"/>
                        <a14:backgroundMark x1="7692" y1="29412" x2="7692" y2="72325"/>
                        <a14:backgroundMark x1="93311" y1="28235" x2="92763" y2="55879"/>
                        <a14:backgroundMark x1="91639" y1="37647" x2="91639" y2="56077"/>
                        <a14:backgroundMark x1="89546" y1="94082" x2="89967" y2="941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3087" y="2832652"/>
            <a:ext cx="2848373" cy="8097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A8FA63-5037-A012-7699-E43EEC577F33}"/>
              </a:ext>
            </a:extLst>
          </p:cNvPr>
          <p:cNvCxnSpPr/>
          <p:nvPr/>
        </p:nvCxnSpPr>
        <p:spPr>
          <a:xfrm>
            <a:off x="2872409" y="2107096"/>
            <a:ext cx="0" cy="14511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0A9BCD-C3F6-A5B6-E930-03C99D4C7493}"/>
              </a:ext>
            </a:extLst>
          </p:cNvPr>
          <p:cNvCxnSpPr/>
          <p:nvPr/>
        </p:nvCxnSpPr>
        <p:spPr>
          <a:xfrm>
            <a:off x="5271052" y="2191277"/>
            <a:ext cx="0" cy="14511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09A3F23-6BCE-ADDF-B274-EDA55A97177B}"/>
              </a:ext>
            </a:extLst>
          </p:cNvPr>
          <p:cNvSpPr/>
          <p:nvPr/>
        </p:nvSpPr>
        <p:spPr>
          <a:xfrm>
            <a:off x="5920411" y="2345333"/>
            <a:ext cx="4774940" cy="1143000"/>
          </a:xfrm>
          <a:prstGeom prst="wedgeRoundRectCallout">
            <a:avLst>
              <a:gd name="adj1" fmla="val 44890"/>
              <a:gd name="adj2" fmla="val 9810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Số ô tô ở hàng trên gấp  mấy lần số ô tô  ở hàng dưới ?</a:t>
            </a:r>
          </a:p>
        </p:txBody>
      </p:sp>
      <p:pic>
        <p:nvPicPr>
          <p:cNvPr id="2050" name="Picture 2" descr="Cô Giáo Hình ảnh PNG | Vector và các tập tin PSD | Tải về ...">
            <a:extLst>
              <a:ext uri="{FF2B5EF4-FFF2-40B4-BE49-F238E27FC236}">
                <a16:creationId xmlns:a16="http://schemas.microsoft.com/office/drawing/2014/main" id="{4503B73B-C992-11D6-A2E4-C310B9644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9444" l="10000" r="90000">
                        <a14:foregroundMark x1="50000" y1="27500" x2="50278" y2="41111"/>
                        <a14:foregroundMark x1="51111" y1="40556" x2="54722" y2="45000"/>
                        <a14:foregroundMark x1="54444" y1="25278" x2="69444" y2="28056"/>
                        <a14:foregroundMark x1="69444" y1="28056" x2="69722" y2="28333"/>
                        <a14:foregroundMark x1="54444" y1="80833" x2="64167" y2="92500"/>
                        <a14:foregroundMark x1="64167" y1="92500" x2="64167" y2="92500"/>
                        <a14:foregroundMark x1="56389" y1="91944" x2="63056" y2="99444"/>
                        <a14:foregroundMark x1="21111" y1="50556" x2="29722" y2="71944"/>
                        <a14:foregroundMark x1="19722" y1="45278" x2="30833" y2="77222"/>
                        <a14:foregroundMark x1="30833" y1="77222" x2="30833" y2="77222"/>
                        <a14:foregroundMark x1="18611" y1="46111" x2="28333" y2="70000"/>
                        <a14:foregroundMark x1="28333" y1="70000" x2="28611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054" y="2613991"/>
            <a:ext cx="4103032" cy="38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614400E2-85B8-9A78-7627-4510155ED1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8159" y="4424121"/>
            <a:ext cx="1832510" cy="2201214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4B812482-02DC-9948-992C-D7E3E1B1ED06}"/>
              </a:ext>
            </a:extLst>
          </p:cNvPr>
          <p:cNvSpPr/>
          <p:nvPr/>
        </p:nvSpPr>
        <p:spPr>
          <a:xfrm>
            <a:off x="2961863" y="3640577"/>
            <a:ext cx="4774940" cy="1143000"/>
          </a:xfrm>
          <a:prstGeom prst="wedgeRoundRectCallout">
            <a:avLst>
              <a:gd name="adj1" fmla="val -51068"/>
              <a:gd name="adj2" fmla="val 8506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* Muốn tìm số lớn gấp mấy lần số bé, ta lấy số lớn chia cho số bé. </a:t>
            </a:r>
          </a:p>
        </p:txBody>
      </p:sp>
    </p:spTree>
    <p:extLst>
      <p:ext uri="{BB962C8B-B14F-4D97-AF65-F5344CB8AC3E}">
        <p14:creationId xmlns:p14="http://schemas.microsoft.com/office/powerpoint/2010/main" val="30283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B3676B-FABF-9845-4FD8-65B7E5690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99" y="237002"/>
            <a:ext cx="2625760" cy="954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98ED25-2E9B-C3E2-0206-4A42BC495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7" b="97460" l="6273" r="92989">
                        <a14:foregroundMark x1="24354" y1="14088" x2="56089" y2="52656"/>
                        <a14:foregroundMark x1="45756" y1="7159" x2="54244" y2="10393"/>
                        <a14:foregroundMark x1="38007" y1="8545" x2="41697" y2="13857"/>
                        <a14:foregroundMark x1="51292" y1="34642" x2="73063" y2="37644"/>
                        <a14:foregroundMark x1="73063" y1="37644" x2="75646" y2="38568"/>
                        <a14:foregroundMark x1="86716" y1="24480" x2="92989" y2="27021"/>
                        <a14:foregroundMark x1="45387" y1="35335" x2="57196" y2="43880"/>
                        <a14:foregroundMark x1="28044" y1="35797" x2="43173" y2="48499"/>
                        <a14:foregroundMark x1="14022" y1="59353" x2="7380" y2="60277"/>
                        <a14:foregroundMark x1="7011" y1="60277" x2="7011" y2="60277"/>
                        <a14:foregroundMark x1="37638" y1="89145" x2="46494" y2="93072"/>
                        <a14:foregroundMark x1="46494" y1="93303" x2="46494" y2="93303"/>
                        <a14:foregroundMark x1="36900" y1="93533" x2="47232" y2="97460"/>
                        <a14:foregroundMark x1="34317" y1="93764" x2="39114" y2="97460"/>
                        <a14:foregroundMark x1="29520" y1="38337" x2="53137" y2="44573"/>
                        <a14:foregroundMark x1="33948" y1="35104" x2="59779" y2="43418"/>
                        <a14:foregroundMark x1="62731" y1="36028" x2="66790" y2="41801"/>
                        <a14:foregroundMark x1="51292" y1="25635" x2="51292" y2="25635"/>
                        <a14:foregroundMark x1="32841" y1="33718" x2="30996" y2="39723"/>
                        <a14:foregroundMark x1="50554" y1="24249" x2="53875" y2="26328"/>
                        <a14:foregroundMark x1="44649" y1="19630" x2="44649" y2="19630"/>
                        <a14:foregroundMark x1="59041" y1="30023" x2="66052" y2="33487"/>
                        <a14:foregroundMark x1="49815" y1="25635" x2="54613" y2="26559"/>
                        <a14:foregroundMark x1="58672" y1="30254" x2="58303" y2="32794"/>
                        <a14:foregroundMark x1="39114" y1="11316" x2="36162" y2="13395"/>
                        <a14:foregroundMark x1="29520" y1="33718" x2="22509" y2="39492"/>
                        <a14:foregroundMark x1="30996" y1="47344" x2="37269" y2="48037"/>
                        <a14:foregroundMark x1="53137" y1="36490" x2="63469" y2="397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291" y="2496673"/>
            <a:ext cx="2581275" cy="4124325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388A8F7-2FFC-C453-4D6E-5A1BCCA5CD77}"/>
              </a:ext>
            </a:extLst>
          </p:cNvPr>
          <p:cNvSpPr/>
          <p:nvPr/>
        </p:nvSpPr>
        <p:spPr>
          <a:xfrm>
            <a:off x="1701817" y="1191109"/>
            <a:ext cx="4412784" cy="1627344"/>
          </a:xfrm>
          <a:prstGeom prst="wedgeRoundRectCallout">
            <a:avLst>
              <a:gd name="adj1" fmla="val -35649"/>
              <a:gd name="adj2" fmla="val 6930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Số ô tô ở hàng dưới gấp lên 3 lần ta được số ô tô  ở hàng trên :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2 x 3 = 6 ( ô tô)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C63C06-F3FE-2277-A49B-BDADAF150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28" b="89344" l="9043" r="96809">
                        <a14:foregroundMark x1="30319" y1="5328" x2="91489" y2="13115"/>
                        <a14:foregroundMark x1="57447" y1="8607" x2="72340" y2="20492"/>
                        <a14:foregroundMark x1="54255" y1="17623" x2="64362" y2="25000"/>
                        <a14:foregroundMark x1="31915" y1="16393" x2="41489" y2="19262"/>
                        <a14:foregroundMark x1="30319" y1="18443" x2="39362" y2="23361"/>
                        <a14:foregroundMark x1="96277" y1="21721" x2="96809" y2="28689"/>
                        <a14:foregroundMark x1="46809" y1="20902" x2="59043" y2="28689"/>
                        <a14:foregroundMark x1="90957" y1="20902" x2="96277" y2="26639"/>
                        <a14:foregroundMark x1="44149" y1="89344" x2="57979" y2="88525"/>
                        <a14:foregroundMark x1="78191" y1="86066" x2="84043" y2="86885"/>
                        <a14:foregroundMark x1="40957" y1="86475" x2="44149" y2="87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7637" y="3320336"/>
            <a:ext cx="2472484" cy="320896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2714E73-A6B8-AFEF-9151-68961A608C38}"/>
              </a:ext>
            </a:extLst>
          </p:cNvPr>
          <p:cNvSpPr/>
          <p:nvPr/>
        </p:nvSpPr>
        <p:spPr>
          <a:xfrm>
            <a:off x="7007086" y="1454736"/>
            <a:ext cx="3997795" cy="1562318"/>
          </a:xfrm>
          <a:prstGeom prst="wedgeRoundRectCallout">
            <a:avLst>
              <a:gd name="adj1" fmla="val 40705"/>
              <a:gd name="adj2" fmla="val 7244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Số ô tô ở hàng trên gấp số ô tô  ở hàng dưới số lần là  :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6 : 2 = 3 ( lần)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B415CB-4370-CA66-9CC0-5A437B07F1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94" b="96203" l="238" r="98575">
                        <a14:foregroundMark x1="5463" y1="15190" x2="42755" y2="17089"/>
                        <a14:foregroundMark x1="42755" y1="17089" x2="75534" y2="12025"/>
                        <a14:foregroundMark x1="75534" y1="12025" x2="96675" y2="12025"/>
                        <a14:foregroundMark x1="1425" y1="86076" x2="30879" y2="89873"/>
                        <a14:foregroundMark x1="34295" y1="53165" x2="33967" y2="96835"/>
                        <a14:foregroundMark x1="34442" y1="33544" x2="34295" y2="53165"/>
                        <a14:foregroundMark x1="783" y1="77215" x2="713" y2="97468"/>
                        <a14:foregroundMark x1="950" y1="29114" x2="923" y2="36971"/>
                        <a14:foregroundMark x1="12719" y1="33812" x2="14252" y2="34177"/>
                        <a14:foregroundMark x1="950" y1="31013" x2="5911" y2="32193"/>
                        <a14:foregroundMark x1="14252" y1="34177" x2="32067" y2="25949"/>
                        <a14:foregroundMark x1="29691" y1="30380" x2="44924" y2="33279"/>
                        <a14:foregroundMark x1="63658" y1="31646" x2="63658" y2="31646"/>
                        <a14:foregroundMark x1="2375" y1="96835" x2="14252" y2="95570"/>
                        <a14:foregroundMark x1="14252" y1="95570" x2="31829" y2="95570"/>
                        <a14:foregroundMark x1="86698" y1="29747" x2="98812" y2="29114"/>
                        <a14:foregroundMark x1="52969" y1="27215" x2="82185" y2="31013"/>
                        <a14:foregroundMark x1="238" y1="37975" x2="1426" y2="56962"/>
                        <a14:foregroundMark x1="1188" y1="52532" x2="1440" y2="56962"/>
                        <a14:foregroundMark x1="33967" y1="34177" x2="35867" y2="66456"/>
                        <a14:foregroundMark x1="35867" y1="66456" x2="34917" y2="73418"/>
                        <a14:foregroundMark x1="35154" y1="76582" x2="33967" y2="82278"/>
                        <a14:foregroundMark x1="33492" y1="82278" x2="32542" y2="33544"/>
                        <a14:backgroundMark x1="12757" y1="45377" x2="28266" y2="65823"/>
                        <a14:backgroundMark x1="11751" y1="44051" x2="12042" y2="44435"/>
                        <a14:backgroundMark x1="12988" y1="45270" x2="26603" y2="61392"/>
                        <a14:backgroundMark x1="11799" y1="43861" x2="12091" y2="44207"/>
                        <a14:backgroundMark x1="17700" y1="43094" x2="29920" y2="52267"/>
                        <a14:backgroundMark x1="42682" y1="44580" x2="82185" y2="82911"/>
                        <a14:backgroundMark x1="47936" y1="41002" x2="95012" y2="75949"/>
                        <a14:backgroundMark x1="95012" y1="75949" x2="95487" y2="76582"/>
                        <a14:backgroundMark x1="58847" y1="39585" x2="85036" y2="62658"/>
                        <a14:backgroundMark x1="4751" y1="39873" x2="18290" y2="55063"/>
                        <a14:backgroundMark x1="4751" y1="37342" x2="12352" y2="35443"/>
                        <a14:backgroundMark x1="4513" y1="56962" x2="4513" y2="77215"/>
                        <a14:backgroundMark x1="43943" y1="36709" x2="64608" y2="51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8027" y="3214565"/>
            <a:ext cx="4483448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4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8A59288-EBBA-434D-B671-8107ACA92B64}"/>
</file>

<file path=customXml/itemProps2.xml><?xml version="1.0" encoding="utf-8"?>
<ds:datastoreItem xmlns:ds="http://schemas.openxmlformats.org/officeDocument/2006/customXml" ds:itemID="{D47C9B32-6A11-4DFA-83EE-8EDFB4355D0D}"/>
</file>

<file path=customXml/itemProps3.xml><?xml version="1.0" encoding="utf-8"?>
<ds:datastoreItem xmlns:ds="http://schemas.openxmlformats.org/officeDocument/2006/customXml" ds:itemID="{DF71D8C6-B6FD-4BB6-9809-AC8065B106C8}"/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465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Airmole</vt:lpstr>
      <vt:lpstr>Arial</vt:lpstr>
      <vt:lpstr>Brutality</vt:lpstr>
      <vt:lpstr>Calibri</vt:lpstr>
      <vt:lpstr>Calibri Light</vt:lpstr>
      <vt:lpstr>Nunito Black</vt:lpstr>
      <vt:lpstr>Open Sans Extrabold</vt:lpstr>
      <vt:lpstr>OpenSans</vt:lpstr>
      <vt:lpstr>Sigmar One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Ngoc Lan</cp:lastModifiedBy>
  <cp:revision>10</cp:revision>
  <dcterms:created xsi:type="dcterms:W3CDTF">2022-06-19T14:02:29Z</dcterms:created>
  <dcterms:modified xsi:type="dcterms:W3CDTF">2023-02-14T02:34:13Z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