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391" r:id="rId3"/>
    <p:sldId id="414" r:id="rId4"/>
    <p:sldId id="415" r:id="rId5"/>
    <p:sldId id="416" r:id="rId6"/>
    <p:sldId id="417" r:id="rId7"/>
    <p:sldId id="418" r:id="rId8"/>
    <p:sldId id="392" r:id="rId9"/>
    <p:sldId id="258" r:id="rId10"/>
    <p:sldId id="393" r:id="rId11"/>
    <p:sldId id="394" r:id="rId12"/>
    <p:sldId id="397" r:id="rId13"/>
    <p:sldId id="396" r:id="rId14"/>
    <p:sldId id="399" r:id="rId15"/>
    <p:sldId id="4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BAAC-FB5C-CF28-6499-00AFFCE4E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C4B54-C20B-34C7-5E34-3CDADF7A7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7B1F-3149-977D-EA55-73FC3D0E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7B95-4DBD-04F2-0AA9-52250B7C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A0616-D7DE-FC46-DDEE-A26B4963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BB85-5F04-74AF-F018-2535E19E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B8804-40C9-8CC8-E445-519FA37B3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44881-47A7-B7D9-6FA6-0C7D0B29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10FF5-8092-C2BD-E018-D77ABDBC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7053C-D4AB-C637-9302-187986F5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B5CE0-FBF1-043A-15CC-87F7CF29A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E4BFC-F0E2-E803-8024-D371A673B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2092E-5C26-2C4D-E95D-D1E5D7BA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4A346-1DA5-3B53-DA3A-3992AA35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AC8FE-EE51-8037-6F0B-34625EFA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E38F-E814-901D-0384-D2049F92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0E04-B151-951D-D113-06503A659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C829F-F3AC-EB8F-E57D-5D3D51B5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EA04E-DB76-E47E-148D-C2B2CB0C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B6B9-24B2-331F-B662-474016E7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BCDA-82D7-1452-61C2-A3DF5398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506B-C34E-7857-6627-F0897FAC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80346-BFF1-C26C-8C6F-AE98C4B3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16F68-C6D8-9542-F798-B6FFE412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D4838-D6C9-E4CE-3C8C-DB8CF821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6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8EEF-B128-1B56-E617-8EF376E6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5EF11-0BE0-7561-AAE4-D4382955C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12635-6ED7-622F-B303-9F37D60C1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25BE4-6AB1-20E1-FECC-3BED651D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08E24-FC92-A1D8-85E4-2CD49A60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7FB-BF6B-768B-95A9-29611FE6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5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258A-AC13-2112-1299-49C8F5EA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6F197-1D2F-2B7A-FF74-2C3B18D9B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24F50-55A8-96A7-ED01-C1CC41951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E6DCC-544A-20CE-B7E9-269A6CA22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D8D34-9FC1-92B8-ED7F-A9369A846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56936-C2D8-AB6C-CE98-CFAAFD0E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90068-1ADA-E718-AB99-F7815B1E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7BE3E-2D11-4E1E-F066-3589F83E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5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A5A1-DD6F-1768-C8EA-A45E7E40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2C196-F50B-C99D-F5D3-3EDC8968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B44C5-C8E1-B66C-F016-B9205A96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DD2B9-8BAA-64F3-B2B7-BDF2CE8E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1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AF75F-71C4-CDF5-FA68-46A32E76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2C10F-CCCC-6613-307A-CEDCE834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A1696-86F6-EE96-2395-0A280FD7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5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A367-F81C-0236-F668-5BDF61B6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76A0-EF7C-A8C1-8128-CB73F4E8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9B0A5-C22E-6E46-F478-09EDB0ED6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7F39B-9881-8FCE-374F-53174A19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27B41-BE7F-9F5A-ADFA-4D8316B1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67449-C96F-969B-80BE-8D1478BD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FDB2-D4C5-316F-8AD1-AB0C6FEF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FF21F-8D36-3257-1A73-A068F5F5D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A426E-5878-8BE8-53D2-30F82040B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F56D0-CEAC-802E-A714-A95414BA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561B9-350D-E6D6-69BA-F67B1563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AF17-F4AC-A6B9-5E0C-35691470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2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46FD4-A986-09D4-E34D-71735808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AC8E-19FB-3A0D-D6DF-891066564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E494A-2D9B-CAE8-6762-94901F3CE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8374-307A-4197-85F6-0981F5C2781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3BA1F-16EC-342D-BC52-F6FD13ED8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E26D-84F8-6599-C5B8-6DC11F709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.gif"/><Relationship Id="rId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14.gif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4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4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BAF83F-D0C1-6FD5-CA3F-88652D0F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9515" l="5299" r="97745">
                        <a14:foregroundMark x1="11950" y1="8495" x2="9132" y2="74757"/>
                        <a14:foregroundMark x1="9132" y1="74757" x2="9132" y2="74757"/>
                        <a14:foregroundMark x1="7666" y1="18689" x2="7554" y2="60922"/>
                        <a14:foregroundMark x1="5411" y1="44175" x2="6877" y2="69417"/>
                        <a14:foregroundMark x1="28523" y1="59709" x2="29087" y2="80340"/>
                        <a14:foregroundMark x1="26381" y1="78641" x2="24915" y2="92476"/>
                        <a14:foregroundMark x1="24915" y1="92476" x2="24690" y2="93204"/>
                        <a14:foregroundMark x1="13754" y1="75971" x2="17362" y2="92718"/>
                        <a14:foregroundMark x1="16798" y1="95146" x2="15107" y2="97330"/>
                        <a14:foregroundMark x1="11838" y1="94175" x2="13529" y2="90534"/>
                        <a14:foregroundMark x1="13078" y1="85680" x2="13078" y2="80583"/>
                        <a14:foregroundMark x1="28974" y1="81553" x2="28974" y2="91748"/>
                        <a14:foregroundMark x1="24915" y1="74757" x2="26156" y2="75243"/>
                        <a14:foregroundMark x1="29876" y1="94903" x2="29876" y2="94903"/>
                        <a14:foregroundMark x1="27396" y1="97816" x2="31003" y2="95631"/>
                        <a14:foregroundMark x1="30440" y1="95388" x2="31793" y2="97087"/>
                        <a14:foregroundMark x1="28861" y1="96117" x2="29876" y2="96602"/>
                        <a14:foregroundMark x1="45321" y1="48301" x2="45885" y2="66262"/>
                        <a14:foregroundMark x1="37993" y1="49029" x2="41601" y2="57282"/>
                        <a14:foregroundMark x1="49042" y1="52670" x2="46336" y2="56311"/>
                        <a14:foregroundMark x1="41826" y1="71359" x2="41150" y2="79854"/>
                        <a14:foregroundMark x1="43856" y1="69175" x2="43856" y2="69175"/>
                        <a14:foregroundMark x1="44758" y1="70631" x2="45772" y2="77427"/>
                        <a14:foregroundMark x1="50056" y1="72573" x2="52649" y2="83252"/>
                        <a14:foregroundMark x1="52649" y1="83252" x2="52649" y2="83252"/>
                        <a14:foregroundMark x1="50282" y1="82282" x2="50733" y2="90049"/>
                        <a14:foregroundMark x1="52198" y1="84466" x2="52424" y2="87864"/>
                        <a14:foregroundMark x1="54340" y1="84709" x2="55242" y2="91990"/>
                        <a14:foregroundMark x1="55806" y1="83738" x2="56144" y2="87864"/>
                        <a14:foregroundMark x1="58737" y1="79854" x2="59639" y2="93689"/>
                        <a14:foregroundMark x1="59414" y1="78883" x2="60541" y2="93447"/>
                        <a14:foregroundMark x1="60541" y1="93447" x2="60541" y2="93689"/>
                        <a14:foregroundMark x1="58061" y1="90534" x2="58512" y2="99272"/>
                        <a14:foregroundMark x1="47012" y1="84951" x2="48365" y2="94660"/>
                        <a14:foregroundMark x1="45998" y1="83981" x2="47238" y2="98058"/>
                        <a14:foregroundMark x1="66967" y1="69903" x2="91319" y2="74515"/>
                        <a14:foregroundMark x1="91319" y1="74515" x2="91995" y2="74272"/>
                        <a14:foregroundMark x1="65051" y1="86650" x2="64713" y2="98786"/>
                        <a14:foregroundMark x1="64713" y1="98786" x2="64713" y2="98786"/>
                        <a14:foregroundMark x1="66404" y1="86650" x2="66967" y2="93689"/>
                        <a14:foregroundMark x1="69560" y1="84951" x2="69786" y2="90049"/>
                        <a14:foregroundMark x1="73055" y1="83738" x2="73506" y2="88350"/>
                        <a14:foregroundMark x1="76663" y1="84709" x2="76663" y2="93447"/>
                        <a14:foregroundMark x1="77903" y1="84951" x2="78016" y2="98786"/>
                        <a14:foregroundMark x1="78016" y1="98786" x2="77790" y2="99757"/>
                        <a14:foregroundMark x1="83315" y1="76942" x2="84216" y2="94660"/>
                        <a14:foregroundMark x1="84216" y1="94660" x2="84216" y2="94660"/>
                        <a14:foregroundMark x1="84104" y1="83738" x2="97745" y2="83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773" y="4152901"/>
            <a:ext cx="6403891" cy="2705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28B68F-B0BA-667F-7F80-2CDA2C2575FF}"/>
              </a:ext>
            </a:extLst>
          </p:cNvPr>
          <p:cNvSpPr txBox="1"/>
          <p:nvPr/>
        </p:nvSpPr>
        <p:spPr>
          <a:xfrm>
            <a:off x="852487" y="676713"/>
            <a:ext cx="10487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 …ngày …tháng …năm 2022</a:t>
            </a:r>
          </a:p>
          <a:p>
            <a:pPr algn="ctr"/>
            <a:r>
              <a:rPr lang="en-US" sz="4400" b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A613C0-2D27-7DF7-C885-805EE2C371B3}"/>
              </a:ext>
            </a:extLst>
          </p:cNvPr>
          <p:cNvSpPr/>
          <p:nvPr/>
        </p:nvSpPr>
        <p:spPr>
          <a:xfrm>
            <a:off x="3947492" y="2243034"/>
            <a:ext cx="4810125" cy="9241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C00000"/>
                </a:solidFill>
                <a:latin typeface="Nunito Black" pitchFamily="2" charset="0"/>
              </a:rPr>
              <a:t>LUYỆN TẬP CHUNG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EE91D6-BB9D-8B95-FFB3-787DD447D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" b="94194" l="3409" r="94697">
                        <a14:foregroundMark x1="5682" y1="26452" x2="73485" y2="56129"/>
                        <a14:foregroundMark x1="72727" y1="13548" x2="87879" y2="60000"/>
                        <a14:foregroundMark x1="94697" y1="14194" x2="93561" y2="43871"/>
                        <a14:foregroundMark x1="63258" y1="47742" x2="84091" y2="47742"/>
                        <a14:foregroundMark x1="40530" y1="56129" x2="57955" y2="57419"/>
                        <a14:foregroundMark x1="56818" y1="40000" x2="56818" y2="40000"/>
                        <a14:foregroundMark x1="3409" y1="94194" x2="3409" y2="94194"/>
                        <a14:foregroundMark x1="33712" y1="42581" x2="46212" y2="68387"/>
                        <a14:foregroundMark x1="46212" y1="68387" x2="47348" y2="722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9003" y="1794640"/>
            <a:ext cx="1819451" cy="10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8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11736-1FDD-7AA3-80C3-172BA26F9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8" y="222852"/>
            <a:ext cx="2792832" cy="11280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F7ECF8-F816-805F-30CD-78E01113DCEA}"/>
              </a:ext>
            </a:extLst>
          </p:cNvPr>
          <p:cNvSpPr/>
          <p:nvPr/>
        </p:nvSpPr>
        <p:spPr>
          <a:xfrm>
            <a:off x="2974020" y="402710"/>
            <a:ext cx="505530" cy="5776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30DA7-9437-850C-9CC3-A13B1B208C31}"/>
              </a:ext>
            </a:extLst>
          </p:cNvPr>
          <p:cNvSpPr txBox="1"/>
          <p:nvPr/>
        </p:nvSpPr>
        <p:spPr>
          <a:xfrm>
            <a:off x="3479550" y="412484"/>
            <a:ext cx="830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60185B-20C7-9055-55FF-447613671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30" y="2393923"/>
            <a:ext cx="9180221" cy="211484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BC588EC-FC1D-8128-7579-56DF6B80D652}"/>
              </a:ext>
            </a:extLst>
          </p:cNvPr>
          <p:cNvSpPr/>
          <p:nvPr/>
        </p:nvSpPr>
        <p:spPr>
          <a:xfrm>
            <a:off x="7155602" y="3268013"/>
            <a:ext cx="1248545" cy="581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8F2202-44DB-41A8-8DDE-6867E48D59C7}"/>
              </a:ext>
            </a:extLst>
          </p:cNvPr>
          <p:cNvSpPr/>
          <p:nvPr/>
        </p:nvSpPr>
        <p:spPr>
          <a:xfrm>
            <a:off x="7155602" y="3849234"/>
            <a:ext cx="1248544" cy="581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ABAAA2-DD33-1CD0-43EF-EA67B2A8F985}"/>
              </a:ext>
            </a:extLst>
          </p:cNvPr>
          <p:cNvSpPr/>
          <p:nvPr/>
        </p:nvSpPr>
        <p:spPr>
          <a:xfrm>
            <a:off x="8404148" y="3282364"/>
            <a:ext cx="1343356" cy="581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 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B7B632-5F85-E27A-36CF-D7FF94C626D0}"/>
              </a:ext>
            </a:extLst>
          </p:cNvPr>
          <p:cNvSpPr/>
          <p:nvPr/>
        </p:nvSpPr>
        <p:spPr>
          <a:xfrm>
            <a:off x="8404148" y="3863585"/>
            <a:ext cx="1343356" cy="581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 72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7DA405-FD54-9C2B-16DA-9DA65236AF70}"/>
              </a:ext>
            </a:extLst>
          </p:cNvPr>
          <p:cNvSpPr txBox="1"/>
          <p:nvPr/>
        </p:nvSpPr>
        <p:spPr>
          <a:xfrm>
            <a:off x="2810993" y="803452"/>
            <a:ext cx="850032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i="0">
                <a:solidFill>
                  <a:srgbClr val="000000"/>
                </a:solidFill>
                <a:effectLst/>
                <a:latin typeface="OpenSans"/>
              </a:rPr>
              <a:t>Muốn giảm số đã cho một số lần ta lấy số đó chia cho số lần.</a:t>
            </a:r>
          </a:p>
          <a:p>
            <a:r>
              <a:rPr lang="en-US" sz="3200">
                <a:solidFill>
                  <a:srgbClr val="000000"/>
                </a:solidFill>
                <a:latin typeface="OpenSans"/>
              </a:rPr>
              <a:t>      </a:t>
            </a:r>
            <a:r>
              <a:rPr lang="en-US" sz="2800" b="1"/>
              <a:t>Muốn gấp số đã cho lên một số lần ta lấy số đó nhân với số lần.</a:t>
            </a:r>
            <a:br>
              <a:rPr lang="en-US"/>
            </a:br>
            <a:br>
              <a:rPr lang="en-US"/>
            </a:br>
            <a:br>
              <a:rPr lang="en-US" sz="2800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sz="2800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AF9540-93B4-D6B2-6D8B-66165A81F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14" y="2290468"/>
            <a:ext cx="8300390" cy="2038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20D5CD-A658-292E-E398-555EE39A9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10" y="371909"/>
            <a:ext cx="2409408" cy="9731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2C7124B-64F6-C752-4961-A8CE71EF1BB8}"/>
              </a:ext>
            </a:extLst>
          </p:cNvPr>
          <p:cNvSpPr/>
          <p:nvPr/>
        </p:nvSpPr>
        <p:spPr>
          <a:xfrm>
            <a:off x="2773018" y="371909"/>
            <a:ext cx="505530" cy="5776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999F9-BE64-F3BB-9672-5A645642F475}"/>
              </a:ext>
            </a:extLst>
          </p:cNvPr>
          <p:cNvSpPr txBox="1"/>
          <p:nvPr/>
        </p:nvSpPr>
        <p:spPr>
          <a:xfrm>
            <a:off x="3278548" y="335279"/>
            <a:ext cx="830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83074-3B5A-77DD-BCE9-255F7547A0B8}"/>
              </a:ext>
            </a:extLst>
          </p:cNvPr>
          <p:cNvSpPr txBox="1"/>
          <p:nvPr/>
        </p:nvSpPr>
        <p:spPr>
          <a:xfrm>
            <a:off x="1001840" y="3048175"/>
            <a:ext cx="56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b)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A1E9C5-4864-26F2-3873-987E6A610906}"/>
              </a:ext>
            </a:extLst>
          </p:cNvPr>
          <p:cNvSpPr/>
          <p:nvPr/>
        </p:nvSpPr>
        <p:spPr>
          <a:xfrm>
            <a:off x="7341229" y="3643144"/>
            <a:ext cx="1123280" cy="617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FC41A-C932-DF92-FB18-C1D7033000B4}"/>
              </a:ext>
            </a:extLst>
          </p:cNvPr>
          <p:cNvSpPr/>
          <p:nvPr/>
        </p:nvSpPr>
        <p:spPr>
          <a:xfrm>
            <a:off x="8533002" y="3656441"/>
            <a:ext cx="1239776" cy="581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 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6F7FB7-48E2-AA5F-CE01-3F9152DA3CE6}"/>
              </a:ext>
            </a:extLst>
          </p:cNvPr>
          <p:cNvSpPr txBox="1"/>
          <p:nvPr/>
        </p:nvSpPr>
        <p:spPr>
          <a:xfrm>
            <a:off x="3025783" y="1156308"/>
            <a:ext cx="80937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000000"/>
                </a:solidFill>
                <a:effectLst/>
                <a:latin typeface="Nunito Black" pitchFamily="2" charset="0"/>
              </a:rPr>
              <a:t>b) Để tìm số lớn gấp mấy lần số bé ta lấy số lớn chia cho số bé.</a:t>
            </a:r>
            <a:br>
              <a:rPr lang="en-US" sz="2400" b="0" i="0">
                <a:solidFill>
                  <a:srgbClr val="000000"/>
                </a:solidFill>
                <a:effectLst/>
                <a:latin typeface="Nunito Black" pitchFamily="2" charset="0"/>
              </a:rPr>
            </a:br>
            <a:br>
              <a:rPr lang="en-US" sz="2400" b="0" i="0">
                <a:solidFill>
                  <a:srgbClr val="000000"/>
                </a:solidFill>
                <a:effectLst/>
                <a:latin typeface="Nunito Black" pitchFamily="2" charset="0"/>
              </a:rPr>
            </a:br>
            <a:endParaRPr lang="en-US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E1A737-82C4-133C-CC78-996B6252D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85" y="365125"/>
            <a:ext cx="2924583" cy="118126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C79F8C-E26E-46DF-BF48-F33BAEF70037}"/>
              </a:ext>
            </a:extLst>
          </p:cNvPr>
          <p:cNvSpPr/>
          <p:nvPr/>
        </p:nvSpPr>
        <p:spPr>
          <a:xfrm>
            <a:off x="3314069" y="565993"/>
            <a:ext cx="584967" cy="6501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10E97-CB7E-846E-386B-51720D759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511" y="1621787"/>
            <a:ext cx="2924106" cy="26222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F88958-83A8-DB69-3FD7-85772BEABB41}"/>
              </a:ext>
            </a:extLst>
          </p:cNvPr>
          <p:cNvSpPr txBox="1"/>
          <p:nvPr/>
        </p:nvSpPr>
        <p:spPr>
          <a:xfrm>
            <a:off x="4068001" y="218759"/>
            <a:ext cx="6842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bê cân nặng 120 kg, con bò nặng gấp 3 lần con bê. Hỏi cả </a:t>
            </a:r>
          </a:p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con cân nặng bao nhiêu ki- lô- gam?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02AFB-9763-9D47-7336-AA28B6B159F0}"/>
              </a:ext>
            </a:extLst>
          </p:cNvPr>
          <p:cNvSpPr txBox="1"/>
          <p:nvPr/>
        </p:nvSpPr>
        <p:spPr>
          <a:xfrm>
            <a:off x="252208" y="2123662"/>
            <a:ext cx="110718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0" i="0">
                <a:solidFill>
                  <a:srgbClr val="000000"/>
                </a:solidFill>
                <a:effectLst/>
                <a:latin typeface="Nunito Black" pitchFamily="2" charset="0"/>
              </a:rPr>
              <a:t>Bước 1: Tính cân nặng của con bò = Cân nặng của con bê x 3</a:t>
            </a:r>
          </a:p>
          <a:p>
            <a:pPr algn="l"/>
            <a:r>
              <a:rPr lang="vi-VN" sz="2400" b="0" i="0">
                <a:solidFill>
                  <a:srgbClr val="000000"/>
                </a:solidFill>
                <a:effectLst/>
                <a:latin typeface="Nunito Black" pitchFamily="2" charset="0"/>
              </a:rPr>
              <a:t>Bước 2: Cân nặng của cả hai con = Cân nặng của con bê + </a:t>
            </a:r>
            <a:endParaRPr lang="en-US" sz="2400" b="0" i="0">
              <a:solidFill>
                <a:srgbClr val="000000"/>
              </a:solidFill>
              <a:effectLst/>
              <a:latin typeface="Nunito Black" pitchFamily="2" charset="0"/>
            </a:endParaRPr>
          </a:p>
          <a:p>
            <a:pPr algn="l"/>
            <a:r>
              <a:rPr lang="vi-VN" sz="2400" b="0" i="0">
                <a:solidFill>
                  <a:srgbClr val="000000"/>
                </a:solidFill>
                <a:effectLst/>
                <a:latin typeface="Nunito Black" pitchFamily="2" charset="0"/>
              </a:rPr>
              <a:t>Cân nặng của con bò</a:t>
            </a:r>
          </a:p>
          <a:p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D0ED8-539A-A6C7-78FA-595FB063E6B4}"/>
              </a:ext>
            </a:extLst>
          </p:cNvPr>
          <p:cNvSpPr txBox="1"/>
          <p:nvPr/>
        </p:nvSpPr>
        <p:spPr>
          <a:xfrm>
            <a:off x="272661" y="2034641"/>
            <a:ext cx="83616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 biết cả hai con cân nặng bao nhiêu ki- lô- gam ta làm thế nào? </a:t>
            </a:r>
          </a:p>
        </p:txBody>
      </p:sp>
    </p:spTree>
    <p:extLst>
      <p:ext uri="{BB962C8B-B14F-4D97-AF65-F5344CB8AC3E}">
        <p14:creationId xmlns:p14="http://schemas.microsoft.com/office/powerpoint/2010/main" val="17584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AC845C-5BA7-FF57-1F35-B7C9AA2BB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0" y="206100"/>
            <a:ext cx="2750085" cy="1110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003969-8AAF-485E-FCAB-32ED173AC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5" b="89593" l="1868" r="96695">
                        <a14:foregroundMark x1="2299" y1="30317" x2="18391" y2="32127"/>
                        <a14:foregroundMark x1="25431" y1="18100" x2="32328" y2="22172"/>
                        <a14:foregroundMark x1="24425" y1="32127" x2="37500" y2="33484"/>
                        <a14:foregroundMark x1="37500" y1="33484" x2="39943" y2="32579"/>
                        <a14:foregroundMark x1="22989" y1="18552" x2="28736" y2="25792"/>
                        <a14:foregroundMark x1="27443" y1="14932" x2="34052" y2="24434"/>
                        <a14:foregroundMark x1="34052" y1="24434" x2="34052" y2="24434"/>
                        <a14:foregroundMark x1="22414" y1="17647" x2="31466" y2="30317"/>
                        <a14:foregroundMark x1="31466" y1="30317" x2="31466" y2="30317"/>
                        <a14:foregroundMark x1="15374" y1="28507" x2="33764" y2="38462"/>
                        <a14:foregroundMark x1="33764" y1="38462" x2="38937" y2="30317"/>
                        <a14:foregroundMark x1="21552" y1="28054" x2="27443" y2="38462"/>
                        <a14:foregroundMark x1="34914" y1="28054" x2="39224" y2="35294"/>
                        <a14:foregroundMark x1="14080" y1="35747" x2="16810" y2="54751"/>
                        <a14:foregroundMark x1="15661" y1="35747" x2="16523" y2="61991"/>
                        <a14:foregroundMark x1="2586" y1="61991" x2="12500" y2="65611"/>
                        <a14:foregroundMark x1="6034" y1="59729" x2="16523" y2="63348"/>
                        <a14:foregroundMark x1="9052" y1="26697" x2="13218" y2="33484"/>
                        <a14:foregroundMark x1="2155" y1="24887" x2="11638" y2="33937"/>
                        <a14:foregroundMark x1="11638" y1="33937" x2="14511" y2="33937"/>
                        <a14:foregroundMark x1="3879" y1="28054" x2="13793" y2="25339"/>
                        <a14:foregroundMark x1="21839" y1="23982" x2="25431" y2="13122"/>
                        <a14:foregroundMark x1="25431" y1="15837" x2="32759" y2="16742"/>
                        <a14:foregroundMark x1="32759" y1="16742" x2="33621" y2="19005"/>
                        <a14:foregroundMark x1="38649" y1="34842" x2="38793" y2="60633"/>
                        <a14:foregroundMark x1="16092" y1="66516" x2="27730" y2="66063"/>
                        <a14:foregroundMark x1="27730" y1="66063" x2="44540" y2="67873"/>
                        <a14:foregroundMark x1="44540" y1="67873" x2="63937" y2="62896"/>
                        <a14:foregroundMark x1="63937" y1="62896" x2="83046" y2="69683"/>
                        <a14:foregroundMark x1="60489" y1="61086" x2="61351" y2="74661"/>
                        <a14:foregroundMark x1="51149" y1="66968" x2="83333" y2="67421"/>
                        <a14:foregroundMark x1="39224" y1="66516" x2="61494" y2="67873"/>
                        <a14:foregroundMark x1="37356" y1="33032" x2="38937" y2="32579"/>
                        <a14:foregroundMark x1="36925" y1="30769" x2="39080" y2="31674"/>
                        <a14:foregroundMark x1="37787" y1="67873" x2="67672" y2="69231"/>
                        <a14:foregroundMark x1="67672" y1="69231" x2="81609" y2="66516"/>
                        <a14:foregroundMark x1="75431" y1="66063" x2="82759" y2="65611"/>
                        <a14:foregroundMark x1="82759" y1="65611" x2="85057" y2="66516"/>
                        <a14:foregroundMark x1="75000" y1="69231" x2="83046" y2="69231"/>
                        <a14:foregroundMark x1="86063" y1="28959" x2="85632" y2="88235"/>
                        <a14:foregroundMark x1="84914" y1="55204" x2="94397" y2="52941"/>
                        <a14:foregroundMark x1="94397" y1="52941" x2="94397" y2="53394"/>
                        <a14:foregroundMark x1="88218" y1="54751" x2="96695" y2="58371"/>
                        <a14:foregroundMark x1="85057" y1="25792" x2="85776" y2="47059"/>
                        <a14:foregroundMark x1="3305" y1="58371" x2="12931" y2="69683"/>
                        <a14:foregroundMark x1="12931" y1="69683" x2="12931" y2="69683"/>
                        <a14:foregroundMark x1="3017" y1="64706" x2="10057" y2="68326"/>
                        <a14:foregroundMark x1="3017" y1="66516" x2="4310" y2="72398"/>
                        <a14:foregroundMark x1="22557" y1="68326" x2="31466" y2="68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2697" y="1323681"/>
            <a:ext cx="6630325" cy="2105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79661-E4A9-DC7F-2511-FAFEC848543E}"/>
              </a:ext>
            </a:extLst>
          </p:cNvPr>
          <p:cNvSpPr txBox="1"/>
          <p:nvPr/>
        </p:nvSpPr>
        <p:spPr>
          <a:xfrm>
            <a:off x="1282149" y="1440479"/>
            <a:ext cx="339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Tóm tắt: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06B56-1D31-9213-8E3D-8132532322BE}"/>
              </a:ext>
            </a:extLst>
          </p:cNvPr>
          <p:cNvSpPr txBox="1"/>
          <p:nvPr/>
        </p:nvSpPr>
        <p:spPr>
          <a:xfrm>
            <a:off x="3226899" y="3270032"/>
            <a:ext cx="60572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giải</a:t>
            </a:r>
          </a:p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bò cân nặng số kg là: </a:t>
            </a:r>
          </a:p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120 x 3 = 360(kg)</a:t>
            </a:r>
          </a:p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 hai con cân nặng số kg là:</a:t>
            </a:r>
          </a:p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120 + 360 = 480( kg)</a:t>
            </a:r>
          </a:p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Đáp số: 480kg</a:t>
            </a:r>
          </a:p>
          <a:p>
            <a:endParaRPr lang="en-US" sz="28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AE8050-767B-6DF0-074F-033402B53CD6}"/>
              </a:ext>
            </a:extLst>
          </p:cNvPr>
          <p:cNvSpPr/>
          <p:nvPr/>
        </p:nvSpPr>
        <p:spPr>
          <a:xfrm>
            <a:off x="2981740" y="436412"/>
            <a:ext cx="584967" cy="6501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B99CE-BE8E-4974-70A6-46D7798A2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2119" y="436412"/>
            <a:ext cx="2924106" cy="26222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561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718EDA-0EE0-4E0C-6930-F949409CC01A}"/>
              </a:ext>
            </a:extLst>
          </p:cNvPr>
          <p:cNvSpPr txBox="1"/>
          <p:nvPr/>
        </p:nvSpPr>
        <p:spPr>
          <a:xfrm>
            <a:off x="3950754" y="1575122"/>
            <a:ext cx="7983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FF3399"/>
                </a:solidFill>
                <a:latin typeface="Sigmar One" panose="00000500000000000000" pitchFamily="2" charset="0"/>
              </a:rPr>
              <a:t>CỦNG CỐ- </a:t>
            </a:r>
          </a:p>
          <a:p>
            <a:pPr algn="ctr"/>
            <a:r>
              <a:rPr lang="en-US" sz="7200">
                <a:solidFill>
                  <a:srgbClr val="FF3399"/>
                </a:solidFill>
                <a:latin typeface="Sigmar One" panose="00000500000000000000" pitchFamily="2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370984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BA6A6D-626A-77FF-D364-4EF4D271CE22}"/>
              </a:ext>
            </a:extLst>
          </p:cNvPr>
          <p:cNvSpPr txBox="1"/>
          <p:nvPr/>
        </p:nvSpPr>
        <p:spPr>
          <a:xfrm>
            <a:off x="4010389" y="2201288"/>
            <a:ext cx="7983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3399"/>
                </a:solidFill>
                <a:latin typeface="Sigmar One" panose="00000500000000000000" pitchFamily="2" charset="0"/>
              </a:rPr>
              <a:t>HẸN GẶP LẠI </a:t>
            </a:r>
          </a:p>
          <a:p>
            <a:pPr algn="ctr"/>
            <a:r>
              <a:rPr lang="en-US" sz="6000">
                <a:solidFill>
                  <a:srgbClr val="FF3399"/>
                </a:solidFill>
                <a:latin typeface="Sigmar One" panose="00000500000000000000" pitchFamily="2" charset="0"/>
              </a:rPr>
              <a:t>CÁC EM</a:t>
            </a:r>
          </a:p>
        </p:txBody>
      </p:sp>
    </p:spTree>
    <p:extLst>
      <p:ext uri="{BB962C8B-B14F-4D97-AF65-F5344CB8AC3E}">
        <p14:creationId xmlns:p14="http://schemas.microsoft.com/office/powerpoint/2010/main" val="337641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14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43E49-4616-B438-74F7-7387D9CF8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C8046F-CB8C-D75B-CF02-2126D1B9DE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36F15-39FC-4BB4-F005-260A392E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16DBBA-49B5-0C3D-28A5-3BAC5CBB44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4317FF-19B2-FD14-F847-3666BFB485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0CB726-CD6A-E55D-E2FA-12158FCF58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D5698-1DBD-C596-1313-B55421A8B4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1" name="Picture 2" descr="Flying Red Bird GIF by PlayKids | Bird gif, Cartoon people, Flash ...">
            <a:extLst>
              <a:ext uri="{FF2B5EF4-FFF2-40B4-BE49-F238E27FC236}">
                <a16:creationId xmlns:a16="http://schemas.microsoft.com/office/drawing/2014/main" id="{82FE94F0-5AF2-4903-89F3-75B1298263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895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B9E811-0C56-6735-9DF7-4E8020F7F430}"/>
              </a:ext>
            </a:extLst>
          </p:cNvPr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497F0-97D7-94DA-3EB1-F5946534F297}"/>
              </a:ext>
            </a:extLst>
          </p:cNvPr>
          <p:cNvSpPr txBox="1"/>
          <p:nvPr/>
        </p:nvSpPr>
        <p:spPr>
          <a:xfrm>
            <a:off x="1670603" y="1628463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  <a:p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GIÚP CHIM XÂY TỔ</a:t>
            </a:r>
          </a:p>
        </p:txBody>
      </p:sp>
    </p:spTree>
    <p:extLst>
      <p:ext uri="{BB962C8B-B14F-4D97-AF65-F5344CB8AC3E}">
        <p14:creationId xmlns:p14="http://schemas.microsoft.com/office/powerpoint/2010/main" val="243571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CCCB5-451A-C702-ADC4-230AAE581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730F4E-C824-2B72-6967-C1EC2131EEF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6A672C-9701-DAD4-7C74-6098C988E6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67BB89-55C6-86F5-7145-2448EF8032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25D97-B1FA-7A9D-1F19-8B0B34BC65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6D79E-9ABA-62CD-B076-06F0C9E74A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6639DB-9FEE-C4CA-ED2E-61977948F3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41E43D-CA96-EBFF-B49D-E8B2ACFF7E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12" name="Oval 11">
            <a:hlinkClick r:id="rId8" action="ppaction://hlinksldjump"/>
            <a:extLst>
              <a:ext uri="{FF2B5EF4-FFF2-40B4-BE49-F238E27FC236}">
                <a16:creationId xmlns:a16="http://schemas.microsoft.com/office/drawing/2014/main" id="{645B504B-6B70-7B4C-E4E2-71DDB7C96974}"/>
              </a:ext>
            </a:extLst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3" name="Oval 12">
            <a:hlinkClick r:id="rId9" action="ppaction://hlinksldjump"/>
            <a:extLst>
              <a:ext uri="{FF2B5EF4-FFF2-40B4-BE49-F238E27FC236}">
                <a16:creationId xmlns:a16="http://schemas.microsoft.com/office/drawing/2014/main" id="{B3B94D6A-8884-19EE-F162-D12DAE3D74F1}"/>
              </a:ext>
            </a:extLst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4" name="Oval 13">
            <a:hlinkClick r:id="rId10" action="ppaction://hlinksldjump"/>
            <a:extLst>
              <a:ext uri="{FF2B5EF4-FFF2-40B4-BE49-F238E27FC236}">
                <a16:creationId xmlns:a16="http://schemas.microsoft.com/office/drawing/2014/main" id="{D87D9662-0F82-E80B-A6CB-C31AEC3AD347}"/>
              </a:ext>
            </a:extLst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6BBC76-7102-551B-1EDB-F2EEB3435C0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108B96-6225-A4DA-A1AC-A770087C00B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21" name="Picture 2" descr="Flying Red Bird GIF by PlayKids | Bird gif, Cartoon people, Flash ...">
            <a:extLst>
              <a:ext uri="{FF2B5EF4-FFF2-40B4-BE49-F238E27FC236}">
                <a16:creationId xmlns:a16="http://schemas.microsoft.com/office/drawing/2014/main" id="{749C4589-36EE-C1DF-5916-495B0DF780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3004" y="286630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Káº¿t quáº£ hÃ¬nh áº£nh cho win text gif">
            <a:extLst>
              <a:ext uri="{FF2B5EF4-FFF2-40B4-BE49-F238E27FC236}">
                <a16:creationId xmlns:a16="http://schemas.microsoft.com/office/drawing/2014/main" id="{7B88CC40-F60F-1871-653F-3D7B5D1912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04" y="1752064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0.0013 0.01667 -0.00169 0.01621 -0.00456 0.01852 C -0.00586 0.01945 -0.0069 0.02292 -0.00807 0.02454 C -0.00911 0.0257 -0.01041 0.02686 -0.01159 0.02732 C -0.0168 0.03033 -0.02409 0.03195 -0.02903 0.03334 L -0.03607 0.03959 C -0.03724 0.04051 -0.03841 0.04121 -0.03958 0.04236 L -0.04492 0.04838 C -0.04609 0.05162 -0.04713 0.0551 -0.04831 0.05741 C -0.04948 0.05903 -0.05078 0.05903 -0.05182 0.06042 C -0.05312 0.06204 -0.05416 0.06505 -0.05547 0.06621 C -0.05677 0.06783 -0.05833 0.06783 -0.05976 0.06945 C -0.06159 0.0713 -0.06497 0.07547 -0.06497 0.0757 C -0.06588 0.07732 -0.06666 0.0801 -0.06771 0.08125 C -0.06927 0.08403 -0.07278 0.0875 -0.07278 0.08797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8 0.08797 L -0.07278 0.0882 C -0.07083 0.08797 -0.06875 0.08797 -0.06653 0.08797 C -0.06601 0.08797 -0.06523 0.08774 -0.06458 0.08774 C -0.06367 0.08774 -0.06263 0.0875 -0.06172 0.0875 C -0.06028 0.08727 -0.05898 0.08727 -0.05755 0.08704 C -0.05573 0.08681 -0.05443 0.08681 -0.0526 0.08658 C -0.05117 0.08658 -0.04492 0.08611 -0.04271 0.08588 C -0.04206 0.08565 -0.0414 0.08542 -0.04062 0.08542 C -0.03958 0.08542 -0.03828 0.08519 -0.03711 0.08519 C -0.03568 0.08496 -0.03437 0.08473 -0.03294 0.08449 C -0.03229 0.08426 -0.03164 0.08426 -0.03086 0.08403 L -0.02669 0.0838 C -0.02487 0.08334 -0.02265 0.08311 -0.02109 0.08264 C -0.02044 0.08241 -0.01966 0.08241 -0.01888 0.08218 C -0.0181 0.08195 -0.01706 0.08195 -0.01614 0.08172 C -0.01536 0.08149 -0.01393 0.08125 -0.01393 0.08149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-1.66667E-6 0.02338 -0.00364 0.03102 -0.00794 0.03658 C -0.00976 0.03889 -0.01263 0.04028 -0.01432 0.04375 C -0.01536 0.04584 -0.01614 0.04908 -0.01732 0.05093 C -0.01823 0.05278 -0.01953 0.05278 -0.02096 0.05463 C -0.02669 0.06065 -0.02591 0.05996 -0.02995 0.06551 C -0.03138 0.06875 -0.03229 0.07431 -0.03372 0.07616 C -0.03581 0.07894 -0.03802 0.07824 -0.0401 0.07986 C -0.04153 0.08056 -0.04258 0.08264 -0.04401 0.08357 C -0.04726 0.08496 -0.05065 0.08565 -0.05416 0.08681 C -0.07005 0.10787 -0.05013 0.08125 -0.06406 0.10116 C -0.06601 0.10371 -0.06784 0.10903 -0.06966 0.10903 L -0.07864 0.10903 " pathEditMode="relative" rAng="0" ptsTypes="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9 -0.16419 0.13149 -0.15625 0.13033 C -0.15156 0.12963 -0.14687 0.12593 -0.14258 0.12338 C -0.14127 0.12269 -0.13997 0.12153 -0.1388 0.12084 L -0.13268 0.11829 C -0.13008 0.11574 -0.12773 0.1132 -0.12513 0.11135 C -0.11953 0.10764 -0.11862 0.11065 -0.11393 0.10625 C -0.11172 0.1044 -0.11002 0.10139 -0.10781 0.09931 C -0.10547 0.09746 -0.10273 0.09699 -0.10039 0.09445 C -0.09896 0.09375 -0.09805 0.09051 -0.09661 0.09005 C -0.09284 0.0875 -0.08906 0.08681 -0.08555 0.08565 C -0.08385 0.08426 -0.08229 0.08357 -0.08047 0.08241 C -0.07851 0.08172 -0.0763 0.08125 -0.07435 0.08056 C -0.07305 0.07986 -0.072 0.07871 -0.07057 0.07801 C -0.06484 0.07477 -0.06185 0.07547 -0.05573 0.07361 C -0.05364 0.07223 -0.05143 0.07176 -0.04948 0.07107 C -0.0401 0.05903 -0.05195 0.07292 -0.04088 0.06343 C -0.03945 0.06297 -0.03828 0.06042 -0.03711 0.05903 C -0.03528 0.05718 -0.02982 0.05463 -0.02825 0.05394 C -0.02721 0.05278 -0.02604 0.05093 -0.02461 0.04954 C -0.01432 0.03959 -0.02786 0.05602 -0.01706 0.04213 C -0.0164 0.04028 -0.01549 0.03774 -0.01471 0.03519 C -0.0138 0.03195 -0.01237 0.0213 -0.01224 0.01806 C -0.01172 0.01297 -0.01224 0.00672 -0.01094 0.00162 C -0.01028 -0.00139 -0.00508 -0.00463 -0.00364 -0.00509 C -0.00325 -0.00509 -0.00286 -0.00509 -0.00208 -0.00509 " pathEditMode="relative" rAng="0" ptsTypes="AAAAAAAAAAAAAAAAAAAAAAAAA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0.00024 C -0.00221 0.0051 -0.00403 0.01135 -0.00651 0.01598 C -0.01068 0.02385 -0.01263 0.02385 -0.01693 0.02593 C -0.01836 0.02732 -0.01966 0.02871 -0.02096 0.03033 C -0.02422 0.03403 -0.02721 0.03982 -0.0306 0.04213 C -0.03242 0.04375 -0.03437 0.04468 -0.0362 0.04653 C -0.03789 0.04792 -0.03932 0.0507 -0.04101 0.05232 C -0.04258 0.05417 -0.04427 0.05486 -0.04583 0.05649 C -0.05651 0.0676 -0.04427 0.05811 -0.05625 0.06667 C -0.05781 0.06922 -0.05937 0.07246 -0.06094 0.07477 C -0.06263 0.07662 -0.06432 0.07732 -0.06575 0.07871 C -0.06745 0.08056 -0.06901 0.08287 -0.07057 0.08473 C -0.07278 0.08727 -0.07487 0.08866 -0.07708 0.09098 C -0.07864 0.09283 -0.08021 0.09514 -0.0819 0.09699 C -0.08398 0.09931 -0.0862 0.10093 -0.08828 0.10324 C -0.1026 0.1176 -0.08594 0.10116 -0.0987 0.11528 C -0.1013 0.11829 -0.10416 0.12014 -0.10677 0.12338 C -0.12487 0.14468 -0.11406 0.13172 -0.12435 0.14769 C -0.12943 0.15556 -0.13021 0.1551 -0.13476 0.16389 C -0.14883 0.19051 -0.13854 0.17269 -0.14518 0.18403 C -0.1457 0.18611 -0.14609 0.18866 -0.14674 0.19028 C -0.14791 0.1926 -0.14948 0.19399 -0.15078 0.1963 C -0.15195 0.19815 -0.15299 0.20024 -0.15403 0.20232 C -0.15482 0.20417 -0.1556 0.20672 -0.15651 0.20834 C -0.16159 0.21968 -0.16523 0.22547 -0.17005 0.23681 C -0.17226 0.24213 -0.1737 0.24954 -0.17643 0.25301 C -0.17773 0.2544 -0.18086 0.25834 -0.18203 0.26111 C -0.18307 0.26343 -0.18359 0.26667 -0.1845 0.26922 C -0.18515 0.27084 -0.1862 0.27153 -0.18685 0.27338 C -0.1931 0.28658 -0.18776 0.2757 -0.19166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8 L -0.20039 0.31621 C -0.19505 0.26736 -0.20104 0.31181 -0.1957 0.28635 C -0.19518 0.28357 -0.19531 0.28033 -0.19453 0.27778 C -0.19362 0.27524 -0.19219 0.27361 -0.19088 0.27153 C -0.19049 0.26875 -0.18945 0.25973 -0.18854 0.25672 C -0.18789 0.2544 -0.18698 0.25232 -0.1862 0.25024 C -0.18581 0.24815 -0.18555 0.24584 -0.18502 0.24399 C -0.18398 0.24074 -0.18255 0.23843 -0.18138 0.23542 C -0.1806 0.23334 -0.17982 0.23125 -0.17903 0.22917 C -0.17487 0.20695 -0.17877 0.22408 -0.17422 0.20996 C -0.17344 0.20741 -0.17291 0.20417 -0.17187 0.20162 C -0.17096 0.19908 -0.1694 0.19746 -0.16836 0.19514 C -0.16745 0.19329 -0.1668 0.19098 -0.16588 0.18889 C -0.16484 0.18611 -0.16354 0.18334 -0.16237 0.18033 C -0.16159 0.17848 -0.16081 0.17616 -0.16002 0.17408 C -0.15729 0.1676 -0.15416 0.16181 -0.15169 0.1551 C -0.15091 0.15301 -0.15026 0.15047 -0.14922 0.14861 C -0.14648 0.14375 -0.14453 0.14399 -0.14101 0.14236 C -0.13685 0.13149 -0.14075 0.13936 -0.13385 0.13172 C -0.12916 0.12662 -0.12943 0.12431 -0.12435 0.1213 C -0.12239 0.12014 -0.12031 0.11968 -0.11836 0.11899 C -0.10807 0.10695 -0.12109 0.12153 -0.1112 0.11274 C -0.10195 0.10463 -0.11302 0.11181 -0.10403 0.10649 C -0.10286 0.10486 -0.10182 0.10324 -0.10052 0.10209 C -0.09935 0.10116 -0.09805 0.10093 -0.09687 0.1 C -0.09531 0.09885 -0.09375 0.09699 -0.09219 0.09584 C -0.09023 0.09422 -0.08815 0.09329 -0.0862 0.09167 C -0.07695 0.08334 -0.08802 0.09051 -0.07903 0.08519 C -0.07786 0.0838 -0.07656 0.08264 -0.07552 0.08102 C -0.07422 0.07917 -0.07331 0.07639 -0.07187 0.07454 C -0.06966 0.07176 -0.06627 0.06968 -0.06354 0.06829 C -0.05651 0.06459 -0.05651 0.06482 -0.05052 0.06204 C -0.04896 0.06065 -0.04739 0.0588 -0.0457 0.05764 C -0.04388 0.05649 -0.0418 0.05649 -0.03984 0.05556 C -0.03815 0.05486 -0.03659 0.05417 -0.03502 0.05348 C -0.03346 0.05209 -0.0319 0.05047 -0.03034 0.04931 C -0.02916 0.04838 -0.02773 0.04838 -0.02669 0.04723 C -0.01784 0.03658 -0.02799 0.04375 -0.01953 0.03866 C -0.0168 0.03542 -0.01289 0.03056 -0.01002 0.02801 C -0.00898 0.02709 -0.00768 0.02662 -0.00651 0.02593 C -0.00534 0.02385 -0.00443 0.02107 -0.00286 0.01968 C -0.00065 0.01736 0.0043 0.01551 0.0043 0.01574 " pathEditMode="relative" rAng="0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150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0.00182 0.0169 -0.00065 0.01783 -0.00312 0.01945 C -0.0043 0.02014 -0.00521 0.02223 -0.00638 0.02315 C -0.01002 0.02639 -0.00989 0.02361 -0.01367 0.02894 C -0.01458 0.03033 -0.01549 0.03125 -0.01627 0.03287 C -0.01693 0.0338 -0.01758 0.03565 -0.01823 0.03658 C -0.01914 0.0375 -0.02005 0.03774 -0.02096 0.03843 C -0.02591 0.04908 -0.02109 0.04051 -0.02695 0.04607 C -0.03515 0.05417 -0.02331 0.0463 -0.03281 0.05186 L -0.03815 0.05949 C -0.03984 0.06204 -0.04206 0.06574 -0.04414 0.06736 C -0.04544 0.06806 -0.04674 0.06852 -0.04805 0.06922 C -0.05416 0.07778 -0.04739 0.06922 -0.05937 0.07662 C -0.06041 0.07755 -0.06146 0.0794 -0.06263 0.08079 C -0.0668 0.08496 -0.06601 0.08403 -0.06992 0.08635 C -0.07578 0.09468 -0.06875 0.08519 -0.07721 0.09399 C -0.07877 0.09561 -0.08021 0.09792 -0.08177 0.09977 C -0.08476 0.10301 -0.08359 0.10024 -0.08711 0.10556 C -0.09219 0.11297 -0.08867 0.10903 -0.0931 0.1169 C -0.09388 0.11852 -0.09492 0.11945 -0.0957 0.12084 C -0.09752 0.12385 -0.10273 0.13542 -0.10299 0.13611 C -0.1039 0.13797 -0.10495 0.13936 -0.1056 0.14167 C -0.1082 0.15162 -0.1069 0.14723 -0.10963 0.1551 C -0.11055 0.16042 -0.1112 0.16574 -0.11224 0.17061 C -0.11276 0.17246 -0.11328 0.17408 -0.11354 0.17616 C -0.11393 0.17824 -0.11393 0.18033 -0.11419 0.18218 C -0.11471 0.18496 -0.11562 0.18704 -0.11614 0.18959 C -0.11653 0.19098 -0.11666 0.19213 -0.1168 0.19375 " pathEditMode="relative" rAng="0" ptsTypes="AAAAAAAAAAAAAAAAAAAAAAAAAAA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8 L -0.20039 0.31621 C -0.19375 0.30394 -0.18958 0.29861 -0.18502 0.28635 C -0.18372 0.28287 -0.18281 0.27894 -0.18138 0.2757 C -0.17864 0.26875 -0.17448 0.26181 -0.17187 0.2544 C -0.17096 0.25186 -0.17044 0.24885 -0.16953 0.24607 C -0.16797 0.24098 -0.16536 0.23588 -0.16354 0.23125 C -0.16276 0.22917 -0.16211 0.22686 -0.1612 0.22477 C -0.15117 0.20394 -0.16107 0.22547 -0.15286 0.21227 C -0.14948 0.20672 -0.14583 0.20186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5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6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3 C 0.01328 0.04653 0.01172 0.04561 0.01016 0.04514 C 0.00664 0.04399 -0.00052 0.04306 -0.00052 0.04329 " pathEditMode="relative" rAng="0" ptsTypes="AAAAAAAAAAAAAAAAAAAAAAAAAAAAAAA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1363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0.00235 0.01875 0.00052 0.02246 -0.00156 0.02477 C -0.0026 0.02639 -0.0039 0.02616 -0.00508 0.02662 C -0.00612 0.02732 -0.00703 0.02801 -0.00794 0.02871 C -0.00859 0.02917 -0.00937 0.03033 -0.01002 0.03056 C -0.01315 0.03218 -0.01627 0.03311 -0.0194 0.03426 C -0.02799 0.0419 -0.01927 0.03496 -0.02799 0.03982 C -0.02864 0.04028 -0.0293 0.04144 -0.03008 0.0419 C -0.03125 0.0426 -0.03242 0.04306 -0.03359 0.04375 C -0.03463 0.04422 -0.03555 0.04491 -0.03646 0.04561 C -0.03724 0.04676 -0.03776 0.04861 -0.03867 0.04931 C -0.0418 0.05255 -0.04166 0.04954 -0.0444 0.05301 C -0.04518 0.05417 -0.0457 0.05602 -0.04648 0.05695 C -0.04713 0.05787 -0.04791 0.05787 -0.0487 0.0588 C -0.04948 0.05973 -0.05 0.06158 -0.05078 0.0625 C -0.05169 0.06389 -0.05273 0.06482 -0.05364 0.06621 C -0.05469 0.06806 -0.05547 0.07037 -0.05651 0.07199 C -0.05742 0.07338 -0.05846 0.07431 -0.05937 0.0757 C -0.06041 0.07732 -0.0612 0.07963 -0.06211 0.08149 C -0.06354 0.0838 -0.0651 0.08635 -0.0664 0.08889 L -0.0707 0.0963 L -0.07291 0.09815 C -0.0737 0.1 -0.07448 0.10186 -0.075 0.10371 C -0.0776 0.11297 -0.07565 0.10903 -0.07721 0.1169 C -0.0776 0.11899 -0.07812 0.12084 -0.07864 0.12269 C -0.0789 0.12709 -0.0789 0.13149 -0.0793 0.13588 C -0.07969 0.13912 -0.08034 0.14213 -0.08073 0.14537 C -0.08125 0.14908 -0.08164 0.15278 -0.08216 0.15649 L -0.08281 0.16227 C -0.08359 0.16829 -0.08359 0.16598 -0.08359 0.16991 " pathEditMode="relative" rAng="0" ptsTypes="AA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2 L -0.20039 0.20186 C -0.1957 0.2007 -0.19088 0.20093 -0.1862 0.19931 C -0.18437 0.19885 -0.18307 0.19607 -0.18138 0.19514 C -0.17956 0.19399 -0.17747 0.19375 -0.17552 0.19306 C -0.17383 0.19236 -0.17226 0.19167 -0.1707 0.19098 C -0.16953 0.18959 -0.16836 0.18774 -0.16719 0.18681 C -0.16237 0.18241 -0.15508 0.1794 -0.15052 0.17616 C -0.14844 0.17477 -0.14648 0.17315 -0.14453 0.17199 C -0.14336 0.17107 -0.14206 0.17061 -0.14088 0.16968 C -0.13932 0.16852 -0.13776 0.16667 -0.1362 0.16551 C -0.13502 0.16459 -0.13372 0.16436 -0.13268 0.16343 C -0.13138 0.16227 -0.13034 0.16019 -0.12903 0.15926 C -0.12682 0.15741 -0.11875 0.15533 -0.11719 0.15486 C -0.11601 0.15348 -0.11497 0.15139 -0.11354 0.1507 C -0.09166 0.13912 -0.11341 0.1544 -0.10169 0.14653 C -0.09791 0.14399 -0.0944 0.14144 -0.09101 0.13797 C -0.08971 0.13681 -0.0888 0.13449 -0.08737 0.1338 C -0.08424 0.13241 -0.08099 0.13264 -0.07786 0.13172 C -0.0763 0.13125 -0.07474 0.13033 -0.07305 0.12963 C -0.06953 0.12755 -0.06601 0.12477 -0.06237 0.12315 C -0.06133 0.12269 -0.05547 0.12037 -0.05403 0.11899 C -0.04245 0.10764 -0.05143 0.1125 -0.04219 0.10834 C -0.04101 0.10625 -0.0401 0.10348 -0.03854 0.10209 C -0.03724 0.1007 -0.03515 0.10162 -0.03385 0.1 C -0.03216 0.09792 -0.03138 0.09445 -0.03021 0.09144 C -0.02864 0.08727 -0.02656 0.08357 -0.02552 0.07871 C -0.02474 0.07524 -0.02383 0.07176 -0.02318 0.06829 C -0.02265 0.06621 -0.02252 0.06389 -0.02187 0.06181 C -0.02031 0.05672 -0.0168 0.04676 -0.01354 0.04283 C -0.01211 0.04098 -0.01041 0.03982 -0.00885 0.03866 C -0.00768 0.03774 -0.00521 0.03658 -0.00521 0.03681 " pathEditMode="relative" rAng="0" ptsTypes="AAAAAAAAAAAAAAAAAAAAAAAAAAAAAAAA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-82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0178CE-B3C0-0668-E998-82FD6AE6E2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120E2-40CA-C1AE-6C57-314778FB54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81871"/>
            <a:ext cx="11682539" cy="6717460"/>
          </a:xfrm>
          <a:prstGeom prst="rect">
            <a:avLst/>
          </a:prstGeom>
        </p:spPr>
      </p:pic>
      <p:pic>
        <p:nvPicPr>
          <p:cNvPr id="6" name="Picture 2" descr="Káº¿t quáº£ hÃ¬nh áº£nh cho home icon">
            <a:hlinkClick r:id="rId6" action="ppaction://hlinksldjump"/>
            <a:extLst>
              <a:ext uri="{FF2B5EF4-FFF2-40B4-BE49-F238E27FC236}">
                <a16:creationId xmlns:a16="http://schemas.microsoft.com/office/drawing/2014/main" id="{7583D382-52EA-75DF-FA6B-84716688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8041-D108-66EA-5171-2AE2AD3C92BF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CBF10-60AC-DC2D-E7AA-452F894961F7}"/>
              </a:ext>
            </a:extLst>
          </p:cNvPr>
          <p:cNvSpPr txBox="1"/>
          <p:nvPr/>
        </p:nvSpPr>
        <p:spPr>
          <a:xfrm>
            <a:off x="1342584" y="327764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biểu thức: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123+ 80 + 20 =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F2CD00-F6AA-0F4E-BD41-6FCCD34041D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232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6A8A6E-53E4-FA3B-B5CF-9CD77B9422E0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223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53EB7-62E7-9D48-A2FB-B3B7290D903A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332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36F5BD-6190-C944-0132-8D8523815959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132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F8D59B8-9CE3-DFA4-27CC-B4FAEA851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C224BC1-93C6-BD1C-41EC-609063D5B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43F2C3B-FB00-E8BD-B367-217E64495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BEF3821-FC3C-AD43-C7AE-45C6FB22E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442A53E-12AF-9944-423B-09EF38F3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942" y="874165"/>
            <a:ext cx="3036366" cy="30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941D-9B11-39B2-EBEB-12EF4D40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F529-310B-A54E-9539-7FFF7835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556BB-1CD8-66DA-C3F0-5ED554135D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2421-FC41-C85B-1DFB-A7B6C96C9F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53" y="1121321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7822E-97EE-5E83-CE2F-A726786D6C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78C226-2830-8774-CE3E-2F36CAFD3612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F7A87-A1A9-A34B-09E4-69DE67411AD5}"/>
              </a:ext>
            </a:extLst>
          </p:cNvPr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nào có giá trị lớn nhất?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1597F6-FBC9-CFA9-908D-BF1196EA1879}"/>
              </a:ext>
            </a:extLst>
          </p:cNvPr>
          <p:cNvSpPr/>
          <p:nvPr/>
        </p:nvSpPr>
        <p:spPr>
          <a:xfrm>
            <a:off x="6186164" y="414407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C.  16 + 24 :4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05CB1-89F4-B337-A074-DD1D1DBC3829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B. (16 + 24) : 4 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ADF956-28A2-BE32-0AD9-08BC0DCE56EA}"/>
              </a:ext>
            </a:extLst>
          </p:cNvPr>
          <p:cNvSpPr/>
          <p:nvPr/>
        </p:nvSpPr>
        <p:spPr>
          <a:xfrm>
            <a:off x="6296696" y="526223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D. 5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 6 - 2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8CA03-9489-415F-9921-ACED497CEB4F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A. 5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(6 – 2)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6473631-033B-A321-16F2-69C759373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7D79ABE-6F0D-AD7F-DA9B-8575843AB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006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1DF4633-F900-222B-5C5E-772F3DCBE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97400C-405A-1251-7E19-E10BEC3C6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4EAD1F7-E607-10B6-0DB9-07031188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2249" y="-726641"/>
            <a:ext cx="4544118" cy="4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AFA8445A-AA57-EA77-331D-CE68CF00B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21152-594F-BC2F-33F9-06EAA5FB9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F64EA2-0D8A-0968-A4A8-D7A4387E5E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2C52E-A566-CF8E-066A-CC5A26504C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3F311-A544-D9CE-BDED-BBC1CA3930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BFC4A6-6EDE-F01D-385E-6522EE0FE415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55D2E-B46F-C04E-649B-0A590D7C4B65}"/>
              </a:ext>
            </a:extLst>
          </p:cNvPr>
          <p:cNvSpPr txBox="1"/>
          <p:nvPr/>
        </p:nvSpPr>
        <p:spPr>
          <a:xfrm>
            <a:off x="973394" y="412955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Tính giá trị của biểu thức: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2 x 3 + 3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7A85A4-2736-78FA-2A70-CAC4A709D4F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9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2B2B29-46FF-974B-18DC-FFBD55B862BF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7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93067-0636-9D97-83BD-F7857BA640DD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10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E1ED7A-F065-56A4-180E-3EFECCCEE470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8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428593B-D7C5-DDBC-2FF6-933391428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573B97F-C6E7-37FB-015C-CEEEDE264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E7AFE8D-AEBE-C414-3853-5BA4C5F24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4B0BE8F-F315-1A6D-0404-8FA6A30F7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B535BF8-D2AF-0298-6418-29CB8A83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076" y="672905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8DD4D18A-1498-5759-7B79-361CDA2F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3CF0D5-91FB-B875-E3F3-F9EE8E27D2BC}"/>
              </a:ext>
            </a:extLst>
          </p:cNvPr>
          <p:cNvSpPr txBox="1"/>
          <p:nvPr/>
        </p:nvSpPr>
        <p:spPr>
          <a:xfrm>
            <a:off x="2104267" y="1485900"/>
            <a:ext cx="7983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FF3399"/>
                </a:solidFill>
                <a:latin typeface="Sigmar One" panose="00000500000000000000" pitchFamily="2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97450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8EC2D0-C6EE-C8B6-A56D-FA816B6B8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83" y="262578"/>
            <a:ext cx="2924583" cy="118126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F8F897-9140-1380-1396-6B75800EDBED}"/>
              </a:ext>
            </a:extLst>
          </p:cNvPr>
          <p:cNvSpPr/>
          <p:nvPr/>
        </p:nvSpPr>
        <p:spPr>
          <a:xfrm>
            <a:off x="3226171" y="467630"/>
            <a:ext cx="472239" cy="49037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AD477-CFB7-7C36-5B82-126F368A2880}"/>
              </a:ext>
            </a:extLst>
          </p:cNvPr>
          <p:cNvSpPr txBox="1"/>
          <p:nvPr/>
        </p:nvSpPr>
        <p:spPr>
          <a:xfrm>
            <a:off x="3795415" y="444276"/>
            <a:ext cx="334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tính rồi tính.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0938C-AB3E-0623-71E6-61BEA9FEA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855" y="2305398"/>
            <a:ext cx="10124041" cy="7525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D7A2B32-FC4D-76F9-CEB7-80249C67C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508" y="2355846"/>
            <a:ext cx="1994066" cy="33316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BDB153-F0C8-2BEE-AF85-5ADAA0081D4F}"/>
              </a:ext>
            </a:extLst>
          </p:cNvPr>
          <p:cNvSpPr txBox="1"/>
          <p:nvPr/>
        </p:nvSpPr>
        <p:spPr>
          <a:xfrm>
            <a:off x="3173360" y="887935"/>
            <a:ext cx="833895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>
                <a:solidFill>
                  <a:srgbClr val="000000"/>
                </a:solidFill>
                <a:effectLst/>
                <a:latin typeface="OpenSans"/>
              </a:rPr>
              <a:t>Bước 1: Đặt tính sao cho các chữ số cùng hàng thẳng cột với nhau.</a:t>
            </a:r>
          </a:p>
          <a:p>
            <a:pPr algn="l"/>
            <a:r>
              <a:rPr lang="vi-VN" sz="2800" b="0" i="0">
                <a:solidFill>
                  <a:srgbClr val="000000"/>
                </a:solidFill>
                <a:effectLst/>
                <a:latin typeface="OpenSans"/>
              </a:rPr>
              <a:t>Bước 2: Tính theo thứ tự từ phải sang trái.</a:t>
            </a:r>
          </a:p>
          <a:p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1E32A05-CC84-3D1A-5779-078729049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64" b="98182" l="4396" r="98352">
                        <a14:foregroundMark x1="4396" y1="76000" x2="63187" y2="98545"/>
                        <a14:foregroundMark x1="17582" y1="39636" x2="98901" y2="78182"/>
                        <a14:foregroundMark x1="7692" y1="16000" x2="97253" y2="53091"/>
                        <a14:foregroundMark x1="8242" y1="4364" x2="98352" y2="30909"/>
                        <a14:foregroundMark x1="51648" y1="50182" x2="64286" y2="54182"/>
                        <a14:foregroundMark x1="61538" y1="64727" x2="64835" y2="73818"/>
                        <a14:foregroundMark x1="49451" y1="67273" x2="54396" y2="75273"/>
                        <a14:foregroundMark x1="36264" y1="66909" x2="43956" y2="72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110" y="2282882"/>
            <a:ext cx="1733792" cy="26197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0823E79-0F97-90BC-90C0-07923720E9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783" y="2282882"/>
            <a:ext cx="1762371" cy="26483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50EB108-C840-7325-E5F2-9F1C73021D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0398" y="2305398"/>
            <a:ext cx="2019582" cy="33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8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60DAB1E-82DB-462C-A897-946735588967}"/>
</file>

<file path=customXml/itemProps2.xml><?xml version="1.0" encoding="utf-8"?>
<ds:datastoreItem xmlns:ds="http://schemas.openxmlformats.org/officeDocument/2006/customXml" ds:itemID="{931CDDD4-DBC3-4EDA-8B68-198CF192B9A9}"/>
</file>

<file path=customXml/itemProps3.xml><?xml version="1.0" encoding="utf-8"?>
<ds:datastoreItem xmlns:ds="http://schemas.openxmlformats.org/officeDocument/2006/customXml" ds:itemID="{89B4729C-930A-4C66-90DE-EDDB0A89B720}"/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369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.VnArial</vt:lpstr>
      <vt:lpstr>.VnBlack</vt:lpstr>
      <vt:lpstr>arial</vt:lpstr>
      <vt:lpstr>arial</vt:lpstr>
      <vt:lpstr>Bungee Inline</vt:lpstr>
      <vt:lpstr>Calibri</vt:lpstr>
      <vt:lpstr>Calibri Light</vt:lpstr>
      <vt:lpstr>Montserrat Alternates Black</vt:lpstr>
      <vt:lpstr>Nunito Black</vt:lpstr>
      <vt:lpstr>OpenSans</vt:lpstr>
      <vt:lpstr>Sigmar One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Ngoc Lan</cp:lastModifiedBy>
  <cp:revision>17</cp:revision>
  <dcterms:created xsi:type="dcterms:W3CDTF">2022-06-20T14:49:59Z</dcterms:created>
  <dcterms:modified xsi:type="dcterms:W3CDTF">2023-02-14T02:37:04Z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