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74" r:id="rId3"/>
    <p:sldId id="301" r:id="rId4"/>
    <p:sldId id="256" r:id="rId5"/>
    <p:sldId id="264" r:id="rId6"/>
    <p:sldId id="275" r:id="rId7"/>
    <p:sldId id="262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7" r:id="rId18"/>
    <p:sldId id="279" r:id="rId19"/>
    <p:sldId id="280" r:id="rId20"/>
    <p:sldId id="281" r:id="rId21"/>
    <p:sldId id="286" r:id="rId22"/>
    <p:sldId id="282" r:id="rId23"/>
    <p:sldId id="283" r:id="rId24"/>
    <p:sldId id="284" r:id="rId25"/>
    <p:sldId id="285" r:id="rId26"/>
    <p:sldId id="287" r:id="rId27"/>
    <p:sldId id="288" r:id="rId28"/>
    <p:sldId id="298" r:id="rId29"/>
    <p:sldId id="299" r:id="rId30"/>
    <p:sldId id="257" r:id="rId31"/>
    <p:sldId id="300" r:id="rId32"/>
    <p:sldId id="290" r:id="rId33"/>
    <p:sldId id="302" r:id="rId34"/>
    <p:sldId id="303" r:id="rId35"/>
    <p:sldId id="291" r:id="rId36"/>
    <p:sldId id="292" r:id="rId37"/>
    <p:sldId id="294" r:id="rId38"/>
    <p:sldId id="293" r:id="rId39"/>
    <p:sldId id="304" r:id="rId40"/>
    <p:sldId id="295" r:id="rId41"/>
    <p:sldId id="305" r:id="rId42"/>
    <p:sldId id="306" r:id="rId43"/>
    <p:sldId id="296" r:id="rId44"/>
    <p:sldId id="297" r:id="rId45"/>
    <p:sldId id="308" r:id="rId46"/>
    <p:sldId id="310" r:id="rId47"/>
    <p:sldId id="307" r:id="rId48"/>
    <p:sldId id="311" r:id="rId49"/>
    <p:sldId id="309" r:id="rId50"/>
    <p:sldId id="312" r:id="rId51"/>
    <p:sldId id="313" r:id="rId52"/>
    <p:sldId id="314" r:id="rId53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Nunito Black" pitchFamily="2" charset="0"/>
      <p:bold r:id="rId58"/>
      <p:boldItalic r:id="rId59"/>
    </p:embeddedFont>
    <p:embeddedFont>
      <p:font typeface="Nunito Bold" panose="020B0604020202020204" charset="0"/>
      <p:regular r:id="rId60"/>
    </p:embeddedFont>
    <p:embeddedFont>
      <p:font typeface="Nunito Bold Bold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B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68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2.png"/><Relationship Id="rId7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12.jpeg"/><Relationship Id="rId4" Type="http://schemas.openxmlformats.org/officeDocument/2006/relationships/image" Target="../media/image50.sv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6.pn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7.png"/><Relationship Id="rId4" Type="http://schemas.openxmlformats.org/officeDocument/2006/relationships/image" Target="../media/image53.sv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57.png"/><Relationship Id="rId4" Type="http://schemas.openxmlformats.org/officeDocument/2006/relationships/image" Target="../media/image53.sv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63.svg"/><Relationship Id="rId9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3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0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1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78.png"/><Relationship Id="rId5" Type="http://schemas.openxmlformats.org/officeDocument/2006/relationships/image" Target="../media/image7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53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2.jpeg"/><Relationship Id="rId4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9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86.jpe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image" Target="../media/image50.svg"/><Relationship Id="rId9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12.jpe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8.svg"/><Relationship Id="rId4" Type="http://schemas.openxmlformats.org/officeDocument/2006/relationships/image" Target="../media/image57.png"/><Relationship Id="rId9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9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21.jpeg"/><Relationship Id="rId4" Type="http://schemas.openxmlformats.org/officeDocument/2006/relationships/image" Target="../media/image13.png"/><Relationship Id="rId9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2.png"/><Relationship Id="rId7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9F7E56-218A-8353-005E-79328EFE8FA1}"/>
              </a:ext>
            </a:extLst>
          </p:cNvPr>
          <p:cNvSpPr/>
          <p:nvPr/>
        </p:nvSpPr>
        <p:spPr>
          <a:xfrm>
            <a:off x="304800" y="342900"/>
            <a:ext cx="17602200" cy="960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7B04B5C-8435-75C9-E05F-E43571CD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43672" y="5429102"/>
            <a:ext cx="7316532" cy="462936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F6052A9-E47B-038F-29B6-9D4CBD628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20" y="6263740"/>
            <a:ext cx="4206580" cy="41148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301CC4B-94EC-91B6-6718-D103110E4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41892" y="5836917"/>
            <a:ext cx="3759898" cy="41148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A6E8E43-D240-0472-50FB-CFEB7E8B8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06590" y="6723270"/>
            <a:ext cx="3175767" cy="319574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A8F2E7F0-4A46-D1BE-BA85-A3035E68094F}"/>
              </a:ext>
            </a:extLst>
          </p:cNvPr>
          <p:cNvSpPr txBox="1"/>
          <p:nvPr/>
        </p:nvSpPr>
        <p:spPr>
          <a:xfrm>
            <a:off x="2481915" y="457271"/>
            <a:ext cx="13291485" cy="1198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002060"/>
                </a:solidFill>
                <a:latin typeface="Nunito Bold"/>
              </a:rPr>
              <a:t>Thứ ... ngày ... tháng ... năm ....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9AD730DF-0A86-8F06-CFEA-55572EC6693A}"/>
              </a:ext>
            </a:extLst>
          </p:cNvPr>
          <p:cNvSpPr txBox="1"/>
          <p:nvPr/>
        </p:nvSpPr>
        <p:spPr>
          <a:xfrm>
            <a:off x="5562600" y="1770414"/>
            <a:ext cx="6422397" cy="82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2060"/>
                </a:solidFill>
                <a:latin typeface="Nunito Bold"/>
              </a:rPr>
              <a:t>Tự nhiên và xã hội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5B0F7F9-0069-4413-E824-6298C52D9E75}"/>
              </a:ext>
            </a:extLst>
          </p:cNvPr>
          <p:cNvSpPr txBox="1"/>
          <p:nvPr/>
        </p:nvSpPr>
        <p:spPr>
          <a:xfrm>
            <a:off x="1168575" y="2822819"/>
            <a:ext cx="15761047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002060"/>
                </a:solidFill>
                <a:latin typeface="Nunito Bold Bold"/>
              </a:rPr>
              <a:t>BÀI 13: MỘT SỐ BỘ PHẬN CỦA THỰC VẬT </a:t>
            </a:r>
          </a:p>
        </p:txBody>
      </p:sp>
    </p:spTree>
    <p:extLst>
      <p:ext uri="{BB962C8B-B14F-4D97-AF65-F5344CB8AC3E}">
        <p14:creationId xmlns:p14="http://schemas.microsoft.com/office/powerpoint/2010/main" val="124898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C4512-5072-E762-632B-47A378AB9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021"/>
          <a:stretch/>
        </p:blipFill>
        <p:spPr>
          <a:xfrm>
            <a:off x="7743078" y="4908882"/>
            <a:ext cx="9158073" cy="5378116"/>
          </a:xfrm>
          <a:prstGeom prst="rect">
            <a:avLst/>
          </a:prstGeom>
        </p:spPr>
      </p:pic>
      <p:pic>
        <p:nvPicPr>
          <p:cNvPr id="6146" name="Picture 2" descr="cây giống CAU LÙN - Cây giống chuẩn F1 | Lazada.vn">
            <a:extLst>
              <a:ext uri="{FF2B5EF4-FFF2-40B4-BE49-F238E27FC236}">
                <a16:creationId xmlns:a16="http://schemas.microsoft.com/office/drawing/2014/main" id="{4334B931-49EE-4DE1-222F-63D4ACF3E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7" r="1" b="10886"/>
          <a:stretch/>
        </p:blipFill>
        <p:spPr bwMode="auto">
          <a:xfrm>
            <a:off x="20" y="13"/>
            <a:ext cx="10919849" cy="584300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5F8C22-7BD6-2976-9A38-59F3D19AD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32" r="1" b="21234"/>
          <a:stretch/>
        </p:blipFill>
        <p:spPr>
          <a:xfrm>
            <a:off x="11187453" y="-33820"/>
            <a:ext cx="5713698" cy="4709296"/>
          </a:xfrm>
          <a:prstGeom prst="rect">
            <a:avLst/>
          </a:prstGeom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2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093D100-6832-0B28-A2C5-B810BF8F0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2363E-9611-0C13-74F7-BDD07260D383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Cây cau: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cao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xòe to, xẻ rộng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Quả thành chùm</a:t>
            </a:r>
          </a:p>
        </p:txBody>
      </p:sp>
      <p:pic>
        <p:nvPicPr>
          <p:cNvPr id="10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8DFD7-7F98-6C22-7C11-1C3ECE10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735" y="3429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a plant with green fruits on it&#10;&#10;Description automatically generated with low confidence">
            <a:extLst>
              <a:ext uri="{FF2B5EF4-FFF2-40B4-BE49-F238E27FC236}">
                <a16:creationId xmlns:a16="http://schemas.microsoft.com/office/drawing/2014/main" id="{28DBB0EA-53CB-799C-2765-2743EC337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62" b="15272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 tree with fruits on it&#10;&#10;Description automatically generated with low confidence">
            <a:extLst>
              <a:ext uri="{FF2B5EF4-FFF2-40B4-BE49-F238E27FC236}">
                <a16:creationId xmlns:a16="http://schemas.microsoft.com/office/drawing/2014/main" id="{86520B44-7BC4-26E7-6A16-DB39891D2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9" r="23029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9135C-CBEF-BDFA-D1C4-E838EAEA9DBF}"/>
              </a:ext>
            </a:extLst>
          </p:cNvPr>
          <p:cNvSpPr txBox="1"/>
          <p:nvPr/>
        </p:nvSpPr>
        <p:spPr>
          <a:xfrm>
            <a:off x="381000" y="8333303"/>
            <a:ext cx="3124200" cy="783193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Cây xoài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BD05BC-58AC-CA28-7DE1-DFF48FA3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877" y="1143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626FA8-D524-0F41-D8FE-968993413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" r="1" b="29809"/>
          <a:stretch/>
        </p:blipFill>
        <p:spPr>
          <a:xfrm>
            <a:off x="8433349" y="10"/>
            <a:ext cx="9854654" cy="5626091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DC86D7D-F4DF-9239-FA4F-A40E969C7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76" r="-2" b="15872"/>
          <a:stretch/>
        </p:blipFill>
        <p:spPr>
          <a:xfrm>
            <a:off x="6273016" y="5831841"/>
            <a:ext cx="12014987" cy="4455159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9579B88-ACB5-EEC1-7CFE-AD7181127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18" r="4514" b="-1"/>
          <a:stretch/>
        </p:blipFill>
        <p:spPr>
          <a:xfrm>
            <a:off x="20" y="10"/>
            <a:ext cx="11254646" cy="10286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B4F0B-EE2B-71FA-E3D1-E06937F90320}"/>
              </a:ext>
            </a:extLst>
          </p:cNvPr>
          <p:cNvSpPr txBox="1"/>
          <p:nvPr/>
        </p:nvSpPr>
        <p:spPr>
          <a:xfrm>
            <a:off x="6603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Bắp cải</a:t>
            </a:r>
          </a:p>
        </p:txBody>
      </p:sp>
      <p:pic>
        <p:nvPicPr>
          <p:cNvPr id="9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4EA989-4672-7781-50FD-C3F09C3A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600" y="-11811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8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C6DAF17-3584-5C73-D1CA-6076B827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r="606" b="1"/>
          <a:stretch/>
        </p:blipFill>
        <p:spPr>
          <a:xfrm>
            <a:off x="11691778" y="52887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30DF08-EA9D-C3A4-B556-C2DA24E4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59" r="-1" b="27111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2AFA5E4-D169-BF55-1163-3B2610D3E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75" r="-1" b="-1"/>
          <a:stretch/>
        </p:blipFill>
        <p:spPr>
          <a:xfrm>
            <a:off x="9252283" y="296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C2717-2036-0053-5684-3A469EAB48A1}"/>
              </a:ext>
            </a:extLst>
          </p:cNvPr>
          <p:cNvSpPr txBox="1"/>
          <p:nvPr/>
        </p:nvSpPr>
        <p:spPr>
          <a:xfrm>
            <a:off x="6603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Cây ngô</a:t>
            </a:r>
          </a:p>
        </p:txBody>
      </p:sp>
    </p:spTree>
    <p:extLst>
      <p:ext uri="{BB962C8B-B14F-4D97-AF65-F5344CB8AC3E}">
        <p14:creationId xmlns:p14="http://schemas.microsoft.com/office/powerpoint/2010/main" val="27802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41035-96FD-1B6D-5536-6B402BD0FC9A}"/>
              </a:ext>
            </a:extLst>
          </p:cNvPr>
          <p:cNvSpPr txBox="1"/>
          <p:nvPr/>
        </p:nvSpPr>
        <p:spPr>
          <a:xfrm>
            <a:off x="1524000" y="450364"/>
            <a:ext cx="1303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Quan sát hình 2 và nhận xét đặc điểm của rễ cọc, rễ chùm.</a:t>
            </a:r>
            <a:endParaRPr lang="en-US" sz="3600">
              <a:solidFill>
                <a:schemeClr val="tx2">
                  <a:lumMod val="5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76288-FE1E-03AB-D72E-A17C7C55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3A5F8D-BB68-55B8-DA12-85A95E11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269" y="1296402"/>
            <a:ext cx="14295462" cy="620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05530-3FA0-DA71-733B-D3DB3F3380FB}"/>
              </a:ext>
            </a:extLst>
          </p:cNvPr>
          <p:cNvSpPr txBox="1"/>
          <p:nvPr/>
        </p:nvSpPr>
        <p:spPr>
          <a:xfrm>
            <a:off x="1524001" y="7321033"/>
            <a:ext cx="5791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Rễ cọc: có một rễ cái và</a:t>
            </a:r>
          </a:p>
          <a:p>
            <a:pPr algn="ctr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 nhiều rễ con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5727D-E1D6-084B-A4E4-25351DB72261}"/>
              </a:ext>
            </a:extLst>
          </p:cNvPr>
          <p:cNvSpPr txBox="1"/>
          <p:nvPr/>
        </p:nvSpPr>
        <p:spPr>
          <a:xfrm>
            <a:off x="9601200" y="7598031"/>
            <a:ext cx="6237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Rễ chùm: có nhiều rễ con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D7B8AB6-AE12-DA5F-3B8C-9733ADBDD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63999" y="7215038"/>
            <a:ext cx="2323171" cy="307196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D68793F-09C4-5763-CE1B-BA3106A79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012" y="7418553"/>
            <a:ext cx="1832220" cy="28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0F1B6-227A-A972-B364-44B1ECA95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86200" y="1790700"/>
            <a:ext cx="11755567" cy="6921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997E5-461C-3E61-3380-273559915F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28435" y="2852532"/>
            <a:ext cx="2659945" cy="2649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5A3DA-09E8-E60E-9ACA-0FC189CBE8F7}"/>
              </a:ext>
            </a:extLst>
          </p:cNvPr>
          <p:cNvSpPr txBox="1"/>
          <p:nvPr/>
        </p:nvSpPr>
        <p:spPr>
          <a:xfrm>
            <a:off x="6096000" y="46101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latin typeface="Nunito Black" pitchFamily="2" charset="0"/>
              </a:rPr>
              <a:t>Rễ cây có hai loại chính là rễ cọc và rễ chùm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" y="5829300"/>
            <a:ext cx="4089081" cy="4114800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5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84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065DC-DB2F-508C-DD02-DDDF34809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E1F93-E3DE-F052-C083-0182422501FB}"/>
              </a:ext>
            </a:extLst>
          </p:cNvPr>
          <p:cNvSpPr txBox="1"/>
          <p:nvPr/>
        </p:nvSpPr>
        <p:spPr>
          <a:xfrm>
            <a:off x="1371600" y="520125"/>
            <a:ext cx="1447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Sắp xếp các cây từ hình 3 đến hình 6 vào nhóm cây có rễ cọc, rễ chùm.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F4A83-9133-7271-E077-6F6CD91C32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1844424"/>
            <a:ext cx="3321803" cy="6126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D9494-7105-AC0F-D641-35A64467D4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1806499"/>
            <a:ext cx="3321804" cy="6126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55BC1B-974F-515A-D24C-42B491B23A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1882351"/>
            <a:ext cx="3321804" cy="6126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70F7E4-90C2-C0B4-A133-D983AA4984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304014" y="1882350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0D78AD42-2C2B-7F66-1AD8-92E483CE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0" y="1790700"/>
            <a:ext cx="12192000" cy="67056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90A536-FF11-581B-E69B-831552EE1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D58705-3EF3-7B67-36CC-4D334C96A3CB}"/>
              </a:ext>
            </a:extLst>
          </p:cNvPr>
          <p:cNvSpPr txBox="1"/>
          <p:nvPr/>
        </p:nvSpPr>
        <p:spPr>
          <a:xfrm>
            <a:off x="1371600" y="520125"/>
            <a:ext cx="1554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Sắp xếp các cây từ hình 3 đến hình 6 vào nhóm cây có rễ cọc, rễ chùm.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09D22F-7DC7-0B2E-8DB2-4EB58D72C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63211"/>
              </p:ext>
            </p:extLst>
          </p:nvPr>
        </p:nvGraphicFramePr>
        <p:xfrm>
          <a:off x="3677793" y="2507271"/>
          <a:ext cx="10932414" cy="3172224"/>
        </p:xfrm>
        <a:graphic>
          <a:graphicData uri="http://schemas.openxmlformats.org/drawingml/2006/table">
            <a:tbl>
              <a:tblPr/>
              <a:tblGrid>
                <a:gridCol w="5466207">
                  <a:extLst>
                    <a:ext uri="{9D8B030D-6E8A-4147-A177-3AD203B41FA5}">
                      <a16:colId xmlns:a16="http://schemas.microsoft.com/office/drawing/2014/main" val="4289385363"/>
                    </a:ext>
                  </a:extLst>
                </a:gridCol>
                <a:gridCol w="5466207">
                  <a:extLst>
                    <a:ext uri="{9D8B030D-6E8A-4147-A177-3AD203B41FA5}">
                      <a16:colId xmlns:a16="http://schemas.microsoft.com/office/drawing/2014/main" val="2378880316"/>
                    </a:ext>
                  </a:extLst>
                </a:gridCol>
              </a:tblGrid>
              <a:tr h="5471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cọc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chùm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998907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vi-VN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502993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  <a:endParaRPr lang="vi-VN" sz="440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3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57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592E5-408B-2605-6C89-EBC5FD10CD40}"/>
              </a:ext>
            </a:extLst>
          </p:cNvPr>
          <p:cNvSpPr txBox="1"/>
          <p:nvPr/>
        </p:nvSpPr>
        <p:spPr>
          <a:xfrm>
            <a:off x="1600200" y="453818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7D5B1-B189-1CC3-DB0E-9040442C2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B5654C-D19E-E437-C9C5-6BC9B4EECC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1844424"/>
            <a:ext cx="3321803" cy="6126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B5ECE-BF7F-7A8F-2116-637B4A1966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1806499"/>
            <a:ext cx="3321804" cy="6126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8AE7C3-073E-4ADC-5617-3071D4D13E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1882351"/>
            <a:ext cx="3321804" cy="6126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7CD8A6-C182-D206-AE6E-A4A0532E0A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115800" y="1882350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1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7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111535-475E-F416-4B15-796E870D8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310165"/>
              </p:ext>
            </p:extLst>
          </p:nvPr>
        </p:nvGraphicFramePr>
        <p:xfrm>
          <a:off x="2133600" y="1943100"/>
          <a:ext cx="13182600" cy="7044758"/>
        </p:xfrm>
        <a:graphic>
          <a:graphicData uri="http://schemas.openxmlformats.org/drawingml/2006/table">
            <a:tbl>
              <a:tblPr/>
              <a:tblGrid>
                <a:gridCol w="3054188">
                  <a:extLst>
                    <a:ext uri="{9D8B030D-6E8A-4147-A177-3AD203B41FA5}">
                      <a16:colId xmlns:a16="http://schemas.microsoft.com/office/drawing/2014/main" val="1118583661"/>
                    </a:ext>
                  </a:extLst>
                </a:gridCol>
                <a:gridCol w="5734212">
                  <a:extLst>
                    <a:ext uri="{9D8B030D-6E8A-4147-A177-3AD203B41FA5}">
                      <a16:colId xmlns:a16="http://schemas.microsoft.com/office/drawing/2014/main" val="607188118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1162683298"/>
                    </a:ext>
                  </a:extLst>
                </a:gridCol>
              </a:tblGrid>
              <a:tr h="8400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3600">
                        <a:solidFill>
                          <a:schemeClr val="bg1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Kích thước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93831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55678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994097"/>
                  </a:ext>
                </a:extLst>
              </a:tr>
              <a:tr h="8400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536905"/>
                  </a:ext>
                </a:extLst>
              </a:tr>
              <a:tr h="1497398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Lớn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9794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D05421-47AD-9B66-EB75-41B843F007F5}"/>
              </a:ext>
            </a:extLst>
          </p:cNvPr>
          <p:cNvSpPr txBox="1"/>
          <p:nvPr/>
        </p:nvSpPr>
        <p:spPr>
          <a:xfrm>
            <a:off x="1600200" y="453818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9A1C1-6E1E-D369-45CF-3E592F9A3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54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C36D0E-77DA-43BD-B1EB-DBFE9C9B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3BCFD-DD0D-7CDE-2AAE-BB599DE82C54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6761F-CD6A-3EF1-FB9F-4C5BD86EC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61" y="2024450"/>
            <a:ext cx="8748710" cy="5726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6811D-1DD8-049C-3872-09B0C3B4F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620" y="1108215"/>
            <a:ext cx="5584904" cy="74331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B1141E-C29D-B10F-05E3-3782BF3FA453}"/>
              </a:ext>
            </a:extLst>
          </p:cNvPr>
          <p:cNvSpPr txBox="1"/>
          <p:nvPr/>
        </p:nvSpPr>
        <p:spPr>
          <a:xfrm>
            <a:off x="4038599" y="7881354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58334-D59A-E43D-B3FF-BC92C6FA2557}"/>
              </a:ext>
            </a:extLst>
          </p:cNvPr>
          <p:cNvSpPr txBox="1"/>
          <p:nvPr/>
        </p:nvSpPr>
        <p:spPr>
          <a:xfrm>
            <a:off x="11658600" y="8855619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leo</a:t>
            </a:r>
          </a:p>
        </p:txBody>
      </p:sp>
    </p:spTree>
    <p:extLst>
      <p:ext uri="{BB962C8B-B14F-4D97-AF65-F5344CB8AC3E}">
        <p14:creationId xmlns:p14="http://schemas.microsoft.com/office/powerpoint/2010/main" val="13322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4DC35-0FD4-D567-2F32-23B43D4E0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669" y="1638300"/>
            <a:ext cx="7590234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4C223-6CAC-7648-BFDB-165B651FE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1165843"/>
            <a:ext cx="5532833" cy="7534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9A76D-9E5F-F020-3FC6-5F34DF4AE556}"/>
              </a:ext>
            </a:extLst>
          </p:cNvPr>
          <p:cNvSpPr txBox="1"/>
          <p:nvPr/>
        </p:nvSpPr>
        <p:spPr>
          <a:xfrm>
            <a:off x="3192173" y="7869973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bò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2A864-1398-BE5A-2315-9A1C9C8A0C5C}"/>
              </a:ext>
            </a:extLst>
          </p:cNvPr>
          <p:cNvSpPr txBox="1"/>
          <p:nvPr/>
        </p:nvSpPr>
        <p:spPr>
          <a:xfrm>
            <a:off x="10356755" y="899885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84C94-C271-E7D2-F72A-1F45DFE4F011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EFA18E-E17C-67A4-AC4B-CEA4BDAAB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D7701-31C8-160E-8975-68BDE8360DB0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59E42-3269-AC55-145A-2DE2D0CC1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C2D88-D086-BCD0-0569-6EB3239A6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61" y="2024450"/>
            <a:ext cx="8748710" cy="5726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4D09C-E0F2-5C9B-8D83-120C87F71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4556" y="1062016"/>
            <a:ext cx="5584904" cy="7433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73BD8-CFC4-15BC-7743-D759720C6470}"/>
              </a:ext>
            </a:extLst>
          </p:cNvPr>
          <p:cNvSpPr txBox="1"/>
          <p:nvPr/>
        </p:nvSpPr>
        <p:spPr>
          <a:xfrm>
            <a:off x="4038599" y="7881354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B53A5-5C86-899A-AB8C-0FDFB1155BFB}"/>
              </a:ext>
            </a:extLst>
          </p:cNvPr>
          <p:cNvSpPr txBox="1"/>
          <p:nvPr/>
        </p:nvSpPr>
        <p:spPr>
          <a:xfrm>
            <a:off x="10524095" y="881584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</p:spTree>
    <p:extLst>
      <p:ext uri="{BB962C8B-B14F-4D97-AF65-F5344CB8AC3E}">
        <p14:creationId xmlns:p14="http://schemas.microsoft.com/office/powerpoint/2010/main" val="51326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4DA4A-29AB-8E8D-B700-AB0F92777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669" y="1638300"/>
            <a:ext cx="7590234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77885-E318-804A-741F-7BD1760D3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1165843"/>
            <a:ext cx="5532833" cy="7534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E3E359-2ACC-B0A1-859A-0A50537D99F1}"/>
              </a:ext>
            </a:extLst>
          </p:cNvPr>
          <p:cNvSpPr txBox="1"/>
          <p:nvPr/>
        </p:nvSpPr>
        <p:spPr>
          <a:xfrm>
            <a:off x="1390184" y="323385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52E88-AD9F-4FCE-4D9D-6010AA4B7FCD}"/>
              </a:ext>
            </a:extLst>
          </p:cNvPr>
          <p:cNvSpPr txBox="1"/>
          <p:nvPr/>
        </p:nvSpPr>
        <p:spPr>
          <a:xfrm>
            <a:off x="3294826" y="7353300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E32CA-7D4F-8A9A-DEE4-41848D24CC5B}"/>
              </a:ext>
            </a:extLst>
          </p:cNvPr>
          <p:cNvSpPr txBox="1"/>
          <p:nvPr/>
        </p:nvSpPr>
        <p:spPr>
          <a:xfrm>
            <a:off x="10534184" y="8797991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gỗ</a:t>
            </a:r>
          </a:p>
        </p:txBody>
      </p:sp>
    </p:spTree>
    <p:extLst>
      <p:ext uri="{BB962C8B-B14F-4D97-AF65-F5344CB8AC3E}">
        <p14:creationId xmlns:p14="http://schemas.microsoft.com/office/powerpoint/2010/main" val="10454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2BE1E649-1058-9EE0-90E2-D9511C31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9144" y="1387817"/>
            <a:ext cx="10895309" cy="676581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193428-145F-AEC9-4D5C-77D66DA18B1D}"/>
              </a:ext>
            </a:extLst>
          </p:cNvPr>
          <p:cNvSpPr txBox="1"/>
          <p:nvPr/>
        </p:nvSpPr>
        <p:spPr>
          <a:xfrm>
            <a:off x="1371599" y="404232"/>
            <a:ext cx="14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xét, so sánh về đặc điểm, hình dạng của các thân cây.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4463CD-C02F-DE56-8083-9603A4ECA724}"/>
              </a:ext>
            </a:extLst>
          </p:cNvPr>
          <p:cNvSpPr txBox="1"/>
          <p:nvPr/>
        </p:nvSpPr>
        <p:spPr>
          <a:xfrm>
            <a:off x="4153547" y="3558450"/>
            <a:ext cx="6324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00B050"/>
                </a:solidFill>
                <a:effectLst/>
                <a:latin typeface="Nunito Black" pitchFamily="2" charset="0"/>
              </a:rPr>
              <a:t>	Đặc điểm, hình dạng của các thân cây là khác nhau. Có các loại thân đứng, thân leo, thân bò, thân gỗ, thân thảo.</a:t>
            </a:r>
            <a:endParaRPr lang="en-US" sz="400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9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759492-16D3-5C5F-691A-3E63D65EC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812510"/>
            <a:ext cx="8382000" cy="458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73E8DE-02E4-4E7D-3894-5802DE6277FB}"/>
              </a:ext>
            </a:extLst>
          </p:cNvPr>
          <p:cNvSpPr txBox="1"/>
          <p:nvPr/>
        </p:nvSpPr>
        <p:spPr>
          <a:xfrm>
            <a:off x="5867400" y="5996821"/>
            <a:ext cx="8570214" cy="37797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Nunito Black" pitchFamily="2" charset="0"/>
              </a:rPr>
              <a:t>	Một số cây có thân phình to thành củ như su hào, khoai tây; rễ phình to thành củ như cà rốt, khoai lang; một số cây khác lại có rễ phụ mọc từ thân, cành như cây đa, cây đước.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F23E8F-0711-B16E-1419-2F6B4974C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5324755"/>
            <a:ext cx="2425500" cy="10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5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l="2151" r="10278" b="1"/>
          <a:stretch/>
        </p:blipFill>
        <p:spPr>
          <a:xfrm>
            <a:off x="11691778" y="52591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b="37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3" descr="A person holding a bunch of carrots&#10;&#10;Description automatically generated with low confidence"/>
          <p:cNvPicPr>
            <a:picLocks noChangeAspect="1"/>
          </p:cNvPicPr>
          <p:nvPr/>
        </p:nvPicPr>
        <p:blipFill rotWithShape="1">
          <a:blip r:embed="rId4"/>
          <a:srcRect t="12358" r="-1" b="4416"/>
          <a:stretch/>
        </p:blipFill>
        <p:spPr>
          <a:xfrm>
            <a:off x="9252283" y="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955F41A2-3F61-D7D4-B863-4B2B98188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9"/>
          <a:stretch/>
        </p:blipFill>
        <p:spPr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A large tree with many branches&#10;&#10;Description automatically generated with low confidence">
            <a:extLst>
              <a:ext uri="{FF2B5EF4-FFF2-40B4-BE49-F238E27FC236}">
                <a16:creationId xmlns:a16="http://schemas.microsoft.com/office/drawing/2014/main" id="{5FB7D0C6-3E2C-51B8-A916-1FB5B5989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9080"/>
          <a:stretch/>
        </p:blipFill>
        <p:spPr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23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Khởi động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53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10378" r="20190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61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565824CE-2A76-07C7-882F-A1AEE1784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872843"/>
              </p:ext>
            </p:extLst>
          </p:nvPr>
        </p:nvGraphicFramePr>
        <p:xfrm>
          <a:off x="3086100" y="1790700"/>
          <a:ext cx="12115800" cy="5628448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đứng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bò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leo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phượng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bí ngô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mướp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bàng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rau má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mồng tơi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xoài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đỗ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782BFD-12EE-E8B4-2027-DC380F7F6FAB}"/>
              </a:ext>
            </a:extLst>
          </p:cNvPr>
          <p:cNvSpPr txBox="1"/>
          <p:nvPr/>
        </p:nvSpPr>
        <p:spPr>
          <a:xfrm>
            <a:off x="1143000" y="537634"/>
            <a:ext cx="1493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 Quan sát thực vật xung quanh, viết vào vở tên cây theo gợi ý: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83A287-47CA-1501-6FFD-28FAD8FD8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0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2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34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49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34A98106-9089-3AEA-A9F6-9CCCF556B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7356" y="6356114"/>
            <a:ext cx="12295058" cy="183538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0C20F8-4A96-A620-71D6-F66409981A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0727" y="979829"/>
            <a:ext cx="7194542" cy="5250071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D9C04C-C6DC-D686-75FE-52584B52CDE8}"/>
              </a:ext>
            </a:extLst>
          </p:cNvPr>
          <p:cNvSpPr txBox="1"/>
          <p:nvPr/>
        </p:nvSpPr>
        <p:spPr>
          <a:xfrm>
            <a:off x="1524000" y="477291"/>
            <a:ext cx="137518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2060"/>
                </a:solidFill>
                <a:effectLst/>
                <a:latin typeface="Nunito Black" pitchFamily="2" charset="0"/>
              </a:rPr>
              <a:t>Chỉ và nói tên các bộ phận của lá cây ở hình 11.</a:t>
            </a:r>
            <a:endParaRPr lang="en-US" sz="44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021D8F-9D02-C07E-F1F3-850D090E9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C7C727-DB48-70AA-8710-717311D79328}"/>
              </a:ext>
            </a:extLst>
          </p:cNvPr>
          <p:cNvSpPr txBox="1"/>
          <p:nvPr/>
        </p:nvSpPr>
        <p:spPr>
          <a:xfrm>
            <a:off x="3886200" y="6735226"/>
            <a:ext cx="9372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Nunito Black" pitchFamily="2" charset="0"/>
              </a:rPr>
              <a:t>	Các bộ phận của lá gồm: cuống lá, gân lá, phiến lá.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E971F-2B2A-D79B-D147-8D31EC835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805BD-FA6A-3530-4577-07E37B87738F}"/>
              </a:ext>
            </a:extLst>
          </p:cNvPr>
          <p:cNvSpPr txBox="1"/>
          <p:nvPr/>
        </p:nvSpPr>
        <p:spPr>
          <a:xfrm>
            <a:off x="1401336" y="538846"/>
            <a:ext cx="15362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hình dạng, kích thước, màu sắc của một số lá cây các hình dưới đây.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37C8-5197-9925-AD17-5DFDEB3594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8641"/>
          <a:stretch/>
        </p:blipFill>
        <p:spPr>
          <a:xfrm>
            <a:off x="542924" y="1897021"/>
            <a:ext cx="5784057" cy="3078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6341C-75E7-197D-3427-D9B1D56585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227"/>
          <a:stretch/>
        </p:blipFill>
        <p:spPr>
          <a:xfrm>
            <a:off x="6387198" y="1739175"/>
            <a:ext cx="4381766" cy="2647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6CA19-13AF-C85E-CCEC-0BF276BAAA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68782" y="1123770"/>
            <a:ext cx="2797700" cy="3717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3C5889-A67B-7E0F-D6E6-42B6D76C8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45151" y="1123770"/>
            <a:ext cx="2341513" cy="3632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424B2E-B553-D13F-2A88-E2F08466EC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7019" y="4386581"/>
            <a:ext cx="3545586" cy="24891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091AC3-8B90-4529-1381-835BD42BF7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0277" y="4420320"/>
            <a:ext cx="1909909" cy="2614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496927-27F0-A2C2-4E36-FE1697F96A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00123" y="4195975"/>
            <a:ext cx="1909909" cy="2888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0B6726-BA67-B765-1842-C3A3A6E5B3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4117" y="7296694"/>
            <a:ext cx="3627927" cy="2647406"/>
          </a:xfrm>
          <a:prstGeom prst="snip1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2020FF5-9362-0304-F022-714541EAB8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6503" y="7110206"/>
            <a:ext cx="2966458" cy="276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E33EEA-5A34-99CB-90AF-1226441FD5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3911" y="7044755"/>
            <a:ext cx="2023348" cy="28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44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3C2D12-AD66-E822-5E0D-231249A6C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953155"/>
              </p:ext>
            </p:extLst>
          </p:nvPr>
        </p:nvGraphicFramePr>
        <p:xfrm>
          <a:off x="527897" y="381000"/>
          <a:ext cx="17150503" cy="9161794"/>
        </p:xfrm>
        <a:graphic>
          <a:graphicData uri="http://schemas.openxmlformats.org/drawingml/2006/table">
            <a:tbl>
              <a:tblPr/>
              <a:tblGrid>
                <a:gridCol w="4185050">
                  <a:extLst>
                    <a:ext uri="{9D8B030D-6E8A-4147-A177-3AD203B41FA5}">
                      <a16:colId xmlns:a16="http://schemas.microsoft.com/office/drawing/2014/main" val="842590231"/>
                    </a:ext>
                  </a:extLst>
                </a:gridCol>
                <a:gridCol w="6869453">
                  <a:extLst>
                    <a:ext uri="{9D8B030D-6E8A-4147-A177-3AD203B41FA5}">
                      <a16:colId xmlns:a16="http://schemas.microsoft.com/office/drawing/2014/main" val="3980541772"/>
                    </a:ext>
                  </a:extLst>
                </a:gridCol>
                <a:gridCol w="2075068">
                  <a:extLst>
                    <a:ext uri="{9D8B030D-6E8A-4147-A177-3AD203B41FA5}">
                      <a16:colId xmlns:a16="http://schemas.microsoft.com/office/drawing/2014/main" val="1482580170"/>
                    </a:ext>
                  </a:extLst>
                </a:gridCol>
                <a:gridCol w="4020932">
                  <a:extLst>
                    <a:ext uri="{9D8B030D-6E8A-4147-A177-3AD203B41FA5}">
                      <a16:colId xmlns:a16="http://schemas.microsoft.com/office/drawing/2014/main" val="2505064753"/>
                    </a:ext>
                  </a:extLst>
                </a:gridCol>
              </a:tblGrid>
              <a:tr h="893445"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Kích thước</a:t>
                      </a:r>
                      <a:endParaRPr lang="vi-VN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Màu sắc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599855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lúa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dài, hẹp ngang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977498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vú sữa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bầu dục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66240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mướp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trái tim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Vừa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073908"/>
                  </a:ext>
                </a:extLst>
              </a:tr>
              <a:tr h="12157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ngải cứu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Các lá nhỏ đối xứng nhau xếp đối xứng trên lá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8918"/>
                  </a:ext>
                </a:extLst>
              </a:tr>
              <a:tr h="8325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huyết dụ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dài vót nhọn phần đuôi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Vừa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294983"/>
                  </a:ext>
                </a:extLst>
              </a:tr>
              <a:tr h="893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gấm vàng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bầu dục vót nhọn phần đuôi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Trong đỏ, viền vàng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37051"/>
                  </a:ext>
                </a:extLst>
              </a:tr>
              <a:tr h="8325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tía tô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Hình trái tim, mép răng cưa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Trên xanh, dưới tím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749383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dong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dài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To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033890"/>
                  </a:ext>
                </a:extLst>
              </a:tr>
              <a:tr h="15989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sen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tròn</a:t>
                      </a:r>
                    </a:p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Mép lá hơi uốn lượn, gân tỏa tròn, nổi rõ ở mặt dưới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To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8057"/>
                  </a:ext>
                </a:extLst>
              </a:tr>
              <a:tr h="893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thông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Các lá nhỏ dài xếp thành chùm dài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57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209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9490E-0586-2393-46AF-166924668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973580"/>
            <a:ext cx="15113555" cy="51054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20480" y="5760720"/>
            <a:ext cx="3604679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0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0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63904" y="7176107"/>
            <a:ext cx="2062976" cy="3084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pic>
        <p:nvPicPr>
          <p:cNvPr id="1026" name="Picture 2" descr="Những lưu ý về kỹ thuật trồng cây Cam Vinh">
            <a:extLst>
              <a:ext uri="{FF2B5EF4-FFF2-40B4-BE49-F238E27FC236}">
                <a16:creationId xmlns:a16="http://schemas.microsoft.com/office/drawing/2014/main" id="{9671C2DC-5F9B-930F-32B5-CFE08E46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3" y="1638300"/>
            <a:ext cx="6607734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rồng giống nho khổng lồ, cho thu cả trăm triệu | VOV.VN">
            <a:extLst>
              <a:ext uri="{FF2B5EF4-FFF2-40B4-BE49-F238E27FC236}">
                <a16:creationId xmlns:a16="http://schemas.microsoft.com/office/drawing/2014/main" id="{94F1019E-2779-15FF-FECF-F7100DEC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1638299"/>
            <a:ext cx="6900854" cy="571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666817" y="7810249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cam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887200" y="7785990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9C4A848E-48B5-DD3C-8834-3D36D4D02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5366" y="1076917"/>
            <a:ext cx="6324600" cy="372360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5FC2E0-3CED-C13F-4B5F-36723FE7189E}"/>
              </a:ext>
            </a:extLst>
          </p:cNvPr>
          <p:cNvSpPr txBox="1"/>
          <p:nvPr/>
        </p:nvSpPr>
        <p:spPr>
          <a:xfrm>
            <a:off x="1190625" y="453818"/>
            <a:ext cx="14113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một lá cây, vẽ và ghi tên các bộ phận của lá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CAF489-C92F-1E56-7A9B-F129BA19D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324547"/>
            <a:ext cx="809625" cy="9048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8E3C2D9-8845-B48B-F658-90F90E76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62885"/>
            <a:ext cx="8096250" cy="67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8F96B1-B2DF-A637-DB97-857434425758}"/>
              </a:ext>
            </a:extLst>
          </p:cNvPr>
          <p:cNvSpPr txBox="1"/>
          <p:nvPr/>
        </p:nvSpPr>
        <p:spPr>
          <a:xfrm>
            <a:off x="11498961" y="2526766"/>
            <a:ext cx="55984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Học sinh quan sát một lá cây, vẽ và ghi tên các bộ phận của lá cây đó.</a:t>
            </a:r>
            <a:endParaRPr lang="en-US" sz="2800"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CAA0B8-FD15-6E30-095F-615A29F8034F}"/>
              </a:ext>
            </a:extLst>
          </p:cNvPr>
          <p:cNvSpPr txBox="1"/>
          <p:nvPr/>
        </p:nvSpPr>
        <p:spPr>
          <a:xfrm>
            <a:off x="3200400" y="8817519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Chia sẻ với các bạn về tên, đặc điểm của lá cây em đã vẽ.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3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22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06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55E6F9-2B41-200D-1CBC-3D19F8970191}"/>
              </a:ext>
            </a:extLst>
          </p:cNvPr>
          <p:cNvSpPr txBox="1"/>
          <p:nvPr/>
        </p:nvSpPr>
        <p:spPr>
          <a:xfrm>
            <a:off x="1219200" y="55313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Chỉ, nói tên các bộ phận của hoa và quả.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EE7422-D343-A61D-E3C2-6EA4FBAC2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93805-75ED-81E2-7CCC-6E2A784A6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66" y="1790700"/>
            <a:ext cx="8080740" cy="6140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1A0119-969E-505C-6D25-7AFC55626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913" y="1790700"/>
            <a:ext cx="7834791" cy="636270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F30910A-630E-7025-756C-4B2BE76A0B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33118" y="7211161"/>
            <a:ext cx="2354881" cy="273293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1526875-9499-66F9-A5FB-A3224A8B8C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1845" y="7211162"/>
            <a:ext cx="2715857" cy="2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006A43-9CD1-762E-1C60-BE11AC630313}"/>
              </a:ext>
            </a:extLst>
          </p:cNvPr>
          <p:cNvSpPr txBox="1"/>
          <p:nvPr/>
        </p:nvSpPr>
        <p:spPr>
          <a:xfrm>
            <a:off x="1371599" y="387505"/>
            <a:ext cx="14288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màu sắc, hình dạng của hoa, quả.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CC8E7-0DC6-DE65-B05D-8C2364BEF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2" y="312234"/>
            <a:ext cx="828675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BE2CEB-0781-7D5B-5D0D-94D4C363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617"/>
          <a:stretch/>
        </p:blipFill>
        <p:spPr>
          <a:xfrm>
            <a:off x="1214871" y="1120481"/>
            <a:ext cx="5053288" cy="442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1D971D-F42F-742D-A244-05157B21A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19" r="33906"/>
          <a:stretch/>
        </p:blipFill>
        <p:spPr>
          <a:xfrm>
            <a:off x="6420558" y="1156653"/>
            <a:ext cx="5413269" cy="44690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8C1B7-5529-8CB5-2E79-A1E26B311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4738" y="1229557"/>
            <a:ext cx="5048392" cy="4365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65F09B-D7F6-40BE-F993-952398FEC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598" y="5572032"/>
            <a:ext cx="16091477" cy="43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5C1D1A-4FD3-73A5-AE3C-6AE6F73D5BF9}"/>
              </a:ext>
            </a:extLst>
          </p:cNvPr>
          <p:cNvGraphicFramePr>
            <a:graphicFrameLocks noGrp="1"/>
          </p:cNvGraphicFramePr>
          <p:nvPr/>
        </p:nvGraphicFramePr>
        <p:xfrm>
          <a:off x="1965983" y="1714500"/>
          <a:ext cx="14288431" cy="6472723"/>
        </p:xfrm>
        <a:graphic>
          <a:graphicData uri="http://schemas.openxmlformats.org/drawingml/2006/table">
            <a:tbl>
              <a:tblPr/>
              <a:tblGrid>
                <a:gridCol w="3259829">
                  <a:extLst>
                    <a:ext uri="{9D8B030D-6E8A-4147-A177-3AD203B41FA5}">
                      <a16:colId xmlns:a16="http://schemas.microsoft.com/office/drawing/2014/main" val="3197473440"/>
                    </a:ext>
                  </a:extLst>
                </a:gridCol>
                <a:gridCol w="4517173">
                  <a:extLst>
                    <a:ext uri="{9D8B030D-6E8A-4147-A177-3AD203B41FA5}">
                      <a16:colId xmlns:a16="http://schemas.microsoft.com/office/drawing/2014/main" val="975526753"/>
                    </a:ext>
                  </a:extLst>
                </a:gridCol>
                <a:gridCol w="6511429">
                  <a:extLst>
                    <a:ext uri="{9D8B030D-6E8A-4147-A177-3AD203B41FA5}">
                      <a16:colId xmlns:a16="http://schemas.microsoft.com/office/drawing/2014/main" val="2224635902"/>
                    </a:ext>
                  </a:extLst>
                </a:gridCol>
              </a:tblGrid>
              <a:tr h="1173481">
                <a:tc>
                  <a:txBody>
                    <a:bodyPr/>
                    <a:lstStyle/>
                    <a:p>
                      <a:pPr algn="ctr" fontAlgn="t"/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sắc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315855"/>
                  </a:ext>
                </a:extLst>
              </a:tr>
              <a:tr h="114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hồng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chồng lên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13148"/>
                  </a:ext>
                </a:extLst>
              </a:tr>
              <a:tr h="114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cúc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Vàng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chồng lên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170764"/>
                  </a:ext>
                </a:extLst>
              </a:tr>
              <a:tr h="8607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đào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Hồng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đôi diện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051072"/>
                  </a:ext>
                </a:extLst>
              </a:tr>
              <a:tr h="8607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thanh long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Vỏ hồng, ruột trắng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Tròn, có cuống ngoài quả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15841"/>
                  </a:ext>
                </a:extLst>
              </a:tr>
              <a:tr h="647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chuối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Vàng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Dài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329903"/>
                  </a:ext>
                </a:extLst>
              </a:tr>
              <a:tr h="647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cam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Vỏ xanh, ruột cam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Tròn trơn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16290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626C0FC-BFC1-AC4F-FEAE-D62BC58036AD}"/>
              </a:ext>
            </a:extLst>
          </p:cNvPr>
          <p:cNvSpPr txBox="1"/>
          <p:nvPr/>
        </p:nvSpPr>
        <p:spPr>
          <a:xfrm>
            <a:off x="1371599" y="387505"/>
            <a:ext cx="14288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màu sắc, hình dạng của hoa, quả.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42DF39-A343-10E2-2456-9CFCEA5FF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12" y="312234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5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CAE960-EB0D-9D10-A2B0-16D48B8AF567}"/>
              </a:ext>
            </a:extLst>
          </p:cNvPr>
          <p:cNvSpPr txBox="1"/>
          <p:nvPr/>
        </p:nvSpPr>
        <p:spPr>
          <a:xfrm>
            <a:off x="1714500" y="478586"/>
            <a:ext cx="1485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Giới thiệu với bạn về đặc điểm của hoa và quả khác mà em biết.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A73BF-F383-2238-3B6D-B9A832E29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614" y="325502"/>
            <a:ext cx="952500" cy="95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E5BD91-AA8C-F11E-E5F1-2EC4125BB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967" y="1790700"/>
            <a:ext cx="13874064" cy="59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Vận dụng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7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C490-0ADB-18E1-7C40-2D0A07968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4" y="342900"/>
            <a:ext cx="847725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A0571-8A54-F00D-A640-46729D8A3AD3}"/>
              </a:ext>
            </a:extLst>
          </p:cNvPr>
          <p:cNvSpPr txBox="1"/>
          <p:nvPr/>
        </p:nvSpPr>
        <p:spPr>
          <a:xfrm>
            <a:off x="1587190" y="549414"/>
            <a:ext cx="1386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Tìm hiểu cây ở trường hoặc nơi em sống theo gợi ý sau: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DDA0D-93DC-B29B-D9D3-91C0EFA70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0463" y="1221860"/>
            <a:ext cx="14497398" cy="61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2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1252" y="7546900"/>
            <a:ext cx="1832442" cy="2740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700345" y="7668737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734800" y="7668737"/>
            <a:ext cx="369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rau muống</a:t>
            </a:r>
          </a:p>
        </p:txBody>
      </p:sp>
      <p:pic>
        <p:nvPicPr>
          <p:cNvPr id="2050" name="Picture 2" descr="Ngọt thơm, giòn dai nhãn lồng Hưng Yên - Tuổi Trẻ Online">
            <a:extLst>
              <a:ext uri="{FF2B5EF4-FFF2-40B4-BE49-F238E27FC236}">
                <a16:creationId xmlns:a16="http://schemas.microsoft.com/office/drawing/2014/main" id="{D217B9C8-8308-B9DF-5F0C-42869157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75" y="1808080"/>
            <a:ext cx="7485041" cy="5621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Rau Muống - Cửa hàng Hạt giống Rau Hoa Quả">
            <a:extLst>
              <a:ext uri="{FF2B5EF4-FFF2-40B4-BE49-F238E27FC236}">
                <a16:creationId xmlns:a16="http://schemas.microsoft.com/office/drawing/2014/main" id="{278DCD37-ECA3-FDEC-0114-5E1BDC8C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99" y="1808080"/>
            <a:ext cx="7485041" cy="562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07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C490-0ADB-18E1-7C40-2D0A07968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4" y="342900"/>
            <a:ext cx="847725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A0571-8A54-F00D-A640-46729D8A3AD3}"/>
              </a:ext>
            </a:extLst>
          </p:cNvPr>
          <p:cNvSpPr txBox="1"/>
          <p:nvPr/>
        </p:nvSpPr>
        <p:spPr>
          <a:xfrm>
            <a:off x="1347438" y="509455"/>
            <a:ext cx="1386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Tìm hiểu cây ở trường hoặc nơi em sống theo gợi ý sau: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FF0458-EAA4-4244-E309-5344DBDB8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003390"/>
              </p:ext>
            </p:extLst>
          </p:nvPr>
        </p:nvGraphicFramePr>
        <p:xfrm>
          <a:off x="1943099" y="1195968"/>
          <a:ext cx="14249400" cy="7467232"/>
        </p:xfrm>
        <a:graphic>
          <a:graphicData uri="http://schemas.openxmlformats.org/drawingml/2006/table">
            <a:tbl>
              <a:tblPr/>
              <a:tblGrid>
                <a:gridCol w="2247901">
                  <a:extLst>
                    <a:ext uri="{9D8B030D-6E8A-4147-A177-3AD203B41FA5}">
                      <a16:colId xmlns:a16="http://schemas.microsoft.com/office/drawing/2014/main" val="775694941"/>
                    </a:ext>
                  </a:extLst>
                </a:gridCol>
                <a:gridCol w="2501899">
                  <a:extLst>
                    <a:ext uri="{9D8B030D-6E8A-4147-A177-3AD203B41FA5}">
                      <a16:colId xmlns:a16="http://schemas.microsoft.com/office/drawing/2014/main" val="3277231558"/>
                    </a:ext>
                  </a:extLst>
                </a:gridCol>
                <a:gridCol w="1917701">
                  <a:extLst>
                    <a:ext uri="{9D8B030D-6E8A-4147-A177-3AD203B41FA5}">
                      <a16:colId xmlns:a16="http://schemas.microsoft.com/office/drawing/2014/main" val="1597001437"/>
                    </a:ext>
                  </a:extLst>
                </a:gridCol>
                <a:gridCol w="2832099">
                  <a:extLst>
                    <a:ext uri="{9D8B030D-6E8A-4147-A177-3AD203B41FA5}">
                      <a16:colId xmlns:a16="http://schemas.microsoft.com/office/drawing/2014/main" val="3897389161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82664296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4292790576"/>
                    </a:ext>
                  </a:extLst>
                </a:gridCol>
              </a:tblGrid>
              <a:tr h="24690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Tên cây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484200"/>
                  </a:ext>
                </a:extLst>
              </a:tr>
              <a:tr h="246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Rễ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Lá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21941"/>
                  </a:ext>
                </a:extLst>
              </a:tr>
              <a:tr h="40563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cau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dài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58162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lá xanh, hình bầu dục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38014"/>
                  </a:ext>
                </a:extLst>
              </a:tr>
              <a:tr h="7029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ổi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bầu dục, vân lá rõ ràng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438600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roi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bầu dục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hồng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33587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thon dài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882280"/>
                  </a:ext>
                </a:extLst>
              </a:tr>
              <a:tr h="104054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Bò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có gai nhỏ, hình các lá có tía đối xứng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 hoặc xanh sọc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168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2BDBFEF-1651-3636-BEE0-DB808D8E8C45}"/>
              </a:ext>
            </a:extLst>
          </p:cNvPr>
          <p:cNvSpPr txBox="1"/>
          <p:nvPr/>
        </p:nvSpPr>
        <p:spPr>
          <a:xfrm>
            <a:off x="2971800" y="8934318"/>
            <a:ext cx="1211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đặc điểm của các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1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20220527083626_wm_shs-tu-nhien-va-xa-hoi-3">
            <a:extLst>
              <a:ext uri="{FF2B5EF4-FFF2-40B4-BE49-F238E27FC236}">
                <a16:creationId xmlns:a16="http://schemas.microsoft.com/office/drawing/2014/main" id="{AB824959-7209-FBA5-1BEB-EE3FA8735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30" r="-1" b="-1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Củng cố 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Dặn dò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7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26935-F48B-A78C-FCC8-48BBFD23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01FC05-3BD4-5902-5AE3-F145B5BC3307}"/>
              </a:ext>
            </a:extLst>
          </p:cNvPr>
          <p:cNvGrpSpPr/>
          <p:nvPr/>
        </p:nvGrpSpPr>
        <p:grpSpPr>
          <a:xfrm>
            <a:off x="3962400" y="1866900"/>
            <a:ext cx="11734800" cy="7772400"/>
            <a:chOff x="4038600" y="1638300"/>
            <a:chExt cx="8389143" cy="7893099"/>
          </a:xfrm>
        </p:grpSpPr>
        <p:pic>
          <p:nvPicPr>
            <p:cNvPr id="3074" name="Picture 2" descr="20220527083626_wm_shs-tu-nhien-va-xa-hoi-3">
              <a:extLst>
                <a:ext uri="{FF2B5EF4-FFF2-40B4-BE49-F238E27FC236}">
                  <a16:creationId xmlns:a16="http://schemas.microsoft.com/office/drawing/2014/main" id="{C02A372C-14C1-FD56-3858-D31CE27D7F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63"/>
            <a:stretch/>
          </p:blipFill>
          <p:spPr bwMode="auto">
            <a:xfrm>
              <a:off x="4038600" y="1638300"/>
              <a:ext cx="8389143" cy="7893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DA0923-EDEA-6FF9-13D2-82ADC69977B7}"/>
                </a:ext>
              </a:extLst>
            </p:cNvPr>
            <p:cNvSpPr/>
            <p:nvPr/>
          </p:nvSpPr>
          <p:spPr>
            <a:xfrm>
              <a:off x="4114800" y="1640305"/>
              <a:ext cx="5029200" cy="836195"/>
            </a:xfrm>
            <a:prstGeom prst="rect">
              <a:avLst/>
            </a:prstGeom>
            <a:solidFill>
              <a:srgbClr val="EBF5F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FFC5D7-EB75-CC57-63A1-2F6AAAA7A9FA}"/>
              </a:ext>
            </a:extLst>
          </p:cNvPr>
          <p:cNvSpPr txBox="1"/>
          <p:nvPr/>
        </p:nvSpPr>
        <p:spPr>
          <a:xfrm>
            <a:off x="1200160" y="344905"/>
            <a:ext cx="15563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70C0"/>
                </a:solidFill>
                <a:effectLst/>
                <a:latin typeface="Nunito Black" pitchFamily="2" charset="0"/>
              </a:rPr>
              <a:t>Các bạn trong hình 1 đang quan sát những cây nào? Nêu đặc điểm của một số cây trong hình.</a:t>
            </a:r>
            <a:endParaRPr lang="en-US" sz="360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FBEEFD8-1030-0D72-9C86-B987D9D4C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6591300"/>
            <a:ext cx="319214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rồng su hào tại nhà cực đơn giản, cho củ siêu to Sfarm">
            <a:extLst>
              <a:ext uri="{FF2B5EF4-FFF2-40B4-BE49-F238E27FC236}">
                <a16:creationId xmlns:a16="http://schemas.microsoft.com/office/drawing/2014/main" id="{2DF5E307-A7B6-50C6-0931-3973F3DCB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-1" b="-1"/>
          <a:stretch/>
        </p:blipFill>
        <p:spPr bwMode="auto"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1026" name="Picture 2" descr="Su hào - 500gr">
            <a:extLst>
              <a:ext uri="{FF2B5EF4-FFF2-40B4-BE49-F238E27FC236}">
                <a16:creationId xmlns:a16="http://schemas.microsoft.com/office/drawing/2014/main" id="{56CE4B7E-A9F2-6D1C-C2ED-D3F807980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" b="1"/>
          <a:stretch/>
        </p:blipFill>
        <p:spPr bwMode="auto"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0D2C289-8AB4-E2F0-4A88-E99F1889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3065" y="7422141"/>
            <a:ext cx="7813672" cy="2880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368BF-E8A7-44A8-175B-2E4D40B8D652}"/>
              </a:ext>
            </a:extLst>
          </p:cNvPr>
          <p:cNvSpPr txBox="1"/>
          <p:nvPr/>
        </p:nvSpPr>
        <p:spPr>
          <a:xfrm>
            <a:off x="10927060" y="7955541"/>
            <a:ext cx="7391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" sz="40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Đặc điểm cây su hào: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xanh, lá dài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phình to thành củ</a:t>
            </a:r>
          </a:p>
        </p:txBody>
      </p:sp>
    </p:spTree>
    <p:extLst>
      <p:ext uri="{BB962C8B-B14F-4D97-AF65-F5344CB8AC3E}">
        <p14:creationId xmlns:p14="http://schemas.microsoft.com/office/powerpoint/2010/main" val="4115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ÂY GIỐNG CÂY LÁ TRẦU KHÔNG (CÂY TRẦU QUẾ ) | Lazada.vn">
            <a:extLst>
              <a:ext uri="{FF2B5EF4-FFF2-40B4-BE49-F238E27FC236}">
                <a16:creationId xmlns:a16="http://schemas.microsoft.com/office/drawing/2014/main" id="{152E05CE-F318-6AD4-6121-CA8D9BC13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r="1" b="9889"/>
          <a:stretch/>
        </p:blipFill>
        <p:spPr bwMode="auto">
          <a:xfrm>
            <a:off x="20" y="13"/>
            <a:ext cx="10919849" cy="584300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87453" y="0"/>
            <a:ext cx="5713698" cy="467547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rgbClr val="62643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777" y="2667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ướng dẫn dùng lá trầu không chữa bệnh mề đay đúng cách">
            <a:extLst>
              <a:ext uri="{FF2B5EF4-FFF2-40B4-BE49-F238E27FC236}">
                <a16:creationId xmlns:a16="http://schemas.microsoft.com/office/drawing/2014/main" id="{F3C54158-C68A-013E-22E5-307A1BEC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83" y="4826303"/>
            <a:ext cx="9164667" cy="54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D0E6427-AD35-168D-7210-FF65715C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A0CB2-65C6-5456-1D88-47AF8BB8AEC6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- Cây trầu không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thảo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hình trái tim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</a:t>
            </a:r>
          </a:p>
        </p:txBody>
      </p:sp>
    </p:spTree>
    <p:extLst>
      <p:ext uri="{BB962C8B-B14F-4D97-AF65-F5344CB8AC3E}">
        <p14:creationId xmlns:p14="http://schemas.microsoft.com/office/powerpoint/2010/main" val="38279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FB09626-FB52-4CCE-9E02-3B53E18FE7D7}"/>
</file>

<file path=customXml/itemProps2.xml><?xml version="1.0" encoding="utf-8"?>
<ds:datastoreItem xmlns:ds="http://schemas.openxmlformats.org/officeDocument/2006/customXml" ds:itemID="{29D568B2-73D6-4505-9214-E57D9BDA3670}"/>
</file>

<file path=customXml/itemProps3.xml><?xml version="1.0" encoding="utf-8"?>
<ds:datastoreItem xmlns:ds="http://schemas.openxmlformats.org/officeDocument/2006/customXml" ds:itemID="{A6312428-CF08-4AB4-BDBE-579E4DF70AD2}"/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1114</Words>
  <Application>Microsoft Office PowerPoint</Application>
  <PresentationFormat>Custom</PresentationFormat>
  <Paragraphs>220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Nunito Bold Bold</vt:lpstr>
      <vt:lpstr>Nunito Bold</vt:lpstr>
      <vt:lpstr>Arial</vt:lpstr>
      <vt:lpstr>Calibri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... ngày ... tháng ... năm ....</dc:title>
  <cp:lastModifiedBy>nguyenthi lien</cp:lastModifiedBy>
  <cp:revision>6</cp:revision>
  <dcterms:created xsi:type="dcterms:W3CDTF">2006-08-16T00:00:00Z</dcterms:created>
  <dcterms:modified xsi:type="dcterms:W3CDTF">2022-08-05T09:04:42Z</dcterms:modified>
  <dc:identifier>DAFIU7D8U4I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