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wav" ContentType="audio/x-wav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2" r:id="rId2"/>
    <p:sldId id="309" r:id="rId3"/>
    <p:sldId id="258" r:id="rId4"/>
    <p:sldId id="320" r:id="rId5"/>
    <p:sldId id="321" r:id="rId6"/>
    <p:sldId id="322" r:id="rId7"/>
    <p:sldId id="319" r:id="rId8"/>
    <p:sldId id="311" r:id="rId9"/>
    <p:sldId id="330" r:id="rId10"/>
    <p:sldId id="316" r:id="rId11"/>
    <p:sldId id="301" r:id="rId12"/>
    <p:sldId id="318" r:id="rId13"/>
    <p:sldId id="324" r:id="rId14"/>
    <p:sldId id="317" r:id="rId15"/>
    <p:sldId id="325" r:id="rId16"/>
    <p:sldId id="326" r:id="rId17"/>
    <p:sldId id="327" r:id="rId18"/>
    <p:sldId id="328" r:id="rId19"/>
    <p:sldId id="333" r:id="rId20"/>
    <p:sldId id="334" r:id="rId21"/>
    <p:sldId id="331" r:id="rId22"/>
    <p:sldId id="278" r:id="rId23"/>
    <p:sldId id="329" r:id="rId24"/>
    <p:sldId id="339" r:id="rId25"/>
    <p:sldId id="335" r:id="rId26"/>
    <p:sldId id="315" r:id="rId27"/>
    <p:sldId id="336" r:id="rId28"/>
    <p:sldId id="337" r:id="rId29"/>
    <p:sldId id="338" r:id="rId30"/>
    <p:sldId id="340" r:id="rId31"/>
    <p:sldId id="341" r:id="rId32"/>
    <p:sldId id="342" r:id="rId33"/>
    <p:sldId id="343" r:id="rId34"/>
    <p:sldId id="344" r:id="rId35"/>
    <p:sldId id="345" r:id="rId36"/>
    <p:sldId id="352" r:id="rId37"/>
    <p:sldId id="353" r:id="rId38"/>
    <p:sldId id="354" r:id="rId39"/>
    <p:sldId id="346" r:id="rId40"/>
    <p:sldId id="348" r:id="rId41"/>
    <p:sldId id="347" r:id="rId42"/>
    <p:sldId id="355" r:id="rId43"/>
    <p:sldId id="356" r:id="rId44"/>
    <p:sldId id="358" r:id="rId45"/>
    <p:sldId id="359" r:id="rId46"/>
    <p:sldId id="360" r:id="rId47"/>
    <p:sldId id="361" r:id="rId48"/>
    <p:sldId id="364" r:id="rId49"/>
    <p:sldId id="365" r:id="rId50"/>
  </p:sldIdLst>
  <p:sldSz cx="12192000" cy="6858000"/>
  <p:notesSz cx="6858000" cy="9144000"/>
  <p:embeddedFontLst>
    <p:embeddedFont>
      <p:font typeface="BigApple" pitchFamily="2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Gluten Black" pitchFamily="2" charset="0"/>
      <p:bold r:id="rId58"/>
    </p:embeddedFont>
    <p:embeddedFont>
      <p:font typeface="Nunito Black" pitchFamily="2" charset="0"/>
      <p:bold r:id="rId59"/>
      <p:boldItalic r:id="rId60"/>
    </p:embeddedFont>
    <p:embeddedFont>
      <p:font typeface="Open Sans Extrabold" panose="020B0906030804020204" pitchFamily="34" charset="0"/>
      <p:bold r:id="rId61"/>
      <p:boldItalic r:id="rId62"/>
    </p:embeddedFont>
    <p:embeddedFont>
      <p:font typeface="Sigmar One" panose="00000500000000000000" pitchFamily="2" charset="0"/>
      <p:regular r:id="rId63"/>
    </p:embeddedFont>
    <p:embeddedFont>
      <p:font typeface="Tahoma" panose="020B0604030504040204" pitchFamily="34" charset="0"/>
      <p:regular r:id="rId64"/>
      <p:bold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5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B1E0-E2E5-5D3C-761E-0378945D6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98A5A-E66E-2F9C-C093-52770AA53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86C88-72C3-7C81-D704-61250F00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F4A01-2612-DB27-96BE-782E9BCD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2553-BE9E-566C-921B-2AD177CE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1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1D55-7C27-9333-FA10-E5AB6EF6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F75D9-8AC2-915B-39A4-0731BAEB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30EA3-EDC8-A4BC-502E-F5A3E4CA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484CB-D5C5-F721-A813-D0F3637F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282F-1475-1EFE-CB50-460D63BE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2725A-3092-0304-04AC-E0D2CDEC1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95A6E-135C-E7F7-76A7-CE7863D46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5FB66-58D2-5064-959C-5CE942CF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629F-B986-47B7-C4FC-5D61429A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9EE1-A757-1BBF-C26B-5110F54F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1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6FBF6-9817-DF98-271A-01FE0E89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9283-5286-E9C2-416D-54FC138A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63DE4-6AA6-966B-B15E-5C49D407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65E2B-87FB-2543-0C3B-D2FED4E5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4C2D8-39B0-3185-EFC3-E2146C39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0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BCBE-C3D4-AE03-A8FD-4C2D2A95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A5207-1A97-D7F9-3E2E-8EB3CE672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78603-84A1-59D8-E402-8DDD62C2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3F50A-048F-CAB0-A2D7-8257D678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1A29E-ADA3-C756-7883-18E35314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9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2723-B4B9-9E60-6196-96DB4344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46442-A028-625F-824A-D6D8B8BDE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3BB9F-2468-601C-CABB-176E2A4B3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28429-1662-C458-1E0D-B4AEBFCA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80A34-330E-C5FC-D6F3-E2489212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87687-85EC-B15E-44F7-6990D882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2C3A-76BA-E8B6-E20D-39C5028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5F142-DB27-CA75-C903-66ABAF8AF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1CC75-4928-8B7F-318D-B38C8A633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3724D-FB0F-D81C-369D-E7064C7F5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0FB55-69F6-4E80-D490-F1FC7E98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69A45-8214-8849-C93F-CE511208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6A552-A121-834B-5AEC-776DDC89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560205-942A-7A9E-5E95-6577FF4E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3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767A-41E1-6DE6-F18C-3D7F128C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30437-D0D8-6BF0-9BEA-F80E7EB3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EF08F-1BA4-8595-3915-A08AE73B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89304-C0D8-8F93-3236-6FD619EE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2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378C3-EC07-C339-AAC1-7BEAA197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C28E2-D7D6-272C-2905-9EC61C72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07CD4-45E7-0A71-F269-017C2AED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9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DC6-6550-566C-6871-3A2EAACD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B947-D195-F277-809F-900D55697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97A7F-5A27-897A-CC27-CBAA5606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51E52-6EA3-5DFF-881A-9E4FB9A8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BC2E-1D9D-DCBD-909C-FDE9D9D9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E7FD-AAEE-71B0-9BEF-18F16C9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9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1515-E197-3F16-79DA-DB301AA2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CB3B6-A120-FEA7-33A5-17A2CEC37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B2D90-122D-8AAD-4D56-6EA1688FD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4C72A-F1DB-5437-55FE-36E26976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70058-8515-DD8A-1BC5-ED545CCA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D3A26-BBC4-2897-CDD4-A5A8B187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85165-F78D-AD92-C420-C9FD8D11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6894C-1DD4-0746-018B-3F1174EBC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65BFC-5D9E-0077-5C12-096E49128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3C7A5-86D4-45D9-9E68-98DFF531099C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3D9-B4CC-0471-4958-4D1BB4D08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32540-BFC6-D8D5-2755-0AACE3B7A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1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5" Type="http://schemas.openxmlformats.org/officeDocument/2006/relationships/image" Target="../media/image8.gif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5.jpeg"/><Relationship Id="rId5" Type="http://schemas.openxmlformats.org/officeDocument/2006/relationships/image" Target="../media/image18.jpeg"/><Relationship Id="rId10" Type="http://schemas.openxmlformats.org/officeDocument/2006/relationships/image" Target="../media/image14.jpeg"/><Relationship Id="rId4" Type="http://schemas.openxmlformats.org/officeDocument/2006/relationships/image" Target="../media/image12.pn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12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7.gif"/><Relationship Id="rId5" Type="http://schemas.openxmlformats.org/officeDocument/2006/relationships/image" Target="../media/image19.png"/><Relationship Id="rId15" Type="http://schemas.openxmlformats.org/officeDocument/2006/relationships/image" Target="../media/image20.gif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4ED8F-D219-7A3F-432F-C5B56F088406}"/>
              </a:ext>
            </a:extLst>
          </p:cNvPr>
          <p:cNvSpPr txBox="1"/>
          <p:nvPr/>
        </p:nvSpPr>
        <p:spPr>
          <a:xfrm>
            <a:off x="2035013" y="1395435"/>
            <a:ext cx="861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Thứ …. ngày   …. tháng …. năm  2022</a:t>
            </a:r>
          </a:p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                       Toán</a:t>
            </a:r>
          </a:p>
        </p:txBody>
      </p:sp>
    </p:spTree>
    <p:extLst>
      <p:ext uri="{BB962C8B-B14F-4D97-AF65-F5344CB8AC3E}">
        <p14:creationId xmlns:p14="http://schemas.microsoft.com/office/powerpoint/2010/main" val="174063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74A4F-2ADF-5828-3C6B-EFC01351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15" y="385639"/>
            <a:ext cx="2686134" cy="835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C71AD-CA8A-E1DF-E4BC-19EF9F737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90" y="1670612"/>
            <a:ext cx="2619741" cy="685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201F2-5283-7143-D211-E6D2CC44E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483" y="1354071"/>
            <a:ext cx="5401429" cy="943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E069A-66F5-3D77-6D96-A67EBCEB6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839" y="2337836"/>
            <a:ext cx="6083049" cy="990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8325B2-DE59-C57A-15A3-F32B1E983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483" y="3429000"/>
            <a:ext cx="6229405" cy="943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D702A9-16D7-79D0-5DCF-455633822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8646" y="1743202"/>
            <a:ext cx="1438275" cy="990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88BC2-B717-9F3F-67FA-10F3C1BC165A}"/>
              </a:ext>
            </a:extLst>
          </p:cNvPr>
          <p:cNvSpPr txBox="1"/>
          <p:nvPr/>
        </p:nvSpPr>
        <p:spPr>
          <a:xfrm>
            <a:off x="4093222" y="2220692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82756-0839-198F-3A51-9135DACB3022}"/>
              </a:ext>
            </a:extLst>
          </p:cNvPr>
          <p:cNvSpPr txBox="1"/>
          <p:nvPr/>
        </p:nvSpPr>
        <p:spPr>
          <a:xfrm>
            <a:off x="3321200" y="2055813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FF6E3F-307F-4038-409F-D086E585BE0E}"/>
              </a:ext>
            </a:extLst>
          </p:cNvPr>
          <p:cNvCxnSpPr>
            <a:cxnSpLocks/>
          </p:cNvCxnSpPr>
          <p:nvPr/>
        </p:nvCxnSpPr>
        <p:spPr>
          <a:xfrm>
            <a:off x="3321200" y="2558118"/>
            <a:ext cx="59440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39A13C-9D25-BEE3-22AB-0749DC921775}"/>
              </a:ext>
            </a:extLst>
          </p:cNvPr>
          <p:cNvSpPr txBox="1"/>
          <p:nvPr/>
        </p:nvSpPr>
        <p:spPr>
          <a:xfrm>
            <a:off x="3338326" y="2451524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9AC4C9-04A0-E14D-683A-5375EBA12C70}"/>
              </a:ext>
            </a:extLst>
          </p:cNvPr>
          <p:cNvSpPr txBox="1"/>
          <p:nvPr/>
        </p:nvSpPr>
        <p:spPr>
          <a:xfrm>
            <a:off x="3472737" y="2450237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3513C-A5ED-58D1-93CB-DB745D8A038F}"/>
              </a:ext>
            </a:extLst>
          </p:cNvPr>
          <p:cNvSpPr txBox="1"/>
          <p:nvPr/>
        </p:nvSpPr>
        <p:spPr>
          <a:xfrm>
            <a:off x="4278031" y="2220692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3325994" y="2740379"/>
            <a:ext cx="58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D9C3DB-8C4C-061E-2F42-EACFFA766577}"/>
              </a:ext>
            </a:extLst>
          </p:cNvPr>
          <p:cNvCxnSpPr>
            <a:cxnSpLocks/>
          </p:cNvCxnSpPr>
          <p:nvPr/>
        </p:nvCxnSpPr>
        <p:spPr>
          <a:xfrm>
            <a:off x="3386137" y="3208621"/>
            <a:ext cx="62048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472A91D-B46D-5CF9-5E0F-4A651622737F}"/>
              </a:ext>
            </a:extLst>
          </p:cNvPr>
          <p:cNvSpPr txBox="1"/>
          <p:nvPr/>
        </p:nvSpPr>
        <p:spPr>
          <a:xfrm>
            <a:off x="3470505" y="3230880"/>
            <a:ext cx="31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B2569-7DA6-701B-940D-01D54777A446}"/>
              </a:ext>
            </a:extLst>
          </p:cNvPr>
          <p:cNvSpPr txBox="1"/>
          <p:nvPr/>
        </p:nvSpPr>
        <p:spPr>
          <a:xfrm>
            <a:off x="3470505" y="3485376"/>
            <a:ext cx="58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1D1005-8B90-5712-0735-4C2B444350BC}"/>
              </a:ext>
            </a:extLst>
          </p:cNvPr>
          <p:cNvCxnSpPr>
            <a:cxnSpLocks/>
          </p:cNvCxnSpPr>
          <p:nvPr/>
        </p:nvCxnSpPr>
        <p:spPr>
          <a:xfrm>
            <a:off x="3439635" y="3888059"/>
            <a:ext cx="62048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3FA57D-7F63-85D9-EDFF-ABB10FFCAFCC}"/>
              </a:ext>
            </a:extLst>
          </p:cNvPr>
          <p:cNvSpPr txBox="1"/>
          <p:nvPr/>
        </p:nvSpPr>
        <p:spPr>
          <a:xfrm>
            <a:off x="3501375" y="3835153"/>
            <a:ext cx="53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F21C70-E472-AE5F-9F56-493AC4E3C5B0}"/>
              </a:ext>
            </a:extLst>
          </p:cNvPr>
          <p:cNvSpPr txBox="1"/>
          <p:nvPr/>
        </p:nvSpPr>
        <p:spPr>
          <a:xfrm>
            <a:off x="4461066" y="2227980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1C641-62E4-96B4-5937-34874E99523A}"/>
              </a:ext>
            </a:extLst>
          </p:cNvPr>
          <p:cNvSpPr txBox="1"/>
          <p:nvPr/>
        </p:nvSpPr>
        <p:spPr>
          <a:xfrm>
            <a:off x="3633352" y="3230880"/>
            <a:ext cx="31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7C20C6C-426C-9C6B-0BBF-C92FC757DDC8}"/>
              </a:ext>
            </a:extLst>
          </p:cNvPr>
          <p:cNvSpPr/>
          <p:nvPr/>
        </p:nvSpPr>
        <p:spPr>
          <a:xfrm>
            <a:off x="6096000" y="4453387"/>
            <a:ext cx="3535680" cy="738373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: 2 = 156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CCFEB0-7B3A-AA40-ACC1-49F87398748D}"/>
              </a:ext>
            </a:extLst>
          </p:cNvPr>
          <p:cNvSpPr txBox="1"/>
          <p:nvPr/>
        </p:nvSpPr>
        <p:spPr>
          <a:xfrm>
            <a:off x="838200" y="5270574"/>
            <a:ext cx="1016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vi-VN" sz="2800" b="1" i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hiện phép chia các số lần lượt từ trái sang phải.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5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19" grpId="0"/>
      <p:bldP spid="21" grpId="0"/>
      <p:bldP spid="22" grpId="0"/>
      <p:bldP spid="23" grpId="0"/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0E14641-25C7-409A-9561-CA7FB5010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87966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Tên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bài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A7164-A51F-BC9C-5710-7E2FA45F2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" y="0"/>
            <a:ext cx="12334875" cy="6962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AC28A7-993B-8F01-2AB4-E1162C885582}"/>
              </a:ext>
            </a:extLst>
          </p:cNvPr>
          <p:cNvSpPr/>
          <p:nvPr/>
        </p:nvSpPr>
        <p:spPr>
          <a:xfrm>
            <a:off x="331659" y="357187"/>
            <a:ext cx="11677651" cy="624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F9E231B9-36C4-EB48-98EC-2E7D1D2B9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7" y="5393031"/>
            <a:ext cx="942711" cy="1606891"/>
          </a:xfrm>
          <a:prstGeom prst="rect">
            <a:avLst/>
          </a:prstGeom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D27225E4-4975-5ED6-2817-A6823C4B25B5}"/>
              </a:ext>
            </a:extLst>
          </p:cNvPr>
          <p:cNvGrpSpPr>
            <a:grpSpLocks noChangeAspect="1"/>
          </p:cNvGrpSpPr>
          <p:nvPr/>
        </p:nvGrpSpPr>
        <p:grpSpPr>
          <a:xfrm>
            <a:off x="11354297" y="9525"/>
            <a:ext cx="1050035" cy="1050031"/>
            <a:chOff x="0" y="0"/>
            <a:chExt cx="6350000" cy="6349975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6BCA4B2-D96A-A66F-BAD6-F1DB536E1EAD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BB6DA36-2BEC-9263-C353-229C39710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096" y="3122894"/>
            <a:ext cx="9697803" cy="3591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C4F367-92EC-5076-5942-9353263BC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71" y="410863"/>
            <a:ext cx="2429214" cy="1086002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3D93A66-D4C4-7B78-8268-7AD1C52B96F7}"/>
              </a:ext>
            </a:extLst>
          </p:cNvPr>
          <p:cNvSpPr/>
          <p:nvPr/>
        </p:nvSpPr>
        <p:spPr>
          <a:xfrm>
            <a:off x="4023215" y="828236"/>
            <a:ext cx="3310915" cy="1879505"/>
          </a:xfrm>
          <a:prstGeom prst="wedgeRoundRectCallout">
            <a:avLst>
              <a:gd name="adj1" fmla="val -10197"/>
              <a:gd name="adj2" fmla="val 39368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312 vỏ chai thì chúng mình sẽ làm được 156 đồ chơi</a:t>
            </a:r>
          </a:p>
        </p:txBody>
      </p:sp>
    </p:spTree>
    <p:extLst>
      <p:ext uri="{BB962C8B-B14F-4D97-AF65-F5344CB8AC3E}">
        <p14:creationId xmlns:p14="http://schemas.microsoft.com/office/powerpoint/2010/main" val="12990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76635-CAB6-440A-0F8D-4F9A9AED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34" y="472917"/>
            <a:ext cx="2943636" cy="11336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153B56-1625-ECE7-A34C-3011FBA4B4A2}"/>
              </a:ext>
            </a:extLst>
          </p:cNvPr>
          <p:cNvSpPr/>
          <p:nvPr/>
        </p:nvSpPr>
        <p:spPr>
          <a:xfrm>
            <a:off x="909200" y="4136693"/>
            <a:ext cx="10117254" cy="6743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vi-VN" sz="2800" b="1" i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hiện phép chia các số lần lượt từ trái sang phải.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31F86-216A-7A4A-BFEE-8D92306A5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09" y="1890518"/>
            <a:ext cx="2793185" cy="781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00AB9-0BD1-A2F9-967F-4F72CBCEB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045" y="1957804"/>
            <a:ext cx="1685925" cy="1428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F3C099-9157-CEC6-CA3F-87D98A917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928" y="1411229"/>
            <a:ext cx="5235456" cy="799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14A8C-6F1E-CAEB-BAC9-CF056DA9648A}"/>
              </a:ext>
            </a:extLst>
          </p:cNvPr>
          <p:cNvSpPr txBox="1"/>
          <p:nvPr/>
        </p:nvSpPr>
        <p:spPr>
          <a:xfrm>
            <a:off x="4164357" y="2720516"/>
            <a:ext cx="32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5613C-49B3-582D-573F-466D7DEC3441}"/>
              </a:ext>
            </a:extLst>
          </p:cNvPr>
          <p:cNvSpPr txBox="1"/>
          <p:nvPr/>
        </p:nvSpPr>
        <p:spPr>
          <a:xfrm>
            <a:off x="3393276" y="2494049"/>
            <a:ext cx="49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000CA6-165D-AD03-1DE1-D0E39CE9786B}"/>
              </a:ext>
            </a:extLst>
          </p:cNvPr>
          <p:cNvCxnSpPr/>
          <p:nvPr/>
        </p:nvCxnSpPr>
        <p:spPr>
          <a:xfrm>
            <a:off x="3537846" y="2951348"/>
            <a:ext cx="3943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9C5683-A62C-3F5C-0B77-A8617F60A288}"/>
              </a:ext>
            </a:extLst>
          </p:cNvPr>
          <p:cNvSpPr txBox="1"/>
          <p:nvPr/>
        </p:nvSpPr>
        <p:spPr>
          <a:xfrm>
            <a:off x="3541314" y="2899474"/>
            <a:ext cx="32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D91012-4DC2-3A8A-3931-72B86E85976F}"/>
              </a:ext>
            </a:extLst>
          </p:cNvPr>
          <p:cNvSpPr txBox="1"/>
          <p:nvPr/>
        </p:nvSpPr>
        <p:spPr>
          <a:xfrm>
            <a:off x="3690246" y="2905895"/>
            <a:ext cx="24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E7A973-2DE3-DE50-EB81-F0EDB7AE1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727" y="2281348"/>
            <a:ext cx="4829849" cy="8287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B417D9-CFED-F67F-E9D0-F0DE602AB35C}"/>
              </a:ext>
            </a:extLst>
          </p:cNvPr>
          <p:cNvSpPr txBox="1"/>
          <p:nvPr/>
        </p:nvSpPr>
        <p:spPr>
          <a:xfrm>
            <a:off x="4279502" y="2722838"/>
            <a:ext cx="24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DAB6F6-24CC-037B-1FBA-7CDAAAABEDDB}"/>
              </a:ext>
            </a:extLst>
          </p:cNvPr>
          <p:cNvSpPr txBox="1"/>
          <p:nvPr/>
        </p:nvSpPr>
        <p:spPr>
          <a:xfrm flipH="1">
            <a:off x="3675910" y="3143148"/>
            <a:ext cx="95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7F84E9-DAB3-7B69-2422-B9F08FEA55C1}"/>
              </a:ext>
            </a:extLst>
          </p:cNvPr>
          <p:cNvCxnSpPr/>
          <p:nvPr/>
        </p:nvCxnSpPr>
        <p:spPr>
          <a:xfrm>
            <a:off x="3537846" y="3548627"/>
            <a:ext cx="472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84178A-54D3-6106-1136-6F2E3E7CA375}"/>
              </a:ext>
            </a:extLst>
          </p:cNvPr>
          <p:cNvSpPr txBox="1"/>
          <p:nvPr/>
        </p:nvSpPr>
        <p:spPr>
          <a:xfrm>
            <a:off x="3642689" y="3481387"/>
            <a:ext cx="27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682D76C-66CC-3A2E-0D4E-415D184770EB}"/>
              </a:ext>
            </a:extLst>
          </p:cNvPr>
          <p:cNvSpPr/>
          <p:nvPr/>
        </p:nvSpPr>
        <p:spPr>
          <a:xfrm>
            <a:off x="6199737" y="3257979"/>
            <a:ext cx="2402725" cy="423199"/>
          </a:xfrm>
          <a:prstGeom prst="roundRect">
            <a:avLst/>
          </a:prstGeom>
          <a:noFill/>
          <a:ln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 31 (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277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2" grpId="0"/>
      <p:bldP spid="13" grpId="0"/>
      <p:bldP spid="15" grpId="0"/>
      <p:bldP spid="16" grpId="0"/>
      <p:bldP spid="1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623689-E749-8401-219D-4F53506B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21" y="382288"/>
            <a:ext cx="2429214" cy="108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FCBB68-F4C9-3A7F-2B1D-A35019863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1" y="2884286"/>
            <a:ext cx="9697803" cy="35914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A9561B5-2B8C-DF55-7119-15F4C8C071BD}"/>
              </a:ext>
            </a:extLst>
          </p:cNvPr>
          <p:cNvSpPr/>
          <p:nvPr/>
        </p:nvSpPr>
        <p:spPr>
          <a:xfrm>
            <a:off x="6725345" y="1510708"/>
            <a:ext cx="4805292" cy="1627313"/>
          </a:xfrm>
          <a:prstGeom prst="wedgeRoundRectCallout">
            <a:avLst>
              <a:gd name="adj1" fmla="val -45881"/>
              <a:gd name="adj2" fmla="val 2587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đồ chơi sẽ làm được vào các hộp, mỗi hộp có 5  đồ chơi thì được 156 hộp và dư 1 đồ chơi</a:t>
            </a:r>
          </a:p>
        </p:txBody>
      </p:sp>
    </p:spTree>
    <p:extLst>
      <p:ext uri="{BB962C8B-B14F-4D97-AF65-F5344CB8AC3E}">
        <p14:creationId xmlns:p14="http://schemas.microsoft.com/office/powerpoint/2010/main" val="8689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64B6E7-727D-3FBB-CF81-92C52735E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A1C3BC-CEFF-BDC0-D70E-C3BA73A8F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469" y="539965"/>
            <a:ext cx="1714739" cy="666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C4714-846E-9E69-7DD7-5C7CC6392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72" y="1384978"/>
            <a:ext cx="6830378" cy="189574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CC3C5A41-0EC0-ADEC-7423-09E55B1E5545}"/>
              </a:ext>
            </a:extLst>
          </p:cNvPr>
          <p:cNvSpPr/>
          <p:nvPr/>
        </p:nvSpPr>
        <p:spPr>
          <a:xfrm>
            <a:off x="7172324" y="326566"/>
            <a:ext cx="4400549" cy="2524126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3200">
              <a:solidFill>
                <a:srgbClr val="000000"/>
              </a:solidFill>
              <a:latin typeface="OpenSans"/>
            </a:endParaRPr>
          </a:p>
          <a:p>
            <a:pPr algn="ctr"/>
            <a:r>
              <a:rPr lang="en-US" sz="3200" b="0" i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3200" b="0" i="0">
                <a:solidFill>
                  <a:srgbClr val="000000"/>
                </a:solidFill>
                <a:effectLst/>
                <a:latin typeface="OpenSans"/>
              </a:rPr>
              <a:t>Thực hiện phép chia các số lần lượt từ trái sang phải.</a:t>
            </a: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8898F6-AC88-2714-BC74-7FE22807E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357" y="1590552"/>
            <a:ext cx="1588544" cy="2646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7DE6BE-2458-4131-26B6-D47549169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3569" y="1590552"/>
            <a:ext cx="1588543" cy="27485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CC9BA8-98CC-546A-C1E7-46F17C63AE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1680" y="1624387"/>
            <a:ext cx="1690644" cy="268090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239178-FAEC-3DE7-126F-690EF908607A}"/>
              </a:ext>
            </a:extLst>
          </p:cNvPr>
          <p:cNvSpPr/>
          <p:nvPr/>
        </p:nvSpPr>
        <p:spPr>
          <a:xfrm>
            <a:off x="1572115" y="4476481"/>
            <a:ext cx="10524636" cy="1592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i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 ý:    </a:t>
            </a:r>
            <a:r>
              <a:rPr lang="vi-VN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</a:t>
            </a:r>
            <a:r>
              <a: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1:</a:t>
            </a:r>
            <a:r>
              <a:rPr lang="vi-VN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Đặt tính sao cho các chữ số cùng hàng thẳng cột với nhau.</a:t>
            </a:r>
            <a:endParaRPr lang="en-US" sz="2400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</a:t>
            </a:r>
            <a:r>
              <a: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 : Tính theo thứ tự từ trái sang phải </a:t>
            </a:r>
            <a:endParaRPr lang="vi-VN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277AA-314F-DB17-77D9-CEE81F3E6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6" y="361795"/>
            <a:ext cx="1876053" cy="84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F7978-1D12-0F9D-F4AE-3CCB2F79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653" y="450879"/>
            <a:ext cx="1714739" cy="666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DC96DA-0100-615A-5381-27859F161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33" y="1117722"/>
            <a:ext cx="10550184" cy="2698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76E95-F17F-DEE5-607E-FF93C7909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581" y="1533331"/>
            <a:ext cx="2159313" cy="32924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61F7E3-C8A3-2331-D877-C55BB7A23CD0}"/>
              </a:ext>
            </a:extLst>
          </p:cNvPr>
          <p:cNvSpPr/>
          <p:nvPr/>
        </p:nvSpPr>
        <p:spPr>
          <a:xfrm>
            <a:off x="678033" y="4825762"/>
            <a:ext cx="3487849" cy="635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237:5 = 47( dư 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0301A-28E9-49C5-E7B3-6133D420D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3807" y="1533331"/>
            <a:ext cx="2333887" cy="32924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2CCE9B-27A2-BD50-5521-C1701EBBCC5A}"/>
              </a:ext>
            </a:extLst>
          </p:cNvPr>
          <p:cNvSpPr/>
          <p:nvPr/>
        </p:nvSpPr>
        <p:spPr>
          <a:xfrm>
            <a:off x="4594442" y="4825762"/>
            <a:ext cx="3487849" cy="635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428 :6  = 71 ( dư 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02A600-522B-C8A0-68E7-E66DA33FE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6550" y="1533331"/>
            <a:ext cx="2387527" cy="33710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565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6EA54-5259-B883-3A99-D73CE849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D366D8E-997D-0156-69D1-C70824E1C402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8FCD2-CB0A-7A8B-CC40-19974DCF6458}"/>
              </a:ext>
            </a:extLst>
          </p:cNvPr>
          <p:cNvSpPr txBox="1"/>
          <p:nvPr/>
        </p:nvSpPr>
        <p:spPr>
          <a:xfrm>
            <a:off x="549675" y="1206808"/>
            <a:ext cx="11295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cửa hàng có 354 quả táo. Người ta đã đóng số táo đó vào các hộp, mỗi hộp có 6 quả táo. Hỏi cửa hàng đã đóng được bao nhiêu hộp táo như vậy? </a:t>
            </a:r>
            <a:endParaRPr lang="en-US" sz="2800" b="1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5DCE7-27FA-0ACC-8191-2B2428937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557" y="2774404"/>
            <a:ext cx="4210638" cy="3543795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72643851-9A71-A42C-1AF8-7724FADEE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5094" y="3744209"/>
            <a:ext cx="1121339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51E250-E684-98CA-52A6-1106F1865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787" y="2591803"/>
            <a:ext cx="2563752" cy="321793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2AA94E-4891-86B8-AEF2-BC1D74D84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77" b="98298" l="0" r="98817">
                        <a14:foregroundMark x1="28994" y1="10638" x2="83432" y2="92340"/>
                        <a14:foregroundMark x1="59763" y1="18723" x2="93491" y2="71064"/>
                        <a14:foregroundMark x1="46746" y1="6809" x2="87574" y2="48085"/>
                        <a14:foregroundMark x1="63314" y1="3404" x2="98817" y2="35319"/>
                        <a14:foregroundMark x1="26036" y1="1702" x2="62722" y2="69362"/>
                        <a14:foregroundMark x1="0" y1="19574" x2="56213" y2="98298"/>
                        <a14:foregroundMark x1="20710" y1="71064" x2="78698" y2="97872"/>
                        <a14:foregroundMark x1="18343" y1="90213" x2="98817" y2="90213"/>
                        <a14:backgroundMark x1="13586" y1="18806" x2="31314" y2="36336"/>
                        <a14:backgroundMark x1="592" y1="5957" x2="10679" y2="15931"/>
                        <a14:backgroundMark x1="97660" y1="91519" x2="98225" y2="92340"/>
                        <a14:backgroundMark x1="85337" y1="73608" x2="91511" y2="82581"/>
                        <a14:backgroundMark x1="19527" y1="17872" x2="19922" y2="17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9306" y="3627072"/>
            <a:ext cx="949170" cy="91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3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D8F8A-AAE9-56E1-B034-4CAA0FC8B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E6A8F08-9A64-E55F-F477-A5DD1A4DBCF7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7BA83-C38C-6C14-0E46-708396394F82}"/>
              </a:ext>
            </a:extLst>
          </p:cNvPr>
          <p:cNvSpPr txBox="1"/>
          <p:nvPr/>
        </p:nvSpPr>
        <p:spPr>
          <a:xfrm>
            <a:off x="650475" y="2355940"/>
            <a:ext cx="41560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u="sng">
                <a:solidFill>
                  <a:srgbClr val="002060"/>
                </a:solidFill>
                <a:effectLst/>
                <a:latin typeface="OpenSans"/>
              </a:rPr>
              <a:t>Tóm tắt</a:t>
            </a:r>
          </a:p>
          <a:p>
            <a:pPr algn="l"/>
            <a:r>
              <a:rPr lang="en-US" sz="3600" b="1" i="0">
                <a:solidFill>
                  <a:srgbClr val="002060"/>
                </a:solidFill>
                <a:effectLst/>
                <a:latin typeface="OpenSans"/>
              </a:rPr>
              <a:t>6 quả táo    : 1  hộp</a:t>
            </a:r>
          </a:p>
          <a:p>
            <a:pPr algn="l"/>
            <a:r>
              <a:rPr lang="en-US" sz="3600" b="1" i="0">
                <a:solidFill>
                  <a:srgbClr val="002060"/>
                </a:solidFill>
                <a:effectLst/>
                <a:latin typeface="OpenSans"/>
              </a:rPr>
              <a:t>354 quả táo: … hộp?</a:t>
            </a:r>
          </a:p>
          <a:p>
            <a:br>
              <a:rPr lang="en-US" b="1" i="0">
                <a:solidFill>
                  <a:srgbClr val="002060"/>
                </a:solidFill>
                <a:effectLst/>
                <a:latin typeface="OpenSans"/>
              </a:rPr>
            </a:br>
            <a:br>
              <a:rPr lang="en-US" b="1" i="0">
                <a:solidFill>
                  <a:srgbClr val="002060"/>
                </a:solidFill>
                <a:effectLst/>
                <a:latin typeface="OpenSans"/>
              </a:rPr>
            </a:b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7EB90-C84F-76C9-7579-5A943A4B4A69}"/>
              </a:ext>
            </a:extLst>
          </p:cNvPr>
          <p:cNvSpPr txBox="1"/>
          <p:nvPr/>
        </p:nvSpPr>
        <p:spPr>
          <a:xfrm>
            <a:off x="4716817" y="2531552"/>
            <a:ext cx="682470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>
                <a:solidFill>
                  <a:srgbClr val="7030A0"/>
                </a:solidFill>
                <a:effectLst/>
                <a:latin typeface="OpenSans"/>
              </a:rPr>
              <a:t>Bài giải</a:t>
            </a:r>
          </a:p>
          <a:p>
            <a:pPr algn="ctr"/>
            <a:r>
              <a:rPr lang="vi-VN" sz="3200" b="1" i="0">
                <a:solidFill>
                  <a:srgbClr val="7030A0"/>
                </a:solidFill>
                <a:effectLst/>
                <a:latin typeface="OpenSans"/>
              </a:rPr>
              <a:t>Cửa hàng đóng được số hộp táo là:</a:t>
            </a:r>
          </a:p>
          <a:p>
            <a:pPr algn="ctr"/>
            <a:r>
              <a:rPr lang="vi-VN" sz="3200" b="1" i="0">
                <a:solidFill>
                  <a:srgbClr val="7030A0"/>
                </a:solidFill>
                <a:effectLst/>
                <a:latin typeface="OpenSans"/>
              </a:rPr>
              <a:t>354 : 6 = 59 (hộp)</a:t>
            </a:r>
          </a:p>
          <a:p>
            <a:pPr algn="ctr"/>
            <a:r>
              <a:rPr lang="en-US" sz="3200" b="1" i="0">
                <a:solidFill>
                  <a:srgbClr val="7030A0"/>
                </a:solidFill>
                <a:effectLst/>
                <a:latin typeface="OpenSans"/>
              </a:rPr>
              <a:t>                        </a:t>
            </a:r>
            <a:r>
              <a:rPr lang="vi-VN" sz="3200" b="1" i="0">
                <a:solidFill>
                  <a:srgbClr val="7030A0"/>
                </a:solidFill>
                <a:effectLst/>
                <a:latin typeface="OpenSans"/>
              </a:rPr>
              <a:t>Đáp số: 59 hộp.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B31FA-C87E-4BBC-F3FE-5A7C67C792A3}"/>
              </a:ext>
            </a:extLst>
          </p:cNvPr>
          <p:cNvSpPr txBox="1"/>
          <p:nvPr/>
        </p:nvSpPr>
        <p:spPr>
          <a:xfrm>
            <a:off x="678033" y="1292036"/>
            <a:ext cx="88932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OpenSans"/>
              </a:rPr>
              <a:t>Muốn tìm số hộp táo đóng được ta </a:t>
            </a:r>
            <a:r>
              <a:rPr lang="en-US" sz="2800" b="0" i="0">
                <a:solidFill>
                  <a:srgbClr val="000000"/>
                </a:solidFill>
                <a:effectLst/>
                <a:latin typeface="OpenSans"/>
              </a:rPr>
              <a:t>làm thế nào?</a:t>
            </a:r>
            <a:br>
              <a:rPr lang="vi-VN" sz="28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3BFA9-248E-153F-C847-A2925127C536}"/>
              </a:ext>
            </a:extLst>
          </p:cNvPr>
          <p:cNvSpPr txBox="1"/>
          <p:nvPr/>
        </p:nvSpPr>
        <p:spPr>
          <a:xfrm>
            <a:off x="650475" y="1274573"/>
            <a:ext cx="111951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2060"/>
                </a:solidFill>
                <a:effectLst/>
                <a:latin typeface="OpenSans"/>
              </a:rPr>
              <a:t>Muốn tìm số hộp táo đóng được ta lấy 354 quả táo chia cho số quả táo trong một hộp (6 quả táo).</a:t>
            </a:r>
            <a:br>
              <a:rPr lang="vi-VN" sz="2800" b="0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A75D8-EC48-10F9-7617-DBE79998D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8" y="368814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D2536E9-6BF4-9955-2160-5982E17E5A79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9241B-B99F-BD02-1B76-5315E0A1C27D}"/>
              </a:ext>
            </a:extLst>
          </p:cNvPr>
          <p:cNvSpPr txBox="1"/>
          <p:nvPr/>
        </p:nvSpPr>
        <p:spPr>
          <a:xfrm>
            <a:off x="2755129" y="755374"/>
            <a:ext cx="90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Số?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F7C6A3-5D42-6605-9A0C-494150C90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4" b="90000" l="3757" r="89945">
                        <a14:foregroundMark x1="7956" y1="16897" x2="32265" y2="18276"/>
                        <a14:foregroundMark x1="32265" y1="18276" x2="32376" y2="18276"/>
                        <a14:foregroundMark x1="27293" y1="19655" x2="36022" y2="21379"/>
                        <a14:foregroundMark x1="36022" y1="21379" x2="38122" y2="23276"/>
                        <a14:foregroundMark x1="36906" y1="21724" x2="45525" y2="30345"/>
                        <a14:foregroundMark x1="45525" y1="30345" x2="48398" y2="31724"/>
                        <a14:foregroundMark x1="62873" y1="33793" x2="73149" y2="22586"/>
                        <a14:foregroundMark x1="5304" y1="58793" x2="15249" y2="59483"/>
                        <a14:foregroundMark x1="6409" y1="35172" x2="15470" y2="33621"/>
                        <a14:foregroundMark x1="22099" y1="40690" x2="38674" y2="41724"/>
                        <a14:foregroundMark x1="38674" y1="41724" x2="46077" y2="38448"/>
                        <a14:foregroundMark x1="19116" y1="60690" x2="25525" y2="60517"/>
                        <a14:foregroundMark x1="25525" y1="60517" x2="38122" y2="66034"/>
                        <a14:foregroundMark x1="38122" y1="66034" x2="46630" y2="73966"/>
                        <a14:foregroundMark x1="53370" y1="80172" x2="69171" y2="85862"/>
                        <a14:foregroundMark x1="69171" y1="85862" x2="73591" y2="85690"/>
                        <a14:foregroundMark x1="26519" y1="59483" x2="37790" y2="65172"/>
                        <a14:foregroundMark x1="37348" y1="63793" x2="31381" y2="60862"/>
                        <a14:foregroundMark x1="25856" y1="62759" x2="36685" y2="67241"/>
                        <a14:foregroundMark x1="25635" y1="60690" x2="28840" y2="63621"/>
                        <a14:foregroundMark x1="3757" y1="78621" x2="7293" y2="81552"/>
                        <a14:foregroundMark x1="88398" y1="61552" x2="88840" y2="53966"/>
                        <a14:foregroundMark x1="79006" y1="7759" x2="84862" y2="10517"/>
                        <a14:foregroundMark x1="84862" y1="10517" x2="85414" y2="10345"/>
                        <a14:foregroundMark x1="88508" y1="7414" x2="88508" y2="7414"/>
                        <a14:foregroundMark x1="64862" y1="31724" x2="62431" y2="37931"/>
                        <a14:foregroundMark x1="58564" y1="46207" x2="59779" y2="44310"/>
                        <a14:foregroundMark x1="61547" y1="35690" x2="66077" y2="27931"/>
                        <a14:foregroundMark x1="66077" y1="27931" x2="73149" y2="21724"/>
                        <a14:foregroundMark x1="76354" y1="18621" x2="76354" y2="18621"/>
                        <a14:foregroundMark x1="77459" y1="38448" x2="77459" y2="38448"/>
                        <a14:foregroundMark x1="78343" y1="83621" x2="78343" y2="83621"/>
                        <a14:foregroundMark x1="77901" y1="84483" x2="79890" y2="85862"/>
                        <a14:foregroundMark x1="51823" y1="38966" x2="61989" y2="52759"/>
                        <a14:foregroundMark x1="61989" y1="52759" x2="70608" y2="58276"/>
                        <a14:foregroundMark x1="55580" y1="53448" x2="51492" y2="62931"/>
                        <a14:foregroundMark x1="51492" y1="62931" x2="50166" y2="77759"/>
                        <a14:foregroundMark x1="4309" y1="87586" x2="12155" y2="87759"/>
                        <a14:foregroundMark x1="16906" y1="88448" x2="46851" y2="81207"/>
                        <a14:foregroundMark x1="25083" y1="88448" x2="36243" y2="86552"/>
                        <a14:foregroundMark x1="24420" y1="87931" x2="28950" y2="87759"/>
                        <a14:foregroundMark x1="21326" y1="88276" x2="28066" y2="88448"/>
                        <a14:foregroundMark x1="28066" y1="88448" x2="32928" y2="87586"/>
                        <a14:foregroundMark x1="22431" y1="89483" x2="32155" y2="87931"/>
                        <a14:foregroundMark x1="19558" y1="88966" x2="23094" y2="88966"/>
                        <a14:foregroundMark x1="36685" y1="20862" x2="31050" y2="18621"/>
                        <a14:foregroundMark x1="28619" y1="17931" x2="36354" y2="21207"/>
                        <a14:foregroundMark x1="32928" y1="19310" x2="36906" y2="20345"/>
                        <a14:foregroundMark x1="32597" y1="18621" x2="37680" y2="21724"/>
                        <a14:foregroundMark x1="26630" y1="20345" x2="37348" y2="24138"/>
                        <a14:foregroundMark x1="78343" y1="40345" x2="78343" y2="40345"/>
                        <a14:foregroundMark x1="74144" y1="17931" x2="74586" y2="20345"/>
                        <a14:foregroundMark x1="74365" y1="24655" x2="74365" y2="24655"/>
                        <a14:foregroundMark x1="84199" y1="50517" x2="86519" y2="50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641" y="1206808"/>
            <a:ext cx="8461306" cy="5524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6E3A49-7767-E9C1-7E9C-C486024CC804}"/>
              </a:ext>
            </a:extLst>
          </p:cNvPr>
          <p:cNvSpPr/>
          <p:nvPr/>
        </p:nvSpPr>
        <p:spPr>
          <a:xfrm>
            <a:off x="8477763" y="1981225"/>
            <a:ext cx="891292" cy="53160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138g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733F67-97A4-6ADB-E554-9D202445F4D1}"/>
              </a:ext>
            </a:extLst>
          </p:cNvPr>
          <p:cNvSpPr/>
          <p:nvPr/>
        </p:nvSpPr>
        <p:spPr>
          <a:xfrm>
            <a:off x="8464279" y="2991758"/>
            <a:ext cx="1333729" cy="718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33 phút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536F96-613C-3EC2-319E-6A437FC85617}"/>
              </a:ext>
            </a:extLst>
          </p:cNvPr>
          <p:cNvSpPr/>
          <p:nvPr/>
        </p:nvSpPr>
        <p:spPr>
          <a:xfrm>
            <a:off x="8545384" y="5415793"/>
            <a:ext cx="1198486" cy="71812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52 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35E328-2644-A977-F09B-23ECC423AB8A}"/>
              </a:ext>
            </a:extLst>
          </p:cNvPr>
          <p:cNvSpPr txBox="1"/>
          <p:nvPr/>
        </p:nvSpPr>
        <p:spPr>
          <a:xfrm>
            <a:off x="657314" y="1241745"/>
            <a:ext cx="100099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>Muốn giảm một số đi bao nhiêu lần thì ta làm thế nào?</a:t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E6BE00-2869-D3DD-4728-717326006A6D}"/>
              </a:ext>
            </a:extLst>
          </p:cNvPr>
          <p:cNvSpPr txBox="1"/>
          <p:nvPr/>
        </p:nvSpPr>
        <p:spPr>
          <a:xfrm>
            <a:off x="657314" y="1127833"/>
            <a:ext cx="106117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>Muốn giảm một số đi bao nhiêu lần thì ta lấy số đó chia cho số lần.</a:t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1" grpId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BBE9E-A801-8991-8CF9-E1A5699296D0}"/>
              </a:ext>
            </a:extLst>
          </p:cNvPr>
          <p:cNvSpPr txBox="1"/>
          <p:nvPr/>
        </p:nvSpPr>
        <p:spPr>
          <a:xfrm>
            <a:off x="2189093" y="2578790"/>
            <a:ext cx="7813813" cy="101566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  <a:latin typeface="Nunito Black" pitchFamily="2" charset="0"/>
              </a:rPr>
              <a:t>CỦNG CỐ -DẶN DÒ </a:t>
            </a:r>
          </a:p>
        </p:txBody>
      </p:sp>
    </p:spTree>
    <p:extLst>
      <p:ext uri="{BB962C8B-B14F-4D97-AF65-F5344CB8AC3E}">
        <p14:creationId xmlns:p14="http://schemas.microsoft.com/office/powerpoint/2010/main" val="171400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F6E943-B870-9167-2B17-8C192DC86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602" y="-1"/>
            <a:ext cx="12273602" cy="687117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6DD2BAE4-940D-89AC-50FC-2E5023D30034}"/>
              </a:ext>
            </a:extLst>
          </p:cNvPr>
          <p:cNvSpPr/>
          <p:nvPr/>
        </p:nvSpPr>
        <p:spPr>
          <a:xfrm>
            <a:off x="1900238" y="-28575"/>
            <a:ext cx="8662988" cy="561974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69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6A1E74-4EE6-C969-3FA1-01842E1508E4}"/>
              </a:ext>
            </a:extLst>
          </p:cNvPr>
          <p:cNvSpPr txBox="1"/>
          <p:nvPr/>
        </p:nvSpPr>
        <p:spPr>
          <a:xfrm>
            <a:off x="3588610" y="1500945"/>
            <a:ext cx="5943017" cy="255454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Nunito Black" pitchFamily="2" charset="0"/>
                <a:cs typeface="Aharoni" panose="02010803020104030203" pitchFamily="2" charset="-79"/>
              </a:rPr>
              <a:t>Hẹn gặp lại </a:t>
            </a:r>
          </a:p>
          <a:p>
            <a:r>
              <a:rPr lang="en-US" sz="8000" b="1">
                <a:solidFill>
                  <a:srgbClr val="00B050"/>
                </a:solidFill>
                <a:latin typeface="Nunito Black" pitchFamily="2" charset="0"/>
                <a:cs typeface="Aharoni" panose="02010803020104030203" pitchFamily="2" charset="-79"/>
              </a:rPr>
              <a:t>    các em</a:t>
            </a:r>
          </a:p>
        </p:txBody>
      </p:sp>
    </p:spTree>
    <p:extLst>
      <p:ext uri="{BB962C8B-B14F-4D97-AF65-F5344CB8AC3E}">
        <p14:creationId xmlns:p14="http://schemas.microsoft.com/office/powerpoint/2010/main" val="3789241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046F5A-7EB5-CF8A-292E-A3789E9A6800}"/>
              </a:ext>
            </a:extLst>
          </p:cNvPr>
          <p:cNvSpPr txBox="1"/>
          <p:nvPr/>
        </p:nvSpPr>
        <p:spPr>
          <a:xfrm>
            <a:off x="2236305" y="1162879"/>
            <a:ext cx="861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Thứ …. ngày   …. tháng …. năm  2022</a:t>
            </a:r>
          </a:p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                       Toán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CB5A2-5EC1-1105-DB3F-C753AF1E9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673" y="2449393"/>
            <a:ext cx="1805127" cy="1162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FB4B6E-3A41-F592-59DC-EDF0D245A7FC}"/>
              </a:ext>
            </a:extLst>
          </p:cNvPr>
          <p:cNvSpPr txBox="1"/>
          <p:nvPr/>
        </p:nvSpPr>
        <p:spPr>
          <a:xfrm>
            <a:off x="3514311" y="2430335"/>
            <a:ext cx="7518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luten Black" pitchFamily="2" charset="0"/>
              </a:rPr>
              <a:t>CHIA SỐ CÓ BA CHỮ SỐ CHO SỐ CÓ 1 CHỮ SỐ ( Tiết 2)</a:t>
            </a:r>
          </a:p>
        </p:txBody>
      </p:sp>
    </p:spTree>
    <p:extLst>
      <p:ext uri="{BB962C8B-B14F-4D97-AF65-F5344CB8AC3E}">
        <p14:creationId xmlns:p14="http://schemas.microsoft.com/office/powerpoint/2010/main" val="3002436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-33533" y="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accent4">
                    <a:lumMod val="20000"/>
                    <a:lumOff val="80000"/>
                  </a:schemeClr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6167" y="-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55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EC7FF-7801-5E79-0555-FA888E456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66" y="336405"/>
            <a:ext cx="2486372" cy="1076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600B30-0A13-5691-437F-2B4AB120E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390" y="2864540"/>
            <a:ext cx="7677150" cy="37528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DAEA43-6ACF-AB55-9AEE-39498B820A7F}"/>
              </a:ext>
            </a:extLst>
          </p:cNvPr>
          <p:cNvSpPr/>
          <p:nvPr/>
        </p:nvSpPr>
        <p:spPr>
          <a:xfrm>
            <a:off x="1642031" y="2189300"/>
            <a:ext cx="2429214" cy="1350479"/>
          </a:xfrm>
          <a:prstGeom prst="wedgeRoundRectCallout">
            <a:avLst>
              <a:gd name="adj1" fmla="val 31459"/>
              <a:gd name="adj2" fmla="val 68096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Để làm mỗi cái ghế cần 7 vỏ chai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515DA90-E361-D8AB-6C3C-287F117A771A}"/>
              </a:ext>
            </a:extLst>
          </p:cNvPr>
          <p:cNvSpPr/>
          <p:nvPr/>
        </p:nvSpPr>
        <p:spPr>
          <a:xfrm>
            <a:off x="4164402" y="514773"/>
            <a:ext cx="3644574" cy="1796213"/>
          </a:xfrm>
          <a:prstGeom prst="wedgeRoundRectCallout">
            <a:avLst>
              <a:gd name="adj1" fmla="val 20419"/>
              <a:gd name="adj2" fmla="val 82581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714 vỏ chai thì chúng mình sẽ làm được bao nhiêu cái ghế nhỉ? 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53CE715-D830-6503-D9BA-DA1BB4AC5569}"/>
              </a:ext>
            </a:extLst>
          </p:cNvPr>
          <p:cNvSpPr/>
          <p:nvPr/>
        </p:nvSpPr>
        <p:spPr>
          <a:xfrm>
            <a:off x="7902133" y="446534"/>
            <a:ext cx="3290547" cy="2680714"/>
          </a:xfrm>
          <a:prstGeom prst="wedgeRoundRectCallout">
            <a:avLst>
              <a:gd name="adj1" fmla="val -19319"/>
              <a:gd name="adj2" fmla="val 56657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ghế sẽ làm được các bộ bàn ghế, mỗi bàn 5 ghế thì xếp được bao nhiêu bộ bàn ghế và còn dư mấy ghế?</a:t>
            </a:r>
          </a:p>
        </p:txBody>
      </p:sp>
    </p:spTree>
    <p:extLst>
      <p:ext uri="{BB962C8B-B14F-4D97-AF65-F5344CB8AC3E}">
        <p14:creationId xmlns:p14="http://schemas.microsoft.com/office/powerpoint/2010/main" val="121753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0CA169-CF73-3250-4153-239310C96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71" y="395475"/>
            <a:ext cx="2657146" cy="1008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FF1B87-8D26-4F1A-2181-21EFFF0DD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51" y="1623758"/>
            <a:ext cx="2743583" cy="8478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5166D7-FA77-C788-E8F6-8185101E9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334" y="2429300"/>
            <a:ext cx="1514686" cy="1362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E2DAF1-C4EC-1B93-2C8B-884DE6B16A7D}"/>
              </a:ext>
            </a:extLst>
          </p:cNvPr>
          <p:cNvSpPr txBox="1"/>
          <p:nvPr/>
        </p:nvSpPr>
        <p:spPr>
          <a:xfrm>
            <a:off x="1991677" y="3110641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1133E-AB71-2FFF-BFE1-FA903C7B8CA4}"/>
              </a:ext>
            </a:extLst>
          </p:cNvPr>
          <p:cNvSpPr txBox="1"/>
          <p:nvPr/>
        </p:nvSpPr>
        <p:spPr>
          <a:xfrm>
            <a:off x="1113382" y="2944119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AB2C4-773C-0C35-D53D-8C5EBD25F81C}"/>
              </a:ext>
            </a:extLst>
          </p:cNvPr>
          <p:cNvSpPr txBox="1"/>
          <p:nvPr/>
        </p:nvSpPr>
        <p:spPr>
          <a:xfrm>
            <a:off x="1123971" y="3289678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5DF15-3886-2359-6C48-9769EC076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0264" y="844112"/>
            <a:ext cx="5649113" cy="1038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32C0C3-624B-931D-75D7-1930805A1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5034" y="1871697"/>
            <a:ext cx="5268060" cy="1000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AB1A7-45AF-AF21-7BDE-2F1B61D23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034" y="2898370"/>
            <a:ext cx="6630325" cy="914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7F6B89-2572-341B-164F-B59F756C82C9}"/>
              </a:ext>
            </a:extLst>
          </p:cNvPr>
          <p:cNvSpPr txBox="1"/>
          <p:nvPr/>
        </p:nvSpPr>
        <p:spPr>
          <a:xfrm>
            <a:off x="2172204" y="3110432"/>
            <a:ext cx="28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1D0CC-101D-2495-3329-086E281F7F42}"/>
              </a:ext>
            </a:extLst>
          </p:cNvPr>
          <p:cNvSpPr txBox="1"/>
          <p:nvPr/>
        </p:nvSpPr>
        <p:spPr>
          <a:xfrm>
            <a:off x="1307556" y="3620356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87F9E-2D70-85F2-27F0-D60D5575FA91}"/>
              </a:ext>
            </a:extLst>
          </p:cNvPr>
          <p:cNvSpPr txBox="1"/>
          <p:nvPr/>
        </p:nvSpPr>
        <p:spPr>
          <a:xfrm>
            <a:off x="1307556" y="3937848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946CC5-F800-F054-9285-C24093D136D0}"/>
              </a:ext>
            </a:extLst>
          </p:cNvPr>
          <p:cNvSpPr txBox="1"/>
          <p:nvPr/>
        </p:nvSpPr>
        <p:spPr>
          <a:xfrm>
            <a:off x="2346910" y="3110432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CD09CF-5D99-CC89-CD5D-518106639279}"/>
              </a:ext>
            </a:extLst>
          </p:cNvPr>
          <p:cNvSpPr txBox="1"/>
          <p:nvPr/>
        </p:nvSpPr>
        <p:spPr>
          <a:xfrm>
            <a:off x="1305604" y="4316020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550623-6E7C-4502-034B-A4DC6CE6235F}"/>
              </a:ext>
            </a:extLst>
          </p:cNvPr>
          <p:cNvSpPr txBox="1"/>
          <p:nvPr/>
        </p:nvSpPr>
        <p:spPr>
          <a:xfrm>
            <a:off x="1496947" y="4616094"/>
            <a:ext cx="73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4A72C6-833F-4F1C-4CA5-3E7319B150D8}"/>
              </a:ext>
            </a:extLst>
          </p:cNvPr>
          <p:cNvSpPr/>
          <p:nvPr/>
        </p:nvSpPr>
        <p:spPr>
          <a:xfrm>
            <a:off x="5420140" y="3974373"/>
            <a:ext cx="2679649" cy="6481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714 : 7 = 102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BB342C-52C1-D969-52D2-DEEC662AC809}"/>
              </a:ext>
            </a:extLst>
          </p:cNvPr>
          <p:cNvCxnSpPr/>
          <p:nvPr/>
        </p:nvCxnSpPr>
        <p:spPr>
          <a:xfrm>
            <a:off x="1123971" y="3379729"/>
            <a:ext cx="7304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9AF1CE-D35B-4671-66CB-D6543FDF410C}"/>
              </a:ext>
            </a:extLst>
          </p:cNvPr>
          <p:cNvCxnSpPr/>
          <p:nvPr/>
        </p:nvCxnSpPr>
        <p:spPr>
          <a:xfrm>
            <a:off x="1123542" y="4062296"/>
            <a:ext cx="7304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2506EB-3912-7AB0-3BB8-26E9FE1E0E90}"/>
              </a:ext>
            </a:extLst>
          </p:cNvPr>
          <p:cNvCxnSpPr/>
          <p:nvPr/>
        </p:nvCxnSpPr>
        <p:spPr>
          <a:xfrm>
            <a:off x="1132734" y="4747800"/>
            <a:ext cx="7304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6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8CAEA-8D11-537B-8D43-CF41B759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66" y="336405"/>
            <a:ext cx="2486372" cy="1076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DB621-4744-E4A3-D88D-0E084AACD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72" y="2768745"/>
            <a:ext cx="7677150" cy="37528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03A027F-B0F7-6354-607F-F2FA1A81F803}"/>
              </a:ext>
            </a:extLst>
          </p:cNvPr>
          <p:cNvSpPr/>
          <p:nvPr/>
        </p:nvSpPr>
        <p:spPr>
          <a:xfrm>
            <a:off x="3999007" y="874642"/>
            <a:ext cx="3644574" cy="1796213"/>
          </a:xfrm>
          <a:prstGeom prst="wedgeRoundRectCallout">
            <a:avLst>
              <a:gd name="adj1" fmla="val 16601"/>
              <a:gd name="adj2" fmla="val 42187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714 vỏ chai thì chúng mình sẽ làm được 102 cái ghế</a:t>
            </a:r>
          </a:p>
        </p:txBody>
      </p:sp>
    </p:spTree>
    <p:extLst>
      <p:ext uri="{BB962C8B-B14F-4D97-AF65-F5344CB8AC3E}">
        <p14:creationId xmlns:p14="http://schemas.microsoft.com/office/powerpoint/2010/main" val="10871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1D2A6-71AC-895C-A603-1542E016A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008"/>
            <a:ext cx="2657146" cy="1008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EAEE-7A54-B582-6C16-3972C51B8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98" y="1825625"/>
            <a:ext cx="2800741" cy="819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D66551-F0B9-4555-5B7E-951666520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150" y="1690688"/>
            <a:ext cx="1552792" cy="1390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C6D518-645C-5BA3-D7C0-88C069799EB8}"/>
              </a:ext>
            </a:extLst>
          </p:cNvPr>
          <p:cNvSpPr txBox="1"/>
          <p:nvPr/>
        </p:nvSpPr>
        <p:spPr>
          <a:xfrm>
            <a:off x="4262426" y="2519680"/>
            <a:ext cx="26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75699-0E77-7313-354F-8F514A732620}"/>
              </a:ext>
            </a:extLst>
          </p:cNvPr>
          <p:cNvSpPr txBox="1"/>
          <p:nvPr/>
        </p:nvSpPr>
        <p:spPr>
          <a:xfrm>
            <a:off x="3606457" y="2235257"/>
            <a:ext cx="675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080F1-2025-C5E9-DEB8-AEDB4C9D4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244" y="1207241"/>
            <a:ext cx="4972744" cy="790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2FA0E-0553-F3EB-84C1-967B2E555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640" y="2127589"/>
            <a:ext cx="4591691" cy="8287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46296B-F644-AD72-4B46-1C1991A79F2B}"/>
              </a:ext>
            </a:extLst>
          </p:cNvPr>
          <p:cNvCxnSpPr/>
          <p:nvPr/>
        </p:nvCxnSpPr>
        <p:spPr>
          <a:xfrm>
            <a:off x="3638941" y="2653808"/>
            <a:ext cx="59109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5E4568C-51DA-602C-C515-EBFE4D8C6636}"/>
              </a:ext>
            </a:extLst>
          </p:cNvPr>
          <p:cNvSpPr txBox="1"/>
          <p:nvPr/>
        </p:nvSpPr>
        <p:spPr>
          <a:xfrm>
            <a:off x="3752848" y="2636700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970E1D-9035-A3CD-6115-690E3CCE5529}"/>
              </a:ext>
            </a:extLst>
          </p:cNvPr>
          <p:cNvSpPr txBox="1"/>
          <p:nvPr/>
        </p:nvSpPr>
        <p:spPr>
          <a:xfrm>
            <a:off x="3905248" y="2646860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52E2CB-E009-5237-0615-6ED8E587CA68}"/>
              </a:ext>
            </a:extLst>
          </p:cNvPr>
          <p:cNvSpPr txBox="1"/>
          <p:nvPr/>
        </p:nvSpPr>
        <p:spPr>
          <a:xfrm>
            <a:off x="4434641" y="2528096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C6913D-912A-A0B5-A4EB-E47BD010B09A}"/>
              </a:ext>
            </a:extLst>
          </p:cNvPr>
          <p:cNvSpPr txBox="1"/>
          <p:nvPr/>
        </p:nvSpPr>
        <p:spPr>
          <a:xfrm>
            <a:off x="3906177" y="2901297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72CAC0-729B-0BA9-BE5E-265FAB99EBA7}"/>
              </a:ext>
            </a:extLst>
          </p:cNvPr>
          <p:cNvCxnSpPr/>
          <p:nvPr/>
        </p:nvCxnSpPr>
        <p:spPr>
          <a:xfrm>
            <a:off x="3783414" y="3283787"/>
            <a:ext cx="4679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662A1E-4902-440F-9A01-10DF2CD6848F}"/>
              </a:ext>
            </a:extLst>
          </p:cNvPr>
          <p:cNvSpPr/>
          <p:nvPr/>
        </p:nvSpPr>
        <p:spPr>
          <a:xfrm>
            <a:off x="5618612" y="3300857"/>
            <a:ext cx="3718242" cy="614720"/>
          </a:xfrm>
          <a:prstGeom prst="roundRect">
            <a:avLst/>
          </a:prstGeom>
          <a:noFill/>
          <a:ln w="28575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: 5 = 20 ( dư 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E4B8E2-FA9A-9D04-2730-83E1CD3E42FD}"/>
              </a:ext>
            </a:extLst>
          </p:cNvPr>
          <p:cNvSpPr txBox="1"/>
          <p:nvPr/>
        </p:nvSpPr>
        <p:spPr>
          <a:xfrm>
            <a:off x="3929245" y="3244545"/>
            <a:ext cx="22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031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  <p:bldP spid="13" grpId="0"/>
      <p:bldP spid="15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27464A-C93C-CE16-0726-D58114A4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008"/>
            <a:ext cx="2657146" cy="1008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63A60-78FC-5E4D-2376-05EBA1A77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72" y="2768745"/>
            <a:ext cx="7677150" cy="37528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84EBDC-DF06-BCE1-CAA5-163002048504}"/>
              </a:ext>
            </a:extLst>
          </p:cNvPr>
          <p:cNvSpPr/>
          <p:nvPr/>
        </p:nvSpPr>
        <p:spPr>
          <a:xfrm>
            <a:off x="4453255" y="894125"/>
            <a:ext cx="4855154" cy="1717088"/>
          </a:xfrm>
          <a:prstGeom prst="wedgeRoundRectCallout">
            <a:avLst>
              <a:gd name="adj1" fmla="val -19319"/>
              <a:gd name="adj2" fmla="val 47396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5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ghế sẽ làm được các bộ bàn ghế, mỗi bàn 5 ghế thì xếp được 20 bộ bàn ghế và còn dư 2 ghế?</a:t>
            </a:r>
          </a:p>
        </p:txBody>
      </p:sp>
    </p:spTree>
    <p:extLst>
      <p:ext uri="{BB962C8B-B14F-4D97-AF65-F5344CB8AC3E}">
        <p14:creationId xmlns:p14="http://schemas.microsoft.com/office/powerpoint/2010/main" val="338773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43F223-259B-EB3B-8B2C-E51B8DE98AA8}"/>
              </a:ext>
            </a:extLst>
          </p:cNvPr>
          <p:cNvSpPr txBox="1"/>
          <p:nvPr/>
        </p:nvSpPr>
        <p:spPr>
          <a:xfrm>
            <a:off x="3217579" y="1474678"/>
            <a:ext cx="70946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Bài giải: 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Làm được số ghế là: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714 : 7 = 102 ( cái )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Xếp được số bộ bàn  ghế là: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102 : 5 =  24 ( bộ ) dư 2 cái ghế</a:t>
            </a:r>
          </a:p>
          <a:p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             Đáp số: 24 bộ , dư 2 ghế</a:t>
            </a:r>
            <a:endParaRPr lang="en-US" sz="280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B982F-2731-D257-C54C-9C90289D5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0008"/>
            <a:ext cx="2657146" cy="100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49C5D7-AA24-3D99-1CB5-4B7AEC669C97}"/>
              </a:ext>
            </a:extLst>
          </p:cNvPr>
          <p:cNvSpPr txBox="1"/>
          <p:nvPr/>
        </p:nvSpPr>
        <p:spPr>
          <a:xfrm>
            <a:off x="1393677" y="1381213"/>
            <a:ext cx="97227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ý : Thực hiện chia số có ba chữ số cho số có một chữ số </a:t>
            </a:r>
            <a:endParaRPr lang="en-US" sz="2800" b="0" i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ặt tính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theo đúng cột, đúng số, đúng vị trí của số bị chia, số chia, thương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tính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thứ tự từ trái qua phải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từ cột hàng trăm, hàng chục và hàng đơn vị.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lần tính đều qua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 bước tính nhẩm là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chia, nhân, trừ; mỗi lần chia được</a:t>
            </a:r>
            <a:r>
              <a:rPr lang="en-US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một chữ số ở thương.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8D943-8185-B73E-B823-3FA5EBEFC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3" y="341984"/>
            <a:ext cx="2908639" cy="11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0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7030A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6167" y="-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D0CFE3-48C8-C56B-7867-7E32FC89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49" y="325698"/>
            <a:ext cx="2774755" cy="1049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B5B096-ED73-3AD1-EBDE-285877F65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572" y="678956"/>
            <a:ext cx="1686160" cy="71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062E60-F170-079D-9871-4726A584D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343" y="1577916"/>
            <a:ext cx="8640381" cy="1524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5B8875-C9FB-1A00-D20E-B52044CA8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942" y="1694908"/>
            <a:ext cx="1603066" cy="28144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C129E-B81F-5509-AD7E-459D80B2A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8944" y="1694908"/>
            <a:ext cx="1628775" cy="2819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68706-F21B-E509-D6A3-F203E18CE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2787" y="1730626"/>
            <a:ext cx="1527606" cy="27430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88A456-AD0A-8F5D-0824-DC360C9219E8}"/>
              </a:ext>
            </a:extLst>
          </p:cNvPr>
          <p:cNvSpPr/>
          <p:nvPr/>
        </p:nvSpPr>
        <p:spPr>
          <a:xfrm>
            <a:off x="1622777" y="4644444"/>
            <a:ext cx="2343172" cy="635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270 :3 = 90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65EE65-BE1F-5675-5F1E-D274E05FDCF6}"/>
              </a:ext>
            </a:extLst>
          </p:cNvPr>
          <p:cNvSpPr/>
          <p:nvPr/>
        </p:nvSpPr>
        <p:spPr>
          <a:xfrm>
            <a:off x="4723194" y="4620435"/>
            <a:ext cx="2343172" cy="635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560 :4 = 140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591EFF-E8A1-846F-37A6-4E09E2885C65}"/>
              </a:ext>
            </a:extLst>
          </p:cNvPr>
          <p:cNvSpPr/>
          <p:nvPr/>
        </p:nvSpPr>
        <p:spPr>
          <a:xfrm>
            <a:off x="7821829" y="4573352"/>
            <a:ext cx="2343172" cy="635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 :9 = 50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6C998753-5B4A-4965-CF1B-B0D3FF35AF8C}"/>
              </a:ext>
            </a:extLst>
          </p:cNvPr>
          <p:cNvSpPr/>
          <p:nvPr/>
        </p:nvSpPr>
        <p:spPr>
          <a:xfrm>
            <a:off x="6095668" y="59610"/>
            <a:ext cx="3782726" cy="2092324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2400">
              <a:solidFill>
                <a:srgbClr val="000000"/>
              </a:solidFill>
              <a:latin typeface="OpenSans"/>
            </a:endParaRPr>
          </a:p>
          <a:p>
            <a:pPr algn="ctr"/>
            <a:endParaRPr lang="en-US" sz="2400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  <a:t>Thực hiện phép chia các số lần lượt từ trái sang phải.</a:t>
            </a:r>
            <a:br>
              <a:rPr lang="vi-VN" sz="2400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endParaRPr lang="en-US">
              <a:latin typeface="Nunito Black" pitchFamily="2" charset="0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C20FF-97AE-4657-49CA-DD447F057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94" y="406230"/>
            <a:ext cx="3248478" cy="909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65F742-0F77-951D-EB65-373104C79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247" y="600898"/>
            <a:ext cx="1686160" cy="71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1F9B4-AF3C-CDE2-F024-CB044557A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510041"/>
            <a:ext cx="10503526" cy="1571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3A681-0CCD-A7D2-96C2-43837C9C5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985" y="1740816"/>
            <a:ext cx="2147044" cy="29303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122543-EAC7-43D6-76C3-B39161373C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7721" y="1668892"/>
            <a:ext cx="2023658" cy="3028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19A90-6627-DCEB-C7E3-5A9EBCAC8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0356" y="1788157"/>
            <a:ext cx="2023659" cy="3028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6EE9AB-A30A-69CC-6BFE-DE211A2592CB}"/>
              </a:ext>
            </a:extLst>
          </p:cNvPr>
          <p:cNvSpPr/>
          <p:nvPr/>
        </p:nvSpPr>
        <p:spPr>
          <a:xfrm>
            <a:off x="347366" y="4810735"/>
            <a:ext cx="3481683" cy="635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251 :5 = 50 ( dư 1)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808192-AF82-9A71-9DD8-934B0B69363C}"/>
              </a:ext>
            </a:extLst>
          </p:cNvPr>
          <p:cNvSpPr/>
          <p:nvPr/>
        </p:nvSpPr>
        <p:spPr>
          <a:xfrm>
            <a:off x="4533900" y="4817107"/>
            <a:ext cx="3033175" cy="635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638 :6 = 106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845D2-6385-D61C-5122-C7D73B27A5D1}"/>
              </a:ext>
            </a:extLst>
          </p:cNvPr>
          <p:cNvSpPr/>
          <p:nvPr/>
        </p:nvSpPr>
        <p:spPr>
          <a:xfrm>
            <a:off x="8023860" y="4769766"/>
            <a:ext cx="3820774" cy="635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764  :7 = 109 ( dư 1) </a:t>
            </a:r>
          </a:p>
        </p:txBody>
      </p:sp>
    </p:spTree>
    <p:extLst>
      <p:ext uri="{BB962C8B-B14F-4D97-AF65-F5344CB8AC3E}">
        <p14:creationId xmlns:p14="http://schemas.microsoft.com/office/powerpoint/2010/main" val="281592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673DD-243D-8650-7B4E-89B546FBD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0" y="403745"/>
            <a:ext cx="3119005" cy="10796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33DBAFA-3ADA-2E83-CE08-AEF4A177BC71}"/>
              </a:ext>
            </a:extLst>
          </p:cNvPr>
          <p:cNvSpPr/>
          <p:nvPr/>
        </p:nvSpPr>
        <p:spPr>
          <a:xfrm>
            <a:off x="3296753" y="892865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0C38F-4BAD-6E7C-C8CB-EC289F42A696}"/>
              </a:ext>
            </a:extLst>
          </p:cNvPr>
          <p:cNvSpPr txBox="1"/>
          <p:nvPr/>
        </p:nvSpPr>
        <p:spPr>
          <a:xfrm>
            <a:off x="3827116" y="892865"/>
            <a:ext cx="7190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 Black" pitchFamily="2" charset="0"/>
                <a:cs typeface="Times New Roman" panose="02020603050405020304" pitchFamily="18" charset="0"/>
              </a:rPr>
              <a:t>    Cửa hàng  nướng được 460 cái bánh. Người ta muốn xếp toàn bộ số bánh đó vào hộp, mỗi hộp đựng 4 cái bánh. Hỏi cửa hàng xếp được bao nhiêu hộp bánh như vậy?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0E86D-B7A1-FE2F-24CE-12610ABF8B9B}"/>
              </a:ext>
            </a:extLst>
          </p:cNvPr>
          <p:cNvSpPr txBox="1"/>
          <p:nvPr/>
        </p:nvSpPr>
        <p:spPr>
          <a:xfrm>
            <a:off x="600313" y="3455442"/>
            <a:ext cx="5554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Bài toán cho biết gì?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B1286A-64F8-3CAD-2ECC-370EFBB31A5D}"/>
              </a:ext>
            </a:extLst>
          </p:cNvPr>
          <p:cNvCxnSpPr>
            <a:cxnSpLocks/>
          </p:cNvCxnSpPr>
          <p:nvPr/>
        </p:nvCxnSpPr>
        <p:spPr>
          <a:xfrm>
            <a:off x="7894320" y="1289432"/>
            <a:ext cx="18870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4CE47F-A933-1255-A7C6-450432BE1550}"/>
              </a:ext>
            </a:extLst>
          </p:cNvPr>
          <p:cNvCxnSpPr>
            <a:cxnSpLocks/>
          </p:cNvCxnSpPr>
          <p:nvPr/>
        </p:nvCxnSpPr>
        <p:spPr>
          <a:xfrm>
            <a:off x="5931884" y="2184400"/>
            <a:ext cx="35545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364423-98C1-B61F-19E6-00B249423167}"/>
              </a:ext>
            </a:extLst>
          </p:cNvPr>
          <p:cNvSpPr txBox="1"/>
          <p:nvPr/>
        </p:nvSpPr>
        <p:spPr>
          <a:xfrm>
            <a:off x="600313" y="3418705"/>
            <a:ext cx="361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Bài toán hỏi gì?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90B3AC-F0A0-68EF-4C7F-19885AC1D76A}"/>
              </a:ext>
            </a:extLst>
          </p:cNvPr>
          <p:cNvCxnSpPr>
            <a:cxnSpLocks/>
          </p:cNvCxnSpPr>
          <p:nvPr/>
        </p:nvCxnSpPr>
        <p:spPr>
          <a:xfrm>
            <a:off x="7586367" y="2591688"/>
            <a:ext cx="25431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BDFED0-6755-3E0D-2CF3-5A138DEB294A}"/>
              </a:ext>
            </a:extLst>
          </p:cNvPr>
          <p:cNvSpPr txBox="1"/>
          <p:nvPr/>
        </p:nvSpPr>
        <p:spPr>
          <a:xfrm>
            <a:off x="600313" y="3418705"/>
            <a:ext cx="952656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Muốn tìm số hộp bánh xếp được ta lấy 460 cái bánh chia cho số bánh trong một hộp (4 cái bánh)</a:t>
            </a:r>
            <a:br>
              <a:rPr lang="vi-VN" sz="2800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vi-VN" sz="280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00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D5649B-1A0A-3CC6-88ED-F7C98E95C9F3}"/>
              </a:ext>
            </a:extLst>
          </p:cNvPr>
          <p:cNvSpPr txBox="1"/>
          <p:nvPr/>
        </p:nvSpPr>
        <p:spPr>
          <a:xfrm>
            <a:off x="495623" y="3424893"/>
            <a:ext cx="7964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Muốn tìm số hộp bánh xếp được ta 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làm thế nào?</a:t>
            </a:r>
            <a:endParaRPr lang="en-US" sz="2800"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1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2" grpId="0"/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B664B-D483-D99E-6E9F-A55745707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85" y="381477"/>
            <a:ext cx="3124140" cy="998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A78EF1-C388-3A4C-D309-26C01625A6FC}"/>
              </a:ext>
            </a:extLst>
          </p:cNvPr>
          <p:cNvSpPr txBox="1"/>
          <p:nvPr/>
        </p:nvSpPr>
        <p:spPr>
          <a:xfrm>
            <a:off x="1115211" y="1478419"/>
            <a:ext cx="386327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>
                <a:solidFill>
                  <a:srgbClr val="000000"/>
                </a:solidFill>
                <a:effectLst/>
                <a:latin typeface="Nunito Black" pitchFamily="2" charset="0"/>
              </a:rPr>
              <a:t>            </a:t>
            </a:r>
            <a:r>
              <a:rPr lang="en-US" sz="2800" b="0" i="0">
                <a:solidFill>
                  <a:srgbClr val="7030A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Tóm tắt</a:t>
            </a:r>
          </a:p>
          <a:p>
            <a:pPr algn="l"/>
            <a:r>
              <a:rPr lang="en-US" sz="2800" b="0" i="0">
                <a:solidFill>
                  <a:srgbClr val="7030A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4 cái bánh: 1 hộp</a:t>
            </a:r>
          </a:p>
          <a:p>
            <a:pPr algn="l"/>
            <a:r>
              <a:rPr lang="en-US" sz="2800" b="0" i="0">
                <a:solidFill>
                  <a:srgbClr val="7030A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460 cái bánh: … hộp?</a:t>
            </a:r>
          </a:p>
          <a:p>
            <a:br>
              <a:rPr lang="en-US" sz="2800" b="0" i="0">
                <a:solidFill>
                  <a:srgbClr val="7030A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b="0" i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1F048-7B22-1818-2878-910151721A64}"/>
              </a:ext>
            </a:extLst>
          </p:cNvPr>
          <p:cNvSpPr txBox="1"/>
          <p:nvPr/>
        </p:nvSpPr>
        <p:spPr>
          <a:xfrm>
            <a:off x="2406458" y="3040479"/>
            <a:ext cx="8538499" cy="23391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 giải</a:t>
            </a:r>
            <a:endParaRPr lang="en-US" sz="2400">
              <a:solidFill>
                <a:schemeClr val="accent2">
                  <a:lumMod val="75000"/>
                </a:schemeClr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Cửa hàng  đã đóng được số hộp bánh là:</a:t>
            </a:r>
          </a:p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460 : 4 = 115( hộp bánh)</a:t>
            </a:r>
          </a:p>
          <a:p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Đáp số: 115 hộp bánh </a:t>
            </a:r>
          </a:p>
          <a:p>
            <a:r>
              <a:rPr lang="en-US"/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CE29D4-1FEA-799E-4DA2-3504049993CE}"/>
              </a:ext>
            </a:extLst>
          </p:cNvPr>
          <p:cNvSpPr/>
          <p:nvPr/>
        </p:nvSpPr>
        <p:spPr>
          <a:xfrm>
            <a:off x="3249543" y="789635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63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1654F8-76E5-FD42-3F45-236CE662E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25" y="372622"/>
            <a:ext cx="3126000" cy="118256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B412CD8-266F-E769-6C99-2098ECF161D9}"/>
              </a:ext>
            </a:extLst>
          </p:cNvPr>
          <p:cNvSpPr/>
          <p:nvPr/>
        </p:nvSpPr>
        <p:spPr>
          <a:xfrm>
            <a:off x="3370972" y="823037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E0D0FE-DD4D-5F04-64C0-1070306D05A2}"/>
              </a:ext>
            </a:extLst>
          </p:cNvPr>
          <p:cNvSpPr/>
          <p:nvPr/>
        </p:nvSpPr>
        <p:spPr>
          <a:xfrm>
            <a:off x="3926829" y="823037"/>
            <a:ext cx="1130750" cy="5905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Đ,S </a:t>
            </a:r>
          </a:p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ACA26F-179C-85D6-EC4D-441612B31197}"/>
              </a:ext>
            </a:extLst>
          </p:cNvPr>
          <p:cNvSpPr txBox="1"/>
          <p:nvPr/>
        </p:nvSpPr>
        <p:spPr>
          <a:xfrm>
            <a:off x="5005445" y="890367"/>
            <a:ext cx="61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Nunito Black" pitchFamily="2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C55455-0B9B-D64C-1FAF-82B3D6979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41" y="1622515"/>
            <a:ext cx="4010025" cy="2200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A6B1E1-CF2C-E0C9-0F38-81A92ABB8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554" y="1622515"/>
            <a:ext cx="3314700" cy="241005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F99AF-1647-0DE7-321F-3A05A011694D}"/>
              </a:ext>
            </a:extLst>
          </p:cNvPr>
          <p:cNvSpPr/>
          <p:nvPr/>
        </p:nvSpPr>
        <p:spPr>
          <a:xfrm>
            <a:off x="4407785" y="3205535"/>
            <a:ext cx="495762" cy="57060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E60669-A01A-A47D-BF0A-A7D93CF56587}"/>
              </a:ext>
            </a:extLst>
          </p:cNvPr>
          <p:cNvSpPr/>
          <p:nvPr/>
        </p:nvSpPr>
        <p:spPr>
          <a:xfrm>
            <a:off x="8371363" y="3205536"/>
            <a:ext cx="476167" cy="57060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A4F1A8F8-A79D-1729-B394-B558D2D4D2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04254" y="4016253"/>
            <a:ext cx="3087746" cy="27146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1881D6A-DC44-989E-7E30-2663FBAA7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Phép tính đúng là: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r>
              <a:rPr kumimoji="0" lang="en-US" altLang="en-US" sz="11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3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E714C-F946-3116-CDB3-EEBAC511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73" y="324216"/>
            <a:ext cx="2496371" cy="1176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2D2D1-70B2-7BE4-F408-4DF194EBC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40" y="2671576"/>
            <a:ext cx="4559747" cy="2131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5093BC-AD02-C945-19CB-20AD753CD862}"/>
              </a:ext>
            </a:extLst>
          </p:cNvPr>
          <p:cNvSpPr txBox="1"/>
          <p:nvPr/>
        </p:nvSpPr>
        <p:spPr>
          <a:xfrm>
            <a:off x="4170584" y="1664351"/>
            <a:ext cx="786384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* </a:t>
            </a:r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Thực hiện phép chia các số lần lượt từ trái sang phải.</a:t>
            </a:r>
            <a:br>
              <a:rPr lang="vi-VN" sz="2800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214A0B-DD3A-E76A-85E7-FDC825C44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133" y="768775"/>
            <a:ext cx="2191056" cy="83831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1E2D5B-90F8-C8B6-E5A0-4752869510C5}"/>
              </a:ext>
            </a:extLst>
          </p:cNvPr>
          <p:cNvSpPr/>
          <p:nvPr/>
        </p:nvSpPr>
        <p:spPr>
          <a:xfrm>
            <a:off x="4678532" y="3808520"/>
            <a:ext cx="580099" cy="65691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32138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8F3072-0F81-BD37-6AE6-9DF12BC5FEE5}"/>
              </a:ext>
            </a:extLst>
          </p:cNvPr>
          <p:cNvSpPr txBox="1"/>
          <p:nvPr/>
        </p:nvSpPr>
        <p:spPr>
          <a:xfrm>
            <a:off x="1804987" y="2413337"/>
            <a:ext cx="9405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latin typeface="Nunito Black" pitchFamily="2" charset="0"/>
              </a:rPr>
              <a:t>CỦNG CỐ - DẶN DÒ </a:t>
            </a:r>
          </a:p>
        </p:txBody>
      </p:sp>
    </p:spTree>
    <p:extLst>
      <p:ext uri="{BB962C8B-B14F-4D97-AF65-F5344CB8AC3E}">
        <p14:creationId xmlns:p14="http://schemas.microsoft.com/office/powerpoint/2010/main" val="1645555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5A816B-33AC-7353-3885-3176DCCE1E28}"/>
              </a:ext>
            </a:extLst>
          </p:cNvPr>
          <p:cNvSpPr txBox="1"/>
          <p:nvPr/>
        </p:nvSpPr>
        <p:spPr>
          <a:xfrm>
            <a:off x="2805112" y="1569303"/>
            <a:ext cx="72913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Nunito Black" pitchFamily="2" charset="0"/>
              </a:rPr>
              <a:t>HẸN GẶP LẠI     CÁC EM </a:t>
            </a:r>
          </a:p>
        </p:txBody>
      </p:sp>
    </p:spTree>
    <p:extLst>
      <p:ext uri="{BB962C8B-B14F-4D97-AF65-F5344CB8AC3E}">
        <p14:creationId xmlns:p14="http://schemas.microsoft.com/office/powerpoint/2010/main" val="2020543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FE86C1-81AA-5BF1-3D24-3C8CA23FFCE3}"/>
              </a:ext>
            </a:extLst>
          </p:cNvPr>
          <p:cNvSpPr txBox="1"/>
          <p:nvPr/>
        </p:nvSpPr>
        <p:spPr>
          <a:xfrm>
            <a:off x="2030482" y="1433720"/>
            <a:ext cx="861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Thứ …. ngày   …. tháng …. năm  2022</a:t>
            </a:r>
          </a:p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                       Toán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305D5-095B-8FCD-6D3A-AB4393C235FB}"/>
              </a:ext>
            </a:extLst>
          </p:cNvPr>
          <p:cNvSpPr txBox="1"/>
          <p:nvPr/>
        </p:nvSpPr>
        <p:spPr>
          <a:xfrm>
            <a:off x="3476211" y="2634049"/>
            <a:ext cx="7518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luten Black" pitchFamily="2" charset="0"/>
              </a:rPr>
              <a:t>CHIA SỐ CÓ BA CHỮ SỐ CHO SỐ CÓ 1 CHỮ SỐ ( Tiết 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3048E-6E9B-E753-F381-51E88061A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084" y="2672166"/>
            <a:ext cx="1805127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88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534BD-BB3A-0BA8-C37C-80DCE769B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44" y="348407"/>
            <a:ext cx="2857899" cy="933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F98493-D5ED-2769-FCF6-B233AD7AB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134" y="1689021"/>
            <a:ext cx="1810003" cy="1057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6454DE-2AED-D404-8ABE-C77087156CF6}"/>
              </a:ext>
            </a:extLst>
          </p:cNvPr>
          <p:cNvSpPr txBox="1"/>
          <p:nvPr/>
        </p:nvSpPr>
        <p:spPr>
          <a:xfrm>
            <a:off x="2046708" y="2158229"/>
            <a:ext cx="355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F01C2-6BA0-EC0A-B3E3-ACCBB5EAA5C3}"/>
              </a:ext>
            </a:extLst>
          </p:cNvPr>
          <p:cNvSpPr txBox="1"/>
          <p:nvPr/>
        </p:nvSpPr>
        <p:spPr>
          <a:xfrm>
            <a:off x="1421914" y="2033171"/>
            <a:ext cx="355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25864F-B084-92C3-C216-5D767BCB4BCD}"/>
              </a:ext>
            </a:extLst>
          </p:cNvPr>
          <p:cNvCxnSpPr>
            <a:cxnSpLocks/>
          </p:cNvCxnSpPr>
          <p:nvPr/>
        </p:nvCxnSpPr>
        <p:spPr>
          <a:xfrm>
            <a:off x="1385962" y="2444599"/>
            <a:ext cx="5947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E693C53-92BC-0A41-2761-CD252E9111B9}"/>
              </a:ext>
            </a:extLst>
          </p:cNvPr>
          <p:cNvSpPr txBox="1"/>
          <p:nvPr/>
        </p:nvSpPr>
        <p:spPr>
          <a:xfrm>
            <a:off x="1414103" y="2367245"/>
            <a:ext cx="2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564C1-F786-DCE0-4917-D3C0B9CB7CB0}"/>
              </a:ext>
            </a:extLst>
          </p:cNvPr>
          <p:cNvSpPr txBox="1"/>
          <p:nvPr/>
        </p:nvSpPr>
        <p:spPr>
          <a:xfrm>
            <a:off x="1567783" y="2373967"/>
            <a:ext cx="2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BD211-DDBC-E949-A5F9-550BC433F53D}"/>
              </a:ext>
            </a:extLst>
          </p:cNvPr>
          <p:cNvSpPr txBox="1"/>
          <p:nvPr/>
        </p:nvSpPr>
        <p:spPr>
          <a:xfrm>
            <a:off x="2182079" y="2158229"/>
            <a:ext cx="2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293B7-D908-6A3B-11D8-4CA8AC082DA8}"/>
              </a:ext>
            </a:extLst>
          </p:cNvPr>
          <p:cNvSpPr txBox="1"/>
          <p:nvPr/>
        </p:nvSpPr>
        <p:spPr>
          <a:xfrm>
            <a:off x="1423768" y="2638321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9B6E25-D09C-C69E-0352-B41241029027}"/>
              </a:ext>
            </a:extLst>
          </p:cNvPr>
          <p:cNvCxnSpPr>
            <a:cxnSpLocks/>
          </p:cNvCxnSpPr>
          <p:nvPr/>
        </p:nvCxnSpPr>
        <p:spPr>
          <a:xfrm>
            <a:off x="1421914" y="3028604"/>
            <a:ext cx="5947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9CD6138-ACDD-6FD7-BCB4-A720B6706639}"/>
              </a:ext>
            </a:extLst>
          </p:cNvPr>
          <p:cNvSpPr txBox="1"/>
          <p:nvPr/>
        </p:nvSpPr>
        <p:spPr>
          <a:xfrm>
            <a:off x="1584789" y="2944893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05EAD0-237B-16F5-B86C-2E1690E0084E}"/>
              </a:ext>
            </a:extLst>
          </p:cNvPr>
          <p:cNvSpPr txBox="1"/>
          <p:nvPr/>
        </p:nvSpPr>
        <p:spPr>
          <a:xfrm>
            <a:off x="2342206" y="2158383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3BABF7-13D3-479E-231B-5A5CBFA44DB6}"/>
              </a:ext>
            </a:extLst>
          </p:cNvPr>
          <p:cNvSpPr txBox="1"/>
          <p:nvPr/>
        </p:nvSpPr>
        <p:spPr>
          <a:xfrm>
            <a:off x="1584789" y="3249516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235430-41E7-28C4-D27C-2BA6BAD908CB}"/>
              </a:ext>
            </a:extLst>
          </p:cNvPr>
          <p:cNvCxnSpPr>
            <a:cxnSpLocks/>
          </p:cNvCxnSpPr>
          <p:nvPr/>
        </p:nvCxnSpPr>
        <p:spPr>
          <a:xfrm>
            <a:off x="1476343" y="3624694"/>
            <a:ext cx="5947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E83D2A-3500-8FEC-93B2-6DEE8165A35E}"/>
              </a:ext>
            </a:extLst>
          </p:cNvPr>
          <p:cNvSpPr txBox="1"/>
          <p:nvPr/>
        </p:nvSpPr>
        <p:spPr>
          <a:xfrm>
            <a:off x="1701330" y="3551640"/>
            <a:ext cx="757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0E91FC-84FC-C2A5-3228-0C2658BE134C}"/>
              </a:ext>
            </a:extLst>
          </p:cNvPr>
          <p:cNvSpPr txBox="1"/>
          <p:nvPr/>
        </p:nvSpPr>
        <p:spPr>
          <a:xfrm>
            <a:off x="1725156" y="2940445"/>
            <a:ext cx="6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1365BE-F828-6872-6B94-0A91A4B51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334" y="1702956"/>
            <a:ext cx="3267531" cy="3810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1AF17B-3AEB-7ADA-907D-FA886526A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979" y="2024718"/>
            <a:ext cx="4229690" cy="4477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0A028D-733E-DCCF-DE8F-85D5BCCFC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334" y="2341612"/>
            <a:ext cx="1057423" cy="466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BDED3C-5E83-7222-A5DB-E2034DC89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1708" y="2430724"/>
            <a:ext cx="4248743" cy="390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6322B5-5BF1-7AC0-342D-AEFBA8E175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9357" y="2804736"/>
            <a:ext cx="5163271" cy="4477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5B8AB5-1FD2-CE28-58FC-9BD6011AC7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0952" y="3169292"/>
            <a:ext cx="5229955" cy="4572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BDCB91-E1C9-07AA-9E23-B063AABF53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5109" y="3624694"/>
            <a:ext cx="4725059" cy="48584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E68490-8A3E-82F0-5614-B9ADD3AA1B95}"/>
              </a:ext>
            </a:extLst>
          </p:cNvPr>
          <p:cNvSpPr/>
          <p:nvPr/>
        </p:nvSpPr>
        <p:spPr>
          <a:xfrm>
            <a:off x="3727247" y="4301787"/>
            <a:ext cx="3065704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462 : 3 = 154</a:t>
            </a: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A305AFA9-6000-6473-63A9-F1891CF22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68" y="4110537"/>
            <a:ext cx="3268062" cy="242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BCE8A85-E443-9714-4AB0-7D8042F4409B}"/>
              </a:ext>
            </a:extLst>
          </p:cNvPr>
          <p:cNvSpPr/>
          <p:nvPr/>
        </p:nvSpPr>
        <p:spPr>
          <a:xfrm>
            <a:off x="2664942" y="593772"/>
            <a:ext cx="676275" cy="59556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3A3AD1-5178-1927-035B-4E69720532E3}"/>
              </a:ext>
            </a:extLst>
          </p:cNvPr>
          <p:cNvSpPr txBox="1"/>
          <p:nvPr/>
        </p:nvSpPr>
        <p:spPr>
          <a:xfrm>
            <a:off x="3377101" y="652031"/>
            <a:ext cx="525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Đặt tính rồi tính( theo mẫu): </a:t>
            </a:r>
          </a:p>
        </p:txBody>
      </p:sp>
    </p:spTree>
    <p:extLst>
      <p:ext uri="{BB962C8B-B14F-4D97-AF65-F5344CB8AC3E}">
        <p14:creationId xmlns:p14="http://schemas.microsoft.com/office/powerpoint/2010/main" val="12676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7" grpId="0"/>
      <p:bldP spid="18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59881F-5C71-F6E9-071D-9F14D2895900}"/>
              </a:ext>
            </a:extLst>
          </p:cNvPr>
          <p:cNvSpPr/>
          <p:nvPr/>
        </p:nvSpPr>
        <p:spPr>
          <a:xfrm>
            <a:off x="990600" y="823070"/>
            <a:ext cx="10848652" cy="1752600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4BABDF-C9E3-952C-8EEB-2ECCF6FA0996}"/>
              </a:ext>
            </a:extLst>
          </p:cNvPr>
          <p:cNvSpPr txBox="1"/>
          <p:nvPr/>
        </p:nvSpPr>
        <p:spPr>
          <a:xfrm>
            <a:off x="1714499" y="1191539"/>
            <a:ext cx="94773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chemeClr val="accent6">
                    <a:lumMod val="75000"/>
                  </a:schemeClr>
                </a:solidFill>
                <a:latin typeface="BigApple" pitchFamily="2" charset="0"/>
              </a:rPr>
              <a:t>TÌM ĐÀN VỊT CON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BigAppl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D0572-9A83-0E15-A84F-6D3ADA5AC2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623" y="3535958"/>
            <a:ext cx="3902543" cy="3424237"/>
          </a:xfrm>
          <a:prstGeom prst="rect">
            <a:avLst/>
          </a:prstGeom>
        </p:spPr>
      </p:pic>
      <p:pic>
        <p:nvPicPr>
          <p:cNvPr id="8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F1275DC3-74DE-22B5-854F-A289926AA5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38" y="5055604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32C748BB-4CC4-0866-564E-0009F946CC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990" y="4711842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Emoji Eat Sticker by B.Duck à¹à¸à¸à¸µ 2020 | à¸ªà¸à¸´à¸à¹à¸à¸­à¸£à¹">
            <a:extLst>
              <a:ext uri="{FF2B5EF4-FFF2-40B4-BE49-F238E27FC236}">
                <a16:creationId xmlns:a16="http://schemas.microsoft.com/office/drawing/2014/main" id="{7FC515CF-DC28-C7FB-4463-831F6E6EC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29" y="3535958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5DF13FB1-4E9E-3103-F452-4FE99B927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557" y="4788339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port Ball Sticker by B.Duck for iOS &amp; Android | GIPHY">
            <a:extLst>
              <a:ext uri="{FF2B5EF4-FFF2-40B4-BE49-F238E27FC236}">
                <a16:creationId xmlns:a16="http://schemas.microsoft.com/office/drawing/2014/main" id="{4B83E716-E1AE-D513-C931-F49E7C1AB5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575" y="386144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2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9F2E6-022B-0D39-0884-B7D10AE9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87" y="1373548"/>
            <a:ext cx="10393225" cy="64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42652-8D86-61FB-7CEB-37850221B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470" y="2313542"/>
            <a:ext cx="1362265" cy="2191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CF6BE8-A9BA-C3AC-78F3-69DFE6ED4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752" y="2237332"/>
            <a:ext cx="1381318" cy="22672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E3316-1FE6-B07E-75FA-6A7996307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407" y="2341950"/>
            <a:ext cx="1400370" cy="22767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DA2C80-DD3B-A62D-34B5-AA8982197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8837" y="2267659"/>
            <a:ext cx="1381317" cy="22220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AD2553-7BF0-4710-F94D-5F0F4B18B0B1}"/>
              </a:ext>
            </a:extLst>
          </p:cNvPr>
          <p:cNvSpPr/>
          <p:nvPr/>
        </p:nvSpPr>
        <p:spPr>
          <a:xfrm>
            <a:off x="545624" y="4557141"/>
            <a:ext cx="2565959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403 : 3 = 134(dư 1)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6F720F-A5D5-1605-732F-6C1607691127}"/>
              </a:ext>
            </a:extLst>
          </p:cNvPr>
          <p:cNvSpPr/>
          <p:nvPr/>
        </p:nvSpPr>
        <p:spPr>
          <a:xfrm>
            <a:off x="3341217" y="4578826"/>
            <a:ext cx="2565960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518 : 5 = 103(dư 3)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B3AAB1-D757-A297-CC66-6EB5F1E1EFBA}"/>
              </a:ext>
            </a:extLst>
          </p:cNvPr>
          <p:cNvSpPr/>
          <p:nvPr/>
        </p:nvSpPr>
        <p:spPr>
          <a:xfrm>
            <a:off x="6199753" y="4557141"/>
            <a:ext cx="2565960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844 : 8 = 105(dư 4)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90CAA5-4F2B-A3CA-FB42-FC73650D218D}"/>
              </a:ext>
            </a:extLst>
          </p:cNvPr>
          <p:cNvSpPr/>
          <p:nvPr/>
        </p:nvSpPr>
        <p:spPr>
          <a:xfrm>
            <a:off x="9373944" y="4557141"/>
            <a:ext cx="1775153" cy="6147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810 : 9 = 90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588415-73C8-6D62-98B6-D8E9358CD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843" y="357084"/>
            <a:ext cx="2248214" cy="94310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D85D495-84A5-4BFB-ED17-964D0C0F6C7C}"/>
              </a:ext>
            </a:extLst>
          </p:cNvPr>
          <p:cNvSpPr/>
          <p:nvPr/>
        </p:nvSpPr>
        <p:spPr>
          <a:xfrm>
            <a:off x="2664942" y="593772"/>
            <a:ext cx="676275" cy="59556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A73E3-F195-FB2E-CEC1-E8EB2118E8F5}"/>
              </a:ext>
            </a:extLst>
          </p:cNvPr>
          <p:cNvSpPr txBox="1"/>
          <p:nvPr/>
        </p:nvSpPr>
        <p:spPr>
          <a:xfrm>
            <a:off x="3377101" y="652031"/>
            <a:ext cx="525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Đặt tính rồi tính( theo mẫu): </a:t>
            </a:r>
          </a:p>
        </p:txBody>
      </p:sp>
    </p:spTree>
    <p:extLst>
      <p:ext uri="{BB962C8B-B14F-4D97-AF65-F5344CB8AC3E}">
        <p14:creationId xmlns:p14="http://schemas.microsoft.com/office/powerpoint/2010/main" val="36465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9B1B3B-4A5F-F277-D280-3983E08B0927}"/>
              </a:ext>
            </a:extLst>
          </p:cNvPr>
          <p:cNvSpPr/>
          <p:nvPr/>
        </p:nvSpPr>
        <p:spPr>
          <a:xfrm>
            <a:off x="577888" y="1466182"/>
            <a:ext cx="5936199" cy="174383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: 600 : 2 = ? 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Nhẩm: 6 trăm : 2 = 3 trăm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600 : 2 = 300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DA860-73DA-3EE6-1D52-8ACB655BD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07" y="3342425"/>
            <a:ext cx="10529618" cy="94310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70FB27-F0AB-1AD8-4FC0-3F31054336E4}"/>
              </a:ext>
            </a:extLst>
          </p:cNvPr>
          <p:cNvSpPr/>
          <p:nvPr/>
        </p:nvSpPr>
        <p:spPr>
          <a:xfrm>
            <a:off x="722131" y="3500943"/>
            <a:ext cx="3105307" cy="1295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400 : 4 =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4 trăm : 4 = 1 trăm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   400 : 4 = 100</a:t>
            </a:r>
          </a:p>
          <a:p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endParaRPr lang="en-US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019B3E-B9BF-93B4-9C24-53490D3C9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43" y="357084"/>
            <a:ext cx="2248214" cy="943107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DC0EA77A-ADA9-3A60-A02C-2B100905B043}"/>
              </a:ext>
            </a:extLst>
          </p:cNvPr>
          <p:cNvSpPr/>
          <p:nvPr/>
        </p:nvSpPr>
        <p:spPr>
          <a:xfrm>
            <a:off x="6779203" y="363813"/>
            <a:ext cx="5023255" cy="306518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endParaRPr lang="en-US">
              <a:solidFill>
                <a:srgbClr val="000000"/>
              </a:solidFill>
              <a:latin typeface="Nunito Black" pitchFamily="2" charset="0"/>
            </a:endParaRPr>
          </a:p>
          <a:p>
            <a:pPr algn="ctr"/>
            <a:endParaRPr lang="en-US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r>
              <a:rPr lang="en-US" sz="2800" b="0" i="0">
                <a:solidFill>
                  <a:schemeClr val="accent2">
                    <a:lumMod val="50000"/>
                  </a:schemeClr>
                </a:solidFill>
                <a:effectLst/>
                <a:latin typeface="Nunito Black" pitchFamily="2" charset="0"/>
              </a:rPr>
              <a:t>Quan sát ví dụ mẫu rồi thực hiện tính nhẩm kết quả phép chia số tròn trăm cho một số.</a:t>
            </a:r>
            <a:br>
              <a:rPr lang="en-US" sz="2800" b="0" i="0">
                <a:solidFill>
                  <a:schemeClr val="accent2">
                    <a:lumMod val="50000"/>
                  </a:schemeClr>
                </a:solidFill>
                <a:effectLst/>
                <a:latin typeface="Nunito Black" pitchFamily="2" charset="0"/>
              </a:rPr>
            </a:br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84EB54-BB0F-05D3-5AAB-86B3483D7DE1}"/>
              </a:ext>
            </a:extLst>
          </p:cNvPr>
          <p:cNvSpPr/>
          <p:nvPr/>
        </p:nvSpPr>
        <p:spPr>
          <a:xfrm>
            <a:off x="2664942" y="593772"/>
            <a:ext cx="676275" cy="59556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3B3C6-4C2D-BD92-04C5-E9D18600FE17}"/>
              </a:ext>
            </a:extLst>
          </p:cNvPr>
          <p:cNvSpPr txBox="1"/>
          <p:nvPr/>
        </p:nvSpPr>
        <p:spPr>
          <a:xfrm>
            <a:off x="3377101" y="652031"/>
            <a:ext cx="525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Tính nhẩm( theo mẫu):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FA89BBD-944A-FBF2-BE03-87E42DB1A921}"/>
              </a:ext>
            </a:extLst>
          </p:cNvPr>
          <p:cNvSpPr/>
          <p:nvPr/>
        </p:nvSpPr>
        <p:spPr>
          <a:xfrm>
            <a:off x="4113031" y="3500943"/>
            <a:ext cx="3105307" cy="1295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600 : 3 =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6 trăm : 3 = 2 trăm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   600 : 3 = 200</a:t>
            </a:r>
          </a:p>
          <a:p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endParaRPr lang="en-US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90B7AC-D071-B3A6-8F4F-AF6B0C986703}"/>
              </a:ext>
            </a:extLst>
          </p:cNvPr>
          <p:cNvSpPr/>
          <p:nvPr/>
        </p:nvSpPr>
        <p:spPr>
          <a:xfrm>
            <a:off x="7738178" y="3500943"/>
            <a:ext cx="3105307" cy="1295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endParaRPr lang="en-US" sz="240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800 : 2 =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8 trăm : 2 = 4 trăm</a:t>
            </a:r>
          </a:p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   800 : 2 = 400</a:t>
            </a:r>
          </a:p>
          <a:p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>
                <a:solidFill>
                  <a:schemeClr val="accent6">
                    <a:lumMod val="50000"/>
                  </a:schemeClr>
                </a:solidFill>
              </a:rPr>
            </a:br>
            <a:endParaRPr lang="en-US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2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2" grpId="1" animBg="1"/>
      <p:bldP spid="15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FF6B9-C8FD-2E0C-8619-ED1D3127D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051" y="445513"/>
            <a:ext cx="1619476" cy="9145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E4454F-83D5-66F7-0F51-DFAE8457B1EC}"/>
              </a:ext>
            </a:extLst>
          </p:cNvPr>
          <p:cNvSpPr txBox="1"/>
          <p:nvPr/>
        </p:nvSpPr>
        <p:spPr>
          <a:xfrm>
            <a:off x="474990" y="1431618"/>
            <a:ext cx="8504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con rô- bốt cân nặng 600g và các   khối </a:t>
            </a:r>
          </a:p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 bích giống nhau. Vậy mỗi khối </a:t>
            </a:r>
          </a:p>
          <a:p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ru-bích cân nặng        g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AD61D4-F342-2114-4AE2-78CFB0B64EEE}"/>
              </a:ext>
            </a:extLst>
          </p:cNvPr>
          <p:cNvSpPr/>
          <p:nvPr/>
        </p:nvSpPr>
        <p:spPr>
          <a:xfrm>
            <a:off x="3072384" y="2298533"/>
            <a:ext cx="490019" cy="5528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82D2F-DD59-3FFC-30EF-38A19ECF5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282" y="1064873"/>
            <a:ext cx="4753638" cy="246731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FC0275-8947-995E-9C8A-D90C92F1BA23}"/>
              </a:ext>
            </a:extLst>
          </p:cNvPr>
          <p:cNvSpPr txBox="1"/>
          <p:nvPr/>
        </p:nvSpPr>
        <p:spPr>
          <a:xfrm>
            <a:off x="422588" y="3827461"/>
            <a:ext cx="56389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Tóm tắt:</a:t>
            </a:r>
            <a:endParaRPr lang="en-US" sz="2800">
              <a:solidFill>
                <a:schemeClr val="accent4">
                  <a:lumMod val="50000"/>
                </a:schemeClr>
              </a:solidFill>
              <a:latin typeface="Nunito Black" pitchFamily="2" charset="0"/>
            </a:endParaRPr>
          </a:p>
          <a:p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Con rô-bốt: 600g</a:t>
            </a:r>
          </a:p>
          <a:p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Con rô-bốt = 4 khối ru-bích</a:t>
            </a:r>
          </a:p>
          <a:p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Nunito Black" pitchFamily="2" charset="0"/>
              </a:rPr>
              <a:t>1 khối ru-bích: … g?</a:t>
            </a:r>
          </a:p>
          <a:p>
            <a:br>
              <a:rPr lang="en-US"/>
            </a:br>
            <a:br>
              <a:rPr lang="en-US"/>
            </a:br>
            <a:endParaRPr lang="en-US" sz="2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BAC672-D9BD-F05E-A53E-8220CC1D2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A9B11B-A35C-5F31-E538-D169F82E8912}"/>
              </a:ext>
            </a:extLst>
          </p:cNvPr>
          <p:cNvSpPr txBox="1"/>
          <p:nvPr/>
        </p:nvSpPr>
        <p:spPr>
          <a:xfrm>
            <a:off x="479571" y="2950006"/>
            <a:ext cx="70134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>
                <a:solidFill>
                  <a:srgbClr val="000000"/>
                </a:solidFill>
                <a:effectLst/>
                <a:latin typeface="Nunito Black" pitchFamily="2" charset="0"/>
              </a:rPr>
              <a:t>Muốn tìm mỗi khối ru-bích cân nặng bao nhiêu gam ta làm thế nào? </a:t>
            </a:r>
            <a:endParaRPr lang="en-US" sz="2000"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416B0-880A-6347-C7C6-6EDFE7440E47}"/>
              </a:ext>
            </a:extLst>
          </p:cNvPr>
          <p:cNvSpPr txBox="1"/>
          <p:nvPr/>
        </p:nvSpPr>
        <p:spPr>
          <a:xfrm>
            <a:off x="451080" y="2912686"/>
            <a:ext cx="70134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  <a:t>Muốn tìm mỗi khối ru-bích cân nặng bao nhiêu gam ta lấy cân năng con rô-bốt (600g) chia cho số khối ru-bích (4 khối ru-bích)</a:t>
            </a:r>
            <a:br>
              <a:rPr lang="en-US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</a:br>
            <a:br>
              <a:rPr lang="en-US" b="0" i="0">
                <a:solidFill>
                  <a:schemeClr val="accent6">
                    <a:lumMod val="50000"/>
                  </a:schemeClr>
                </a:solidFill>
                <a:effectLst/>
                <a:latin typeface="Nunito Black" pitchFamily="2" charset="0"/>
              </a:rPr>
            </a:br>
            <a:endParaRPr lang="en-US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B30EC-0AA9-6182-41F9-DE2096B9A951}"/>
              </a:ext>
            </a:extLst>
          </p:cNvPr>
          <p:cNvSpPr txBox="1"/>
          <p:nvPr/>
        </p:nvSpPr>
        <p:spPr>
          <a:xfrm>
            <a:off x="5160897" y="3731388"/>
            <a:ext cx="669859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Nunito Black" pitchFamily="2" charset="0"/>
              </a:rPr>
              <a:t>Bài giải</a:t>
            </a:r>
            <a:endParaRPr lang="en-US" sz="2800" b="0" i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ctr"/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Mỗi khối ru-bích cân nặng số gam là:</a:t>
            </a:r>
          </a:p>
          <a:p>
            <a:pPr algn="ctr"/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600 : 4 = 150 (g)</a:t>
            </a:r>
          </a:p>
          <a:p>
            <a:pPr algn="ctr"/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                    Đáp số: 150g.</a:t>
            </a:r>
          </a:p>
          <a:p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3" grpId="1"/>
      <p:bldP spid="14" grpId="0"/>
      <p:bldP spid="14" grpId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31FCE74-7D4B-49D8-1B4C-7FA389F9DA2E}"/>
              </a:ext>
            </a:extLst>
          </p:cNvPr>
          <p:cNvSpPr/>
          <p:nvPr/>
        </p:nvSpPr>
        <p:spPr>
          <a:xfrm>
            <a:off x="2601625" y="494614"/>
            <a:ext cx="642377" cy="64435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52F6F8-F256-3333-EE8C-48FD9261F503}"/>
              </a:ext>
            </a:extLst>
          </p:cNvPr>
          <p:cNvSpPr txBox="1"/>
          <p:nvPr/>
        </p:nvSpPr>
        <p:spPr>
          <a:xfrm>
            <a:off x="3244002" y="615747"/>
            <a:ext cx="369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9B705-E3C1-CD04-5BCD-546CFB566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7" y="1260100"/>
            <a:ext cx="10754602" cy="4939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5D9145-65D3-4170-A7BD-FDFF870FB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114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3033A0-C037-E19E-12CA-CFDC7DBC6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856122E-A94F-31FB-004C-F22239C23E27}"/>
              </a:ext>
            </a:extLst>
          </p:cNvPr>
          <p:cNvSpPr/>
          <p:nvPr/>
        </p:nvSpPr>
        <p:spPr>
          <a:xfrm>
            <a:off x="2601625" y="494614"/>
            <a:ext cx="642377" cy="64435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9A961-F6A4-4476-C7EA-CFFF60E14762}"/>
              </a:ext>
            </a:extLst>
          </p:cNvPr>
          <p:cNvSpPr txBox="1"/>
          <p:nvPr/>
        </p:nvSpPr>
        <p:spPr>
          <a:xfrm>
            <a:off x="3244002" y="555180"/>
            <a:ext cx="369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0508CC-1FD3-4D2E-EF00-A0203F72549D}"/>
              </a:ext>
            </a:extLst>
          </p:cNvPr>
          <p:cNvSpPr txBox="1"/>
          <p:nvPr/>
        </p:nvSpPr>
        <p:spPr>
          <a:xfrm>
            <a:off x="353411" y="1437721"/>
            <a:ext cx="1022459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Muốn tìm số điểm Việt nhận được, ta cần tính xem 1 quân cờ trên đĩa nhận được bao nhiêu điểm bằng cách lấy số điểm của Mai chia cho số quân cờ của Mai trên đĩa.</a:t>
            </a:r>
            <a:b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</a:br>
            <a:br>
              <a:rPr lang="vi-VN" sz="2800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001E32-3CA8-FD31-65A2-57282F0C7981}"/>
              </a:ext>
            </a:extLst>
          </p:cNvPr>
          <p:cNvSpPr txBox="1"/>
          <p:nvPr/>
        </p:nvSpPr>
        <p:spPr>
          <a:xfrm>
            <a:off x="729920" y="1533381"/>
            <a:ext cx="9547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Muốn tìm số điểm Việt nhận được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 ta làm thế nào?</a:t>
            </a:r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61DBA-0938-CB28-0093-3C21F63D3818}"/>
              </a:ext>
            </a:extLst>
          </p:cNvPr>
          <p:cNvSpPr txBox="1"/>
          <p:nvPr/>
        </p:nvSpPr>
        <p:spPr>
          <a:xfrm>
            <a:off x="569214" y="2944164"/>
            <a:ext cx="609447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1">
                <a:solidFill>
                  <a:srgbClr val="000000"/>
                </a:solidFill>
                <a:effectLst/>
                <a:latin typeface="Nunito Black" pitchFamily="2" charset="0"/>
              </a:rPr>
              <a:t>       Tóm tắt:</a:t>
            </a:r>
            <a:endParaRPr lang="en-US" sz="2800" b="0" i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0 quân cờ: 0 điểm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3 quân cờ: 375 điểm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1 quân cờ: … điểm?</a:t>
            </a:r>
          </a:p>
          <a:p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B9031B-A650-1CE8-FAB1-8540339A39E6}"/>
              </a:ext>
            </a:extLst>
          </p:cNvPr>
          <p:cNvSpPr txBox="1"/>
          <p:nvPr/>
        </p:nvSpPr>
        <p:spPr>
          <a:xfrm>
            <a:off x="4363974" y="3005719"/>
            <a:ext cx="609447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Bài giải</a:t>
            </a:r>
          </a:p>
          <a:p>
            <a:pPr algn="ctr"/>
            <a:r>
              <a:rPr lang="vi-VN" sz="2800" b="0" i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Số điểm Việt nhận được là:</a:t>
            </a:r>
          </a:p>
          <a:p>
            <a:pPr algn="ctr"/>
            <a:r>
              <a:rPr lang="vi-VN" sz="2800" b="0" i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375 : 3 = 125 (điểm)</a:t>
            </a:r>
          </a:p>
          <a:p>
            <a:pPr algn="ctr"/>
            <a:r>
              <a:rPr lang="vi-VN" sz="2800" b="0" i="0">
                <a:solidFill>
                  <a:schemeClr val="accent1">
                    <a:lumMod val="50000"/>
                  </a:schemeClr>
                </a:solidFill>
                <a:effectLst/>
                <a:latin typeface="Nunito Black" pitchFamily="2" charset="0"/>
              </a:rPr>
              <a:t>Đáp số: 125 điểm</a:t>
            </a:r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.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3D5A3-E2F7-4F1C-0BD7-E81536BC3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7" y="1260100"/>
            <a:ext cx="10754602" cy="54488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F5A964-AA18-0629-916D-AA9CFB4F1468}"/>
              </a:ext>
            </a:extLst>
          </p:cNvPr>
          <p:cNvSpPr/>
          <p:nvPr/>
        </p:nvSpPr>
        <p:spPr>
          <a:xfrm>
            <a:off x="2601625" y="494614"/>
            <a:ext cx="642377" cy="64435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773AA-6249-E1EC-2A71-098018CDEF29}"/>
              </a:ext>
            </a:extLst>
          </p:cNvPr>
          <p:cNvSpPr txBox="1"/>
          <p:nvPr/>
        </p:nvSpPr>
        <p:spPr>
          <a:xfrm>
            <a:off x="3244002" y="555180"/>
            <a:ext cx="3690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300F69-AAE7-2CEC-BF8C-B9DA1F3D6363}"/>
              </a:ext>
            </a:extLst>
          </p:cNvPr>
          <p:cNvSpPr/>
          <p:nvPr/>
        </p:nvSpPr>
        <p:spPr>
          <a:xfrm>
            <a:off x="3727175" y="6072809"/>
            <a:ext cx="626165" cy="63610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6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DD9C21-71B6-58EA-28E6-D85F6D02E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CC592F0-DB44-1AD3-9F22-7659A989288E}"/>
              </a:ext>
            </a:extLst>
          </p:cNvPr>
          <p:cNvSpPr/>
          <p:nvPr/>
        </p:nvSpPr>
        <p:spPr>
          <a:xfrm>
            <a:off x="2601625" y="564228"/>
            <a:ext cx="642377" cy="69587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D4B301-B74F-DF1F-9BA3-6BB5E1A00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76" y="1260100"/>
            <a:ext cx="10655471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28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B87E27E-78C7-D900-0AE9-240A2B77C698}"/>
              </a:ext>
            </a:extLst>
          </p:cNvPr>
          <p:cNvSpPr/>
          <p:nvPr/>
        </p:nvSpPr>
        <p:spPr>
          <a:xfrm>
            <a:off x="2601626" y="405803"/>
            <a:ext cx="603214" cy="54410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58131-1DAF-B9FB-7501-343B50EF56D0}"/>
              </a:ext>
            </a:extLst>
          </p:cNvPr>
          <p:cNvSpPr txBox="1"/>
          <p:nvPr/>
        </p:nvSpPr>
        <p:spPr>
          <a:xfrm>
            <a:off x="3692832" y="1022151"/>
            <a:ext cx="7613727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1: Số bướu của lạc đà có 2 bướu = Tổng số cái bướu - Số con lạc đà có 1 bướu</a:t>
            </a:r>
          </a:p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2: Số lạc đà có 2 bướu = Số bướu của lạc đà có 2 bướu : 2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25F11-C6FB-208B-0BF6-92DF0AEF8B04}"/>
              </a:ext>
            </a:extLst>
          </p:cNvPr>
          <p:cNvSpPr txBox="1"/>
          <p:nvPr/>
        </p:nvSpPr>
        <p:spPr>
          <a:xfrm>
            <a:off x="336180" y="1348910"/>
            <a:ext cx="942961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1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Tóm tắt:</a:t>
            </a:r>
            <a:endParaRPr lang="vi-VN" sz="2800" b="0" i="0">
              <a:solidFill>
                <a:srgbClr val="00B050"/>
              </a:solidFill>
              <a:effectLst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Lạc đà có 1 bướu: 15 con</a:t>
            </a:r>
          </a:p>
          <a:p>
            <a:pPr algn="l"/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 bướu của lạc đà 1 bướu và 2 bướu: 225 bướu</a:t>
            </a:r>
          </a:p>
          <a:p>
            <a:pPr algn="l"/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Lạc đà có 2 bướu: … con?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1B540D-C36F-67E2-B9D6-7D0CEC53D4CA}"/>
              </a:ext>
            </a:extLst>
          </p:cNvPr>
          <p:cNvSpPr/>
          <p:nvPr/>
        </p:nvSpPr>
        <p:spPr>
          <a:xfrm>
            <a:off x="2601625" y="3264954"/>
            <a:ext cx="7913079" cy="287981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en-US" sz="28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 giải</a:t>
            </a: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Tổng số bướu của lạc đà 2 bướu là:</a:t>
            </a:r>
          </a:p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225 - 15 = 210 (cái bướu)</a:t>
            </a: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Trang trại đó có số con lạc đà 2 bướu là:</a:t>
            </a:r>
          </a:p>
          <a:p>
            <a:pPr algn="ctr"/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210 : 2 = 105 (con)</a:t>
            </a:r>
          </a:p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</a:t>
            </a:r>
            <a:r>
              <a:rPr lang="vi-VN" sz="2800">
                <a:solidFill>
                  <a:srgbClr val="00206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Đáp số: 105 con</a:t>
            </a:r>
          </a:p>
          <a:p>
            <a:pPr algn="ctr"/>
            <a:endParaRPr lang="en-US" sz="2800" b="0" i="0">
              <a:solidFill>
                <a:srgbClr val="00206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33D3A5-95CF-DB58-7EE7-5641FF316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11" y="316993"/>
            <a:ext cx="2248214" cy="943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AD860C-D373-A8D1-B8F8-DA260B053991}"/>
              </a:ext>
            </a:extLst>
          </p:cNvPr>
          <p:cNvSpPr txBox="1"/>
          <p:nvPr/>
        </p:nvSpPr>
        <p:spPr>
          <a:xfrm>
            <a:off x="3204840" y="316993"/>
            <a:ext cx="7812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Muốn tìm được số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lạc đà có 2 bướu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ta làm thế nào?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7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2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CAFC42-BC59-72DE-F62B-841792776404}"/>
              </a:ext>
            </a:extLst>
          </p:cNvPr>
          <p:cNvSpPr txBox="1"/>
          <p:nvPr/>
        </p:nvSpPr>
        <p:spPr>
          <a:xfrm>
            <a:off x="1630017" y="2828835"/>
            <a:ext cx="9730409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Aharoni" panose="02010803020104030203" pitchFamily="2" charset="-79"/>
              </a:rPr>
              <a:t>CỦNG CỐ -DẶN DÒ</a:t>
            </a:r>
          </a:p>
        </p:txBody>
      </p:sp>
    </p:spTree>
    <p:extLst>
      <p:ext uri="{BB962C8B-B14F-4D97-AF65-F5344CB8AC3E}">
        <p14:creationId xmlns:p14="http://schemas.microsoft.com/office/powerpoint/2010/main" val="2475729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DD6431-B9CE-06B9-C248-251AAADFEB01}"/>
              </a:ext>
            </a:extLst>
          </p:cNvPr>
          <p:cNvSpPr txBox="1"/>
          <p:nvPr/>
        </p:nvSpPr>
        <p:spPr>
          <a:xfrm>
            <a:off x="1963444" y="2105561"/>
            <a:ext cx="8265111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great viber"/>
                <a:cs typeface="Aharoni" panose="02010803020104030203" pitchFamily="2" charset="-79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47944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ẤM BUÔN BÁN, CẤM REUP" descr="Emoji Love Sticker by B.Duck for iOS &amp; Android | GIPHY">
            <a:extLst>
              <a:ext uri="{FF2B5EF4-FFF2-40B4-BE49-F238E27FC236}">
                <a16:creationId xmlns:a16="http://schemas.microsoft.com/office/drawing/2014/main" id="{2339021B-E39E-1A6B-9DAC-D38A8D89E2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ào http://fb.com/nkpowerskills tải game miễn phí">
            <a:extLst>
              <a:ext uri="{FF2B5EF4-FFF2-40B4-BE49-F238E27FC236}">
                <a16:creationId xmlns:a16="http://schemas.microsoft.com/office/drawing/2014/main" id="{FBA1B686-D843-9E5E-19D1-6582804214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926BE1EB-F5F9-226F-8FA5-5AB09D1AAAB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8" name="CẤM BUÔN BÁN, CẤM REUP">
            <a:extLst>
              <a:ext uri="{FF2B5EF4-FFF2-40B4-BE49-F238E27FC236}">
                <a16:creationId xmlns:a16="http://schemas.microsoft.com/office/drawing/2014/main" id="{5CD6059D-3ADD-1250-9338-B02428A10D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E3340B85-BABD-B084-9BEA-B3733300A8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10" name="ĐC SHARE MIỄN PHÍ BỞI NK POWERSKILLS">
            <a:extLst>
              <a:ext uri="{FF2B5EF4-FFF2-40B4-BE49-F238E27FC236}">
                <a16:creationId xmlns:a16="http://schemas.microsoft.com/office/drawing/2014/main" id="{2DDCBD02-6C3F-FBFA-1EC1-634E8DD931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1" name="CẤM BUÔN BÁN, CẤM REUP">
            <a:extLst>
              <a:ext uri="{FF2B5EF4-FFF2-40B4-BE49-F238E27FC236}">
                <a16:creationId xmlns:a16="http://schemas.microsoft.com/office/drawing/2014/main" id="{BE2250E8-83A8-86FC-CB35-044F9FCFC17B}"/>
              </a:ext>
            </a:extLst>
          </p:cNvPr>
          <p:cNvSpPr/>
          <p:nvPr/>
        </p:nvSpPr>
        <p:spPr>
          <a:xfrm>
            <a:off x="819623" y="279153"/>
            <a:ext cx="10500851" cy="29696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Vào http://fb.com/nkpowerskills tải game miễn phí">
            <a:extLst>
              <a:ext uri="{FF2B5EF4-FFF2-40B4-BE49-F238E27FC236}">
                <a16:creationId xmlns:a16="http://schemas.microsoft.com/office/drawing/2014/main" id="{0A99C870-754E-A614-EC37-271830A222DC}"/>
              </a:ext>
            </a:extLst>
          </p:cNvPr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655</a:t>
            </a:r>
            <a:endParaRPr lang="en-US" sz="2800" dirty="0"/>
          </a:p>
        </p:txBody>
      </p:sp>
      <p:sp>
        <p:nvSpPr>
          <p:cNvPr id="13" name="Vào http://fb.com/nkpowerskills tải game miễn phí">
            <a:extLst>
              <a:ext uri="{FF2B5EF4-FFF2-40B4-BE49-F238E27FC236}">
                <a16:creationId xmlns:a16="http://schemas.microsoft.com/office/drawing/2014/main" id="{3CDA8BD3-D210-C7DE-7388-75E55D9FBB3D}"/>
              </a:ext>
            </a:extLst>
          </p:cNvPr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555</a:t>
            </a:r>
            <a:endParaRPr lang="en-US" sz="2800" dirty="0"/>
          </a:p>
        </p:txBody>
      </p:sp>
      <p:pic>
        <p:nvPicPr>
          <p:cNvPr id="14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D8FCB4CB-4701-BFB9-C717-FD7C25F07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ĐC SHARE MIỄN PHÍ BỞI NK POWERSKILLS" descr="Káº¿t quáº£ hÃ¬nh áº£nh cho right wrong tick icon">
            <a:extLst>
              <a:ext uri="{FF2B5EF4-FFF2-40B4-BE49-F238E27FC236}">
                <a16:creationId xmlns:a16="http://schemas.microsoft.com/office/drawing/2014/main" id="{16F868CA-6599-55AC-2164-C5E5CF6C5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ĐC SHARE MIỄN PHÍ BỞI NK POWERSKILLS">
            <a:extLst>
              <a:ext uri="{FF2B5EF4-FFF2-40B4-BE49-F238E27FC236}">
                <a16:creationId xmlns:a16="http://schemas.microsoft.com/office/drawing/2014/main" id="{142ADF41-7A9F-9AF7-4E8C-A9FF36AA07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8" name="ĐC SHARE MIỄN PHÍ BỞI NK POWERSKILLS">
            <a:extLst>
              <a:ext uri="{FF2B5EF4-FFF2-40B4-BE49-F238E27FC236}">
                <a16:creationId xmlns:a16="http://schemas.microsoft.com/office/drawing/2014/main" id="{CD6488FB-CCDE-6C42-F45E-F982D6205D41}"/>
              </a:ext>
            </a:extLst>
          </p:cNvPr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556</a:t>
            </a:r>
            <a:endParaRPr lang="en-US" sz="2800" dirty="0"/>
          </a:p>
        </p:txBody>
      </p:sp>
      <p:sp>
        <p:nvSpPr>
          <p:cNvPr id="19" name="CẤM BUÔN BÁN, CẤM REUP">
            <a:extLst>
              <a:ext uri="{FF2B5EF4-FFF2-40B4-BE49-F238E27FC236}">
                <a16:creationId xmlns:a16="http://schemas.microsoft.com/office/drawing/2014/main" id="{E2069B7A-AB52-22AA-3B23-09C4E9CEE5C6}"/>
              </a:ext>
            </a:extLst>
          </p:cNvPr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515</a:t>
            </a:r>
            <a:endParaRPr lang="en-US" sz="2800" dirty="0"/>
          </a:p>
        </p:txBody>
      </p:sp>
      <p:pic>
        <p:nvPicPr>
          <p:cNvPr id="2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786FFA17-26B5-58B4-AECE-30BAF6118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>
            <a:extLst>
              <a:ext uri="{FF2B5EF4-FFF2-40B4-BE49-F238E27FC236}">
                <a16:creationId xmlns:a16="http://schemas.microsoft.com/office/drawing/2014/main" id="{BE87C4B8-06F9-6807-452B-621A077B5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>
            <a:extLst>
              <a:ext uri="{FF2B5EF4-FFF2-40B4-BE49-F238E27FC236}">
                <a16:creationId xmlns:a16="http://schemas.microsoft.com/office/drawing/2014/main" id="{B5B02FD5-0DDE-87BC-74B2-84D511D61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2677" y="92877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32C65A-2BE5-535F-1641-C819EACCD887}"/>
              </a:ext>
            </a:extLst>
          </p:cNvPr>
          <p:cNvSpPr txBox="1"/>
          <p:nvPr/>
        </p:nvSpPr>
        <p:spPr>
          <a:xfrm>
            <a:off x="2423886" y="919720"/>
            <a:ext cx="6853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Kết quả của phép nhân: </a:t>
            </a:r>
          </a:p>
          <a:p>
            <a:pPr algn="ctr"/>
            <a:r>
              <a:rPr lang="en-US" altLang="en-US" sz="3600" b="1">
                <a:solidFill>
                  <a:srgbClr val="00B0F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131 x 5 =  ……</a:t>
            </a:r>
          </a:p>
        </p:txBody>
      </p:sp>
    </p:spTree>
    <p:extLst>
      <p:ext uri="{BB962C8B-B14F-4D97-AF65-F5344CB8AC3E}">
        <p14:creationId xmlns:p14="http://schemas.microsoft.com/office/powerpoint/2010/main" val="27327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211256-9387-C329-9ED8-82C3828B17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AA24B6C7-1CFD-CD5E-C359-BF5008C351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7DCF6-9AE4-BB82-957D-7B8F95B0F7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88B88-AE71-ED7D-CB37-0FAC3914B9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B564A-030D-FFA4-6E4A-FE2D46FF07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22EF3-C53C-97E4-3F50-E680973A5E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8A0A0F28-9206-570B-3422-603B6092BE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77521-A827-8537-8117-0F05212CED3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09EE3E-BA9D-3144-1E21-1C8D1703CE81}"/>
              </a:ext>
            </a:extLst>
          </p:cNvPr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77378D-2342-7B9D-20CF-1AA5D6CEE6C9}"/>
              </a:ext>
            </a:extLst>
          </p:cNvPr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612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3BE3D6-FABE-DCC8-BC68-905FFACE30AC}"/>
              </a:ext>
            </a:extLst>
          </p:cNvPr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632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68AEFB-8ADC-A49C-D57F-BFE3A6B59A81}"/>
              </a:ext>
            </a:extLst>
          </p:cNvPr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622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321E22-578C-A268-26A7-2E3222E75DA3}"/>
              </a:ext>
            </a:extLst>
          </p:cNvPr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 Alternates Black" panose="00000A00000000000000" pitchFamily="50" charset="0"/>
              </a:rPr>
              <a:t>602</a:t>
            </a:r>
            <a:endParaRPr lang="en-US" sz="2800" dirty="0"/>
          </a:p>
        </p:txBody>
      </p:sp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BCAA82E-C809-8657-E4B7-5E7FEA305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C2DCCE1-36D9-B3C8-89CA-CE7604545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3C55DC8-DE7E-9FD8-89CA-A9B4C4687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2523D9C-9E7F-7738-18FC-BE62548AD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70BBE49C-7328-7B98-FD69-C63DDCE4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5AC7A0F-E6FA-FDB3-5CE6-5EE227CC1A67}"/>
              </a:ext>
            </a:extLst>
          </p:cNvPr>
          <p:cNvSpPr txBox="1"/>
          <p:nvPr/>
        </p:nvSpPr>
        <p:spPr>
          <a:xfrm>
            <a:off x="2722862" y="681311"/>
            <a:ext cx="649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>
                <a:solidFill>
                  <a:srgbClr val="FFFFFF"/>
                </a:solidFill>
                <a:latin typeface="Calibri" panose="020F0502020204030204" pitchFamily="34" charset="0"/>
              </a:rPr>
              <a:t>Kết quả của phép nhân: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  <a:latin typeface="Calibri" panose="020F0502020204030204" pitchFamily="34" charset="0"/>
              </a:rPr>
              <a:t>204 x 3 = ……?</a:t>
            </a:r>
          </a:p>
        </p:txBody>
      </p:sp>
    </p:spTree>
    <p:extLst>
      <p:ext uri="{BB962C8B-B14F-4D97-AF65-F5344CB8AC3E}">
        <p14:creationId xmlns:p14="http://schemas.microsoft.com/office/powerpoint/2010/main" val="10845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04AE01F-6561-D3F2-5EA6-5962D0657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6" name="Picture 10" descr="Emoji Eat Sticker by B.Duck à¹à¸à¸à¸µ 2020 | à¸ªà¸à¸´à¸à¹à¸à¸­à¸£à¹">
            <a:extLst>
              <a:ext uri="{FF2B5EF4-FFF2-40B4-BE49-F238E27FC236}">
                <a16:creationId xmlns:a16="http://schemas.microsoft.com/office/drawing/2014/main" id="{6C0B3490-04DC-BEBC-B655-37908E10C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Emoji Love Sticker by B.Duck for iOS &amp; Android | GIPHY">
            <a:extLst>
              <a:ext uri="{FF2B5EF4-FFF2-40B4-BE49-F238E27FC236}">
                <a16:creationId xmlns:a16="http://schemas.microsoft.com/office/drawing/2014/main" id="{A86BC5D9-18C0-31B1-9F3D-6F6BBE6E6B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AB6204-9DB7-E650-7B9A-919BF536731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E2DA86-2B86-A6B1-2205-292DAEA7B5A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8AD4C4-F2BA-7902-82B1-5E11D73973E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6C0D64-BC32-FBC6-4817-E15E65F2591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2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0F6E57A5-0E70-7B99-C7A3-6735F09716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331D1C-9EC7-DBBE-70D6-D456CB154036}"/>
              </a:ext>
            </a:extLst>
          </p:cNvPr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D43F2A-480B-4800-5D17-ADD92BEB7557}"/>
              </a:ext>
            </a:extLst>
          </p:cNvPr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750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3D60E4-61D4-836C-602F-2B4EACEDF64B}"/>
              </a:ext>
            </a:extLst>
          </p:cNvPr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660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880AB3-16DA-2114-2340-99B0A5C9FC4C}"/>
              </a:ext>
            </a:extLst>
          </p:cNvPr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760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9367D3-6EC2-4EA5-2023-4E2CC5B56287}"/>
              </a:ext>
            </a:extLst>
          </p:cNvPr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650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D04BAA2-B344-6B5A-65D9-9214CAE63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CD0D638-96CD-D749-2DD2-395EFDAED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0CFCA74-A37C-2B22-3FDD-EC44F53BE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75DFE92-A558-F535-4419-8C1BD5B69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701CDE3D-8A54-E26B-7B99-448ACA28D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6073" y="1726854"/>
            <a:ext cx="3798138" cy="37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F8CA95B-BDC7-44BF-6412-8D18211A5458}"/>
              </a:ext>
            </a:extLst>
          </p:cNvPr>
          <p:cNvSpPr txBox="1"/>
          <p:nvPr/>
        </p:nvSpPr>
        <p:spPr>
          <a:xfrm>
            <a:off x="3197907" y="800064"/>
            <a:ext cx="6638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Kết quả của phép tính: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250 x 3=……..</a:t>
            </a:r>
            <a:endParaRPr lang="en-US" altLang="en-US" sz="2400" b="1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4" name="Picture 12" descr="Káº¿t quáº£ hÃ¬nh áº£nh cho win text gif">
            <a:extLst>
              <a:ext uri="{FF2B5EF4-FFF2-40B4-BE49-F238E27FC236}">
                <a16:creationId xmlns:a16="http://schemas.microsoft.com/office/drawing/2014/main" id="{1A3B8E6A-A582-D346-1D4E-5FE043248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73" y="120200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9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56B4D6-A5DB-CD9A-FAD1-03CACE53B5B0}"/>
              </a:ext>
            </a:extLst>
          </p:cNvPr>
          <p:cNvSpPr txBox="1">
            <a:spLocks/>
          </p:cNvSpPr>
          <p:nvPr/>
        </p:nvSpPr>
        <p:spPr>
          <a:xfrm>
            <a:off x="2241101" y="1085561"/>
            <a:ext cx="9819861" cy="1443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B050"/>
                </a:solidFill>
                <a:latin typeface="Gluten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Thứ…ngày…tháng…năm 2022</a:t>
            </a:r>
            <a:br>
              <a:rPr lang="en-US" sz="3600" b="1">
                <a:solidFill>
                  <a:srgbClr val="00B050"/>
                </a:solidFill>
                <a:latin typeface="Gluten Black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>
                <a:solidFill>
                  <a:srgbClr val="00B050"/>
                </a:solidFill>
                <a:latin typeface="Gluten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93CEC-781F-31E3-51C4-AD244CDA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673" y="2449393"/>
            <a:ext cx="1805127" cy="1162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02159-364E-81C3-B2D1-4B1A006B8798}"/>
              </a:ext>
            </a:extLst>
          </p:cNvPr>
          <p:cNvSpPr txBox="1"/>
          <p:nvPr/>
        </p:nvSpPr>
        <p:spPr>
          <a:xfrm>
            <a:off x="3514311" y="2430335"/>
            <a:ext cx="6143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luten Black" pitchFamily="2" charset="0"/>
              </a:rPr>
              <a:t>CHIA SỐ CÓ BA CHỮ SỐ CHO SỐ CÓ 1 CHỮ SỐ</a:t>
            </a:r>
          </a:p>
        </p:txBody>
      </p:sp>
    </p:spTree>
    <p:extLst>
      <p:ext uri="{BB962C8B-B14F-4D97-AF65-F5344CB8AC3E}">
        <p14:creationId xmlns:p14="http://schemas.microsoft.com/office/powerpoint/2010/main" val="552480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E4A52-F957-1B0D-CC9C-5C19E5DBB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57" y="415842"/>
            <a:ext cx="2429214" cy="1086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2CA2E-9706-890A-139C-8959FF0C8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96" y="3122894"/>
            <a:ext cx="9697803" cy="3591426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FCEB1CD-3DE0-FF95-E5AC-63AFD205E56A}"/>
              </a:ext>
            </a:extLst>
          </p:cNvPr>
          <p:cNvSpPr/>
          <p:nvPr/>
        </p:nvSpPr>
        <p:spPr>
          <a:xfrm>
            <a:off x="1108101" y="2078521"/>
            <a:ext cx="2429214" cy="1350479"/>
          </a:xfrm>
          <a:prstGeom prst="wedgeRoundRectCallout">
            <a:avLst>
              <a:gd name="adj1" fmla="val 2409"/>
              <a:gd name="adj2" fmla="val 86495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Mỗi đồ chơi làm từ 2 vỏ chai.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87F81E4-2F77-A386-8908-5665DA88DC8D}"/>
              </a:ext>
            </a:extLst>
          </p:cNvPr>
          <p:cNvSpPr/>
          <p:nvPr/>
        </p:nvSpPr>
        <p:spPr>
          <a:xfrm>
            <a:off x="4440542" y="790575"/>
            <a:ext cx="3310915" cy="1879505"/>
          </a:xfrm>
          <a:prstGeom prst="wedgeRoundRectCallout">
            <a:avLst>
              <a:gd name="adj1" fmla="val -1566"/>
              <a:gd name="adj2" fmla="val 92580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 312 vỏ chai thì chúng mình sẽ làm được bao nhiêu đồ chơi nhỉ?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CCA9F2-5AC7-2B3C-1455-0EF9F5DC2E88}"/>
              </a:ext>
            </a:extLst>
          </p:cNvPr>
          <p:cNvSpPr/>
          <p:nvPr/>
        </p:nvSpPr>
        <p:spPr>
          <a:xfrm>
            <a:off x="8767833" y="369528"/>
            <a:ext cx="2568952" cy="3669812"/>
          </a:xfrm>
          <a:prstGeom prst="wedgeRoundRectCallout">
            <a:avLst>
              <a:gd name="adj1" fmla="val -59558"/>
              <a:gd name="adj2" fmla="val 37084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 số đồ chơi sẽ làm được vào các hộp, mỗi hộp có 5  đồ chơi thì được bao nhiêu hộp và còn dư mấy đồ chơi?</a:t>
            </a:r>
          </a:p>
        </p:txBody>
      </p:sp>
    </p:spTree>
    <p:extLst>
      <p:ext uri="{BB962C8B-B14F-4D97-AF65-F5344CB8AC3E}">
        <p14:creationId xmlns:p14="http://schemas.microsoft.com/office/powerpoint/2010/main" val="99635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B27D8C9-7930-428F-A407-381209E2DE7D}"/>
</file>

<file path=customXml/itemProps2.xml><?xml version="1.0" encoding="utf-8"?>
<ds:datastoreItem xmlns:ds="http://schemas.openxmlformats.org/officeDocument/2006/customXml" ds:itemID="{29440E96-DAA9-4889-89F1-C4A3D56A0CD2}"/>
</file>

<file path=customXml/itemProps3.xml><?xml version="1.0" encoding="utf-8"?>
<ds:datastoreItem xmlns:ds="http://schemas.openxmlformats.org/officeDocument/2006/customXml" ds:itemID="{086D31C4-D1FF-416B-9812-942C0EDF55B6}"/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1612</Words>
  <Application>Microsoft Office PowerPoint</Application>
  <PresentationFormat>Widescreen</PresentationFormat>
  <Paragraphs>269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OpenSans</vt:lpstr>
      <vt:lpstr>Montserrat Alternates Black</vt:lpstr>
      <vt:lpstr>Arial</vt:lpstr>
      <vt:lpstr>BigApple</vt:lpstr>
      <vt:lpstr>Arial</vt:lpstr>
      <vt:lpstr>Nunito Black</vt:lpstr>
      <vt:lpstr>Calibri Light</vt:lpstr>
      <vt:lpstr>Sigmar One</vt:lpstr>
      <vt:lpstr>Times New Roman</vt:lpstr>
      <vt:lpstr>great viber</vt:lpstr>
      <vt:lpstr>Open Sans Extrabold</vt:lpstr>
      <vt:lpstr>Calibri</vt:lpstr>
      <vt:lpstr>Tahoma</vt:lpstr>
      <vt:lpstr>Gluten Black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Mr Manh</dc:creator>
  <cp:lastModifiedBy>Mr Manh</cp:lastModifiedBy>
  <cp:revision>24</cp:revision>
  <dcterms:created xsi:type="dcterms:W3CDTF">2022-06-09T15:07:02Z</dcterms:created>
  <dcterms:modified xsi:type="dcterms:W3CDTF">2022-08-08T15:13:48Z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