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s/slide49.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5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23.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18.xml" ContentType="application/vnd.openxmlformats-officedocument.presentationml.slideLayout+xml"/>
  <Override PartName="/ppt/slideLayouts/slideLayout16.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Layouts/slideLayout12.xml" ContentType="application/vnd.openxmlformats-officedocument.presentationml.slideLayout+xml"/>
  <Override PartName="/ppt/slideLayouts/slideLayout15.xml" ContentType="application/vnd.openxmlformats-officedocument.presentationml.slideLayout+xml"/>
  <Override PartName="/ppt/slideLayouts/slideLayout1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53"/>
  </p:notesMasterIdLst>
  <p:sldIdLst>
    <p:sldId id="276" r:id="rId3"/>
    <p:sldId id="326" r:id="rId4"/>
    <p:sldId id="260" r:id="rId5"/>
    <p:sldId id="278" r:id="rId6"/>
    <p:sldId id="327" r:id="rId7"/>
    <p:sldId id="285" r:id="rId8"/>
    <p:sldId id="284" r:id="rId9"/>
    <p:sldId id="280" r:id="rId10"/>
    <p:sldId id="281" r:id="rId11"/>
    <p:sldId id="282" r:id="rId12"/>
    <p:sldId id="286" r:id="rId13"/>
    <p:sldId id="288" r:id="rId14"/>
    <p:sldId id="324" r:id="rId15"/>
    <p:sldId id="290" r:id="rId16"/>
    <p:sldId id="291" r:id="rId17"/>
    <p:sldId id="292" r:id="rId18"/>
    <p:sldId id="293" r:id="rId19"/>
    <p:sldId id="294" r:id="rId20"/>
    <p:sldId id="295" r:id="rId21"/>
    <p:sldId id="328" r:id="rId22"/>
    <p:sldId id="289" r:id="rId23"/>
    <p:sldId id="297" r:id="rId24"/>
    <p:sldId id="298" r:id="rId25"/>
    <p:sldId id="299" r:id="rId26"/>
    <p:sldId id="329" r:id="rId27"/>
    <p:sldId id="272" r:id="rId28"/>
    <p:sldId id="301" r:id="rId29"/>
    <p:sldId id="302" r:id="rId30"/>
    <p:sldId id="303" r:id="rId31"/>
    <p:sldId id="316" r:id="rId32"/>
    <p:sldId id="317" r:id="rId33"/>
    <p:sldId id="318" r:id="rId34"/>
    <p:sldId id="319" r:id="rId35"/>
    <p:sldId id="320" r:id="rId36"/>
    <p:sldId id="304" r:id="rId37"/>
    <p:sldId id="305" r:id="rId38"/>
    <p:sldId id="306" r:id="rId39"/>
    <p:sldId id="307" r:id="rId40"/>
    <p:sldId id="308" r:id="rId41"/>
    <p:sldId id="321" r:id="rId42"/>
    <p:sldId id="309" r:id="rId43"/>
    <p:sldId id="310" r:id="rId44"/>
    <p:sldId id="311" r:id="rId45"/>
    <p:sldId id="312" r:id="rId46"/>
    <p:sldId id="322" r:id="rId47"/>
    <p:sldId id="313" r:id="rId48"/>
    <p:sldId id="314" r:id="rId49"/>
    <p:sldId id="315" r:id="rId50"/>
    <p:sldId id="265" r:id="rId51"/>
    <p:sldId id="330" r:id="rId52"/>
  </p:sldIdLst>
  <p:sldSz cx="12192000" cy="6858000"/>
  <p:notesSz cx="6858000" cy="9144000"/>
  <p:embeddedFontLst>
    <p:embeddedFont>
      <p:font typeface="NSimSun" panose="02010609030101010101" pitchFamily="49" charset="-122"/>
      <p:regular r:id="rId54"/>
    </p:embeddedFont>
    <p:embeddedFont>
      <p:font typeface="Tahoma" panose="020B0604030504040204" pitchFamily="34" charset="0"/>
      <p:regular r:id="rId55"/>
      <p:bold r:id="rId56"/>
    </p:embeddedFont>
    <p:embeddedFont>
      <p:font typeface="SimSun" panose="02010600030101010101" pitchFamily="2" charset="-122"/>
      <p:regular r:id="rId57"/>
    </p:embeddedFont>
    <p:embeddedFont>
      <p:font typeface="Cooper Black" panose="0208090404030B020404" pitchFamily="18" charset="0"/>
      <p:regular r:id="rId58"/>
    </p:embeddedFont>
    <p:embeddedFont>
      <p:font typeface="Open Sans" panose="020B0606030504020204" pitchFamily="34" charset="0"/>
      <p:regular r:id="rId59"/>
    </p:embeddedFont>
    <p:embeddedFont>
      <p:font typeface="Microsoft YaHei" panose="020B0503020204020204" pitchFamily="34" charset="-122"/>
      <p:regular r:id="rId60"/>
      <p:bold r:id="rId61"/>
    </p:embeddedFont>
    <p:embeddedFont>
      <p:font typeface="Nunito Black" pitchFamily="2" charset="0"/>
      <p:bold r:id="rId62"/>
      <p:boldItalic r:id="rId63"/>
    </p:embeddedFont>
    <p:embeddedFont>
      <p:font typeface="Sigmar One" panose="00000500000000000000" pitchFamily="2" charset="0"/>
      <p:regular r:id="rId64"/>
    </p:embeddedFont>
    <p:embeddedFont>
      <p:font typeface="Repo Black" panose="020B0604020202020204" charset="0"/>
      <p:regular r:id="rId65"/>
    </p:embeddedFont>
    <p:embeddedFont>
      <p:font typeface="Great Vibes" pitchFamily="2" charset="0"/>
      <p:regular r:id="rId66"/>
    </p:embeddedFont>
    <p:embeddedFont>
      <p:font typeface="Calibri" panose="020F0502020204030204" pitchFamily="34" charset="0"/>
      <p:regular r:id="rId67"/>
      <p:bold r:id="rId68"/>
      <p:italic r:id="rId69"/>
      <p:boldItalic r:id="rId70"/>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2151"/>
    <a:srgbClr val="ED1FC1"/>
    <a:srgbClr val="00FF00"/>
    <a:srgbClr val="FFCCFF"/>
    <a:srgbClr val="5DFD8F"/>
    <a:srgbClr val="62F8DF"/>
    <a:srgbClr val="60FA72"/>
    <a:srgbClr val="FF99FF"/>
    <a:srgbClr val="5ACDFF"/>
    <a:srgbClr val="CDA4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756" y="7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10.fntdata"/><Relationship Id="rId68" Type="http://schemas.openxmlformats.org/officeDocument/2006/relationships/font" Target="fonts/font15.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8.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customXml" Target="../customXml/item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2.fntdata"/><Relationship Id="rId76" Type="http://schemas.openxmlformats.org/officeDocument/2006/relationships/customXml" Target="../customXml/item2.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4E1EE3-8DB3-4D2E-A900-C0387213D993}" type="datetimeFigureOut">
              <a:rPr lang="en-US" smtClean="0"/>
              <a:t>7/15/2022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73F3D2-E035-4385-88C2-E72D2DDD5B7E}" type="slidenum">
              <a:rPr lang="en-US" smtClean="0"/>
              <a:t>‹#›</a:t>
            </a:fld>
            <a:endParaRPr lang="en-US"/>
          </a:p>
        </p:txBody>
      </p:sp>
    </p:spTree>
    <p:extLst>
      <p:ext uri="{BB962C8B-B14F-4D97-AF65-F5344CB8AC3E}">
        <p14:creationId xmlns:p14="http://schemas.microsoft.com/office/powerpoint/2010/main" val="51267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73F3D2-E035-4385-88C2-E72D2DDD5B7E}" type="slidenum">
              <a:rPr lang="en-US" smtClean="0"/>
              <a:t>3</a:t>
            </a:fld>
            <a:endParaRPr lang="en-US"/>
          </a:p>
        </p:txBody>
      </p:sp>
    </p:spTree>
    <p:extLst>
      <p:ext uri="{BB962C8B-B14F-4D97-AF65-F5344CB8AC3E}">
        <p14:creationId xmlns:p14="http://schemas.microsoft.com/office/powerpoint/2010/main" val="1542601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38200" y="1122680"/>
            <a:ext cx="105156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838200" y="3602359"/>
            <a:ext cx="10515600" cy="1655445"/>
          </a:xfrm>
        </p:spPr>
        <p:txBody>
          <a:bodyPr/>
          <a:lstStyle>
            <a:lvl1pPr marL="0" indent="0" algn="ctr">
              <a:buNone/>
              <a:defRPr sz="24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88358150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9"/>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78235403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4"/>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935496165"/>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54596283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69" y="1482091"/>
            <a:ext cx="5220971"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4"/>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8" y="1482091"/>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8" y="2368554"/>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8" name="页脚占位符 7"/>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9" name="灯片编号占位符 8"/>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11" name="矩形 10"/>
          <p:cNvSpPr/>
          <p:nvPr userDrawn="1"/>
        </p:nvSpPr>
        <p:spPr>
          <a:xfrm>
            <a:off x="8472185" y="4439041"/>
            <a:ext cx="77513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228170804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24884826"/>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698"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7"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2"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407789278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8"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8"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页脚占位符 5"/>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7" name="灯片编号占位符 6"/>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305832389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竖排标题 1"/>
          <p:cNvSpPr>
            <a:spLocks noGrp="1"/>
          </p:cNvSpPr>
          <p:nvPr>
            <p:ph type="title" orient="vert"/>
          </p:nvPr>
        </p:nvSpPr>
        <p:spPr>
          <a:xfrm>
            <a:off x="8724902"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2"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33890961"/>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9"/>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1553210589"/>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5" name="页脚占位符 4"/>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6" name="灯片编号占位符 5"/>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138488334"/>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75AF3-A322-416E-99D7-29F5A7799ECC}" type="datetimeFigureOut">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2022/7/15</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3" name="页脚占位符 2"/>
          <p:cNvSpPr>
            <a:spLocks noGrp="1"/>
          </p:cNvSpPr>
          <p:nvPr>
            <p:ph type="ftr" sz="quarter" idx="11"/>
          </p:nvPr>
        </p:nvSpPr>
        <p:spPr>
          <a:xfrm>
            <a:off x="4038600" y="6356354"/>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
        <p:nvSpPr>
          <p:cNvPr id="4" name="灯片编号占位符 3"/>
          <p:cNvSpPr>
            <a:spLocks noGrp="1"/>
          </p:cNvSpPr>
          <p:nvPr>
            <p:ph type="sldNum" sz="quarter" idx="12"/>
          </p:nvPr>
        </p:nvSpPr>
        <p:spPr>
          <a:xfrm>
            <a:off x="8610600" y="6356354"/>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B49C96-558A-49EC-AD52-79C3D5970B39}" type="slidenum">
              <a:rPr kumimoji="0" lang="zh-CN" altLang="en-US" sz="1800" b="0" i="0" u="none" strike="noStrike" kern="1200" cap="none" spc="0" normalizeH="0" baseline="0" noProof="0" smtClean="0">
                <a:ln>
                  <a:noFill/>
                </a:ln>
                <a:solidFill>
                  <a:prstClr val="black"/>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642743570"/>
      </p:ext>
    </p:extLst>
  </p:cSld>
  <p:clrMapOvr>
    <a:masterClrMapping/>
  </p:clrMapOvr>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7/15/2022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gs>
            <a:gs pos="100000">
              <a:schemeClr val="accent1">
                <a:lumMod val="45000"/>
                <a:lumOff val="55000"/>
              </a:schemeClr>
            </a:gs>
            <a:gs pos="100000">
              <a:schemeClr val="accent1">
                <a:lumMod val="45000"/>
                <a:lumOff val="55000"/>
              </a:schemeClr>
            </a:gs>
            <a:gs pos="100000">
              <a:schemeClr val="bg1"/>
            </a:gs>
          </a:gsLst>
          <a:lin ang="54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5681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advClick="0" advTm="0">
        <p:circle/>
      </p:transition>
    </mc:Choice>
    <mc:Fallback xmlns="">
      <p:transition spd="slow" advClick="0" advTm="0">
        <p:circle/>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33.jp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2.wdp"/><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3.wdp"/><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2.wdp"/><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2.png"/><Relationship Id="rId5" Type="http://schemas.microsoft.com/office/2007/relationships/hdphoto" Target="../media/hdphoto2.wdp"/><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339057" y="381000"/>
            <a:ext cx="11319543" cy="6172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7"/>
          <p:cNvPicPr>
            <a:picLocks noChangeAspect="1"/>
          </p:cNvPicPr>
          <p:nvPr/>
        </p:nvPicPr>
        <p:blipFill>
          <a:blip r:embed="rId2"/>
          <a:srcRect/>
          <a:stretch>
            <a:fillRect/>
          </a:stretch>
        </p:blipFill>
        <p:spPr>
          <a:xfrm>
            <a:off x="10199249" y="1"/>
            <a:ext cx="1914263" cy="1916659"/>
          </a:xfrm>
          <a:prstGeom prst="rect">
            <a:avLst/>
          </a:prstGeom>
        </p:spPr>
      </p:pic>
      <p:pic>
        <p:nvPicPr>
          <p:cNvPr id="8" name="Picture 8"/>
          <p:cNvPicPr>
            <a:picLocks noChangeAspect="1"/>
          </p:cNvPicPr>
          <p:nvPr/>
        </p:nvPicPr>
        <p:blipFill>
          <a:blip r:embed="rId3"/>
          <a:srcRect/>
          <a:stretch>
            <a:fillRect/>
          </a:stretch>
        </p:blipFill>
        <p:spPr>
          <a:xfrm>
            <a:off x="9945330" y="4143160"/>
            <a:ext cx="2168181" cy="2620159"/>
          </a:xfrm>
          <a:prstGeom prst="rect">
            <a:avLst/>
          </a:prstGeom>
        </p:spPr>
      </p:pic>
      <p:pic>
        <p:nvPicPr>
          <p:cNvPr id="10" name="Picture 10"/>
          <p:cNvPicPr>
            <a:picLocks noChangeAspect="1"/>
          </p:cNvPicPr>
          <p:nvPr/>
        </p:nvPicPr>
        <p:blipFill>
          <a:blip r:embed="rId4"/>
          <a:srcRect/>
          <a:stretch>
            <a:fillRect/>
          </a:stretch>
        </p:blipFill>
        <p:spPr>
          <a:xfrm>
            <a:off x="0" y="0"/>
            <a:ext cx="2188102" cy="2486480"/>
          </a:xfrm>
          <a:prstGeom prst="rect">
            <a:avLst/>
          </a:prstGeom>
        </p:spPr>
      </p:pic>
      <p:sp>
        <p:nvSpPr>
          <p:cNvPr id="11" name="TextBox 11"/>
          <p:cNvSpPr txBox="1"/>
          <p:nvPr/>
        </p:nvSpPr>
        <p:spPr>
          <a:xfrm>
            <a:off x="2150087" y="837723"/>
            <a:ext cx="9112935" cy="1654299"/>
          </a:xfrm>
          <a:prstGeom prst="rect">
            <a:avLst/>
          </a:prstGeom>
        </p:spPr>
        <p:txBody>
          <a:bodyPr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Thứ</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a:t>
            </a: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ngày</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a:t>
            </a: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tháng</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a:t>
            </a:r>
            <a:r>
              <a:rPr kumimoji="0" lang="en-US" sz="3950" b="0" i="0" u="none" strike="noStrike" kern="1200" cap="none" spc="-39" normalizeH="0" baseline="0" noProof="0" dirty="0" err="1">
                <a:ln>
                  <a:noFill/>
                </a:ln>
                <a:solidFill>
                  <a:srgbClr val="00B050"/>
                </a:solidFill>
                <a:effectLst/>
                <a:uLnTx/>
                <a:uFillTx/>
                <a:latin typeface="Repo Black"/>
                <a:ea typeface="+mn-ea"/>
                <a:cs typeface="+mn-cs"/>
              </a:rPr>
              <a:t>năm</a:t>
            </a:r>
            <a:r>
              <a:rPr kumimoji="0" lang="en-US" sz="3950" b="0" i="0" u="none" strike="noStrike" kern="1200" cap="none" spc="-39" normalizeH="0" baseline="0" noProof="0" dirty="0">
                <a:ln>
                  <a:noFill/>
                </a:ln>
                <a:solidFill>
                  <a:srgbClr val="00B050"/>
                </a:solidFill>
                <a:effectLst/>
                <a:uLnTx/>
                <a:uFillTx/>
                <a:latin typeface="Repo Black"/>
                <a:ea typeface="+mn-ea"/>
                <a:cs typeface="+mn-cs"/>
              </a:rPr>
              <a:t> 2022</a:t>
            </a:r>
          </a:p>
          <a:p>
            <a:pPr marL="0" marR="0" lvl="0" indent="0" algn="l" defTabSz="609539" rtl="0" eaLnBrk="1" fontAlgn="auto" latinLnBrk="0" hangingPunct="1">
              <a:lnSpc>
                <a:spcPts val="4346"/>
              </a:lnSpc>
              <a:spcBef>
                <a:spcPts val="0"/>
              </a:spcBef>
              <a:spcAft>
                <a:spcPts val="0"/>
              </a:spcAft>
              <a:buClrTx/>
              <a:buSzTx/>
              <a:buFontTx/>
              <a:buNone/>
              <a:tabLst/>
              <a:defRPr/>
            </a:pPr>
            <a:endParaRPr kumimoji="0" lang="en-US" sz="3950" b="0" i="0" u="none" strike="noStrike" kern="1200" cap="none" spc="-39" normalizeH="0" baseline="0" noProof="0" dirty="0">
              <a:ln>
                <a:noFill/>
              </a:ln>
              <a:solidFill>
                <a:srgbClr val="FFFFFF"/>
              </a:solidFill>
              <a:effectLst/>
              <a:uLnTx/>
              <a:uFillTx/>
              <a:latin typeface="Repo Black"/>
              <a:ea typeface="+mn-ea"/>
              <a:cs typeface="+mn-cs"/>
            </a:endParaRPr>
          </a:p>
          <a:p>
            <a:pPr marL="0" marR="0" lvl="0" indent="0" algn="l" defTabSz="609539" rtl="0" eaLnBrk="1" fontAlgn="auto" latinLnBrk="0" hangingPunct="1">
              <a:lnSpc>
                <a:spcPts val="4346"/>
              </a:lnSpc>
              <a:spcBef>
                <a:spcPts val="0"/>
              </a:spcBef>
              <a:spcAft>
                <a:spcPts val="0"/>
              </a:spcAft>
              <a:buClrTx/>
              <a:buSzTx/>
              <a:buFontTx/>
              <a:buNone/>
              <a:tabLst/>
              <a:defRPr/>
            </a:pPr>
            <a:endParaRPr kumimoji="0" lang="en-US" sz="3950" b="0" i="0" u="none" strike="noStrike" kern="1200" cap="none" spc="-39" normalizeH="0" baseline="0" noProof="0" dirty="0">
              <a:ln>
                <a:noFill/>
              </a:ln>
              <a:solidFill>
                <a:srgbClr val="FFFFFF"/>
              </a:solidFill>
              <a:effectLst/>
              <a:uLnTx/>
              <a:uFillTx/>
              <a:latin typeface="Repo Black"/>
              <a:ea typeface="+mn-ea"/>
              <a:cs typeface="+mn-cs"/>
            </a:endParaRPr>
          </a:p>
        </p:txBody>
      </p:sp>
      <p:grpSp>
        <p:nvGrpSpPr>
          <p:cNvPr id="12" name="Group 5">
            <a:extLst>
              <a:ext uri="{FF2B5EF4-FFF2-40B4-BE49-F238E27FC236}">
                <a16:creationId xmlns:a16="http://schemas.microsoft.com/office/drawing/2014/main" id="{7DCD9EE2-D3CF-5F0C-3A62-85D9A3009B07}"/>
              </a:ext>
            </a:extLst>
          </p:cNvPr>
          <p:cNvGrpSpPr>
            <a:grpSpLocks noChangeAspect="1"/>
          </p:cNvGrpSpPr>
          <p:nvPr/>
        </p:nvGrpSpPr>
        <p:grpSpPr>
          <a:xfrm>
            <a:off x="613102" y="838200"/>
            <a:ext cx="961898" cy="961895"/>
            <a:chOff x="0" y="0"/>
            <a:chExt cx="6350000" cy="6349975"/>
          </a:xfrm>
        </p:grpSpPr>
        <p:sp>
          <p:nvSpPr>
            <p:cNvPr id="13" name="Freeform 6">
              <a:extLst>
                <a:ext uri="{FF2B5EF4-FFF2-40B4-BE49-F238E27FC236}">
                  <a16:creationId xmlns:a16="http://schemas.microsoft.com/office/drawing/2014/main" id="{57C590DC-9CD3-5B2D-A801-9B375C066AF6}"/>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a:stretch>
            </a:blipFill>
          </p:spPr>
        </p:sp>
      </p:grpSp>
      <p:pic>
        <p:nvPicPr>
          <p:cNvPr id="6" name="Picture 5"/>
          <p:cNvPicPr>
            <a:picLocks noChangeAspect="1"/>
          </p:cNvPicPr>
          <p:nvPr/>
        </p:nvPicPr>
        <p:blipFill rotWithShape="1">
          <a:blip r:embed="rId6"/>
          <a:srcRect b="22064"/>
          <a:stretch/>
        </p:blipFill>
        <p:spPr>
          <a:xfrm>
            <a:off x="3348915" y="2408723"/>
            <a:ext cx="6049219" cy="1477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TextBox 11"/>
          <p:cNvSpPr txBox="1"/>
          <p:nvPr/>
        </p:nvSpPr>
        <p:spPr>
          <a:xfrm>
            <a:off x="5017355" y="1738698"/>
            <a:ext cx="2421913" cy="644407"/>
          </a:xfrm>
          <a:prstGeom prst="rect">
            <a:avLst/>
          </a:prstGeom>
        </p:spPr>
        <p:txBody>
          <a:bodyPr wrap="square"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6000" b="1" i="0" u="none" strike="noStrike" kern="1200" cap="none" spc="-39" normalizeH="0" baseline="0" noProof="0" dirty="0" err="1" smtClean="0">
                <a:ln>
                  <a:noFill/>
                </a:ln>
                <a:solidFill>
                  <a:srgbClr val="ED1FC1"/>
                </a:solidFill>
                <a:effectLst/>
                <a:uLnTx/>
                <a:uFillTx/>
                <a:latin typeface="Great Vibes" pitchFamily="2" charset="0"/>
                <a:ea typeface="+mn-ea"/>
                <a:cs typeface="+mn-cs"/>
              </a:rPr>
              <a:t>Đạo</a:t>
            </a:r>
            <a:r>
              <a:rPr kumimoji="0" lang="en-US" sz="6000" b="1" i="0" u="none" strike="noStrike" kern="1200" cap="none" spc="-39" normalizeH="0" baseline="0" noProof="0" dirty="0" smtClean="0">
                <a:ln>
                  <a:noFill/>
                </a:ln>
                <a:solidFill>
                  <a:srgbClr val="ED1FC1"/>
                </a:solidFill>
                <a:effectLst/>
                <a:uLnTx/>
                <a:uFillTx/>
                <a:latin typeface="Great Vibes" pitchFamily="2" charset="0"/>
                <a:ea typeface="+mn-ea"/>
                <a:cs typeface="+mn-cs"/>
              </a:rPr>
              <a:t> </a:t>
            </a:r>
            <a:r>
              <a:rPr kumimoji="0" lang="en-US" sz="6000" b="1" i="0" u="none" strike="noStrike" kern="1200" cap="none" spc="-39" normalizeH="0" baseline="0" noProof="0" dirty="0" err="1" smtClean="0">
                <a:ln>
                  <a:noFill/>
                </a:ln>
                <a:solidFill>
                  <a:srgbClr val="ED1FC1"/>
                </a:solidFill>
                <a:effectLst/>
                <a:uLnTx/>
                <a:uFillTx/>
                <a:latin typeface="Great Vibes" pitchFamily="2" charset="0"/>
                <a:ea typeface="+mn-ea"/>
                <a:cs typeface="+mn-cs"/>
              </a:rPr>
              <a:t>đức</a:t>
            </a:r>
            <a:endParaRPr kumimoji="0" lang="en-US" sz="6000" b="1" i="0" u="none" strike="noStrike" kern="1200" cap="none" spc="-39" normalizeH="0" baseline="0" noProof="0" dirty="0">
              <a:ln>
                <a:noFill/>
              </a:ln>
              <a:solidFill>
                <a:srgbClr val="ED1FC1"/>
              </a:solidFill>
              <a:effectLst/>
              <a:uLnTx/>
              <a:uFillTx/>
              <a:latin typeface="Great Vibes" pitchFamily="2" charset="0"/>
              <a:ea typeface="+mn-ea"/>
              <a:cs typeface="+mn-cs"/>
            </a:endParaRPr>
          </a:p>
        </p:txBody>
      </p:sp>
      <p:pic>
        <p:nvPicPr>
          <p:cNvPr id="1026" name="Picture 2" descr="Kho từ vựng về các bộ phận trên cơ thể bằng tiếng anh đầy đủ nhất"/>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0000" l="8000" r="90000">
                        <a14:foregroundMark x1="47167" y1="66571" x2="47167" y2="66571"/>
                        <a14:foregroundMark x1="47667" y1="64286" x2="47667" y2="64286"/>
                        <a14:foregroundMark x1="52833" y1="59143" x2="52833" y2="59143"/>
                        <a14:foregroundMark x1="21667" y1="60000" x2="21667" y2="60000"/>
                        <a14:foregroundMark x1="23667" y1="57143" x2="23667" y2="57143"/>
                        <a14:foregroundMark x1="24167" y1="56286" x2="24167" y2="56286"/>
                        <a14:foregroundMark x1="24167" y1="56286" x2="24167" y2="56286"/>
                        <a14:foregroundMark x1="18667" y1="55714" x2="18667" y2="55714"/>
                        <a14:foregroundMark x1="37833" y1="65143" x2="37833" y2="65143"/>
                        <a14:foregroundMark x1="23667" y1="44571" x2="23667" y2="44571"/>
                        <a14:foregroundMark x1="25833" y1="21143" x2="25833" y2="21143"/>
                        <a14:foregroundMark x1="25000" y1="8000" x2="25000" y2="8000"/>
                        <a14:foregroundMark x1="25000" y1="8000" x2="25000" y2="8000"/>
                        <a14:foregroundMark x1="25000" y1="8000" x2="25000" y2="8000"/>
                        <a14:foregroundMark x1="31833" y1="16857" x2="31833" y2="16857"/>
                        <a14:foregroundMark x1="34833" y1="22571" x2="34833" y2="22571"/>
                        <a14:foregroundMark x1="60000" y1="26286" x2="60000" y2="26286"/>
                        <a14:foregroundMark x1="66000" y1="23429" x2="66000" y2="23429"/>
                        <a14:foregroundMark x1="57833" y1="23429" x2="57833" y2="23429"/>
                        <a14:foregroundMark x1="57833" y1="23429" x2="57833" y2="23429"/>
                        <a14:foregroundMark x1="57833" y1="25429" x2="57833" y2="25429"/>
                        <a14:foregroundMark x1="57833" y1="25429" x2="57833" y2="25429"/>
                      </a14:backgroundRemoval>
                    </a14:imgEffect>
                  </a14:imgLayer>
                </a14:imgProps>
              </a:ext>
              <a:ext uri="{28A0092B-C50C-407E-A947-70E740481C1C}">
                <a14:useLocalDpi xmlns:a14="http://schemas.microsoft.com/office/drawing/2010/main" val="0"/>
              </a:ext>
            </a:extLst>
          </a:blip>
          <a:srcRect/>
          <a:stretch>
            <a:fillRect/>
          </a:stretch>
        </p:blipFill>
        <p:spPr bwMode="auto">
          <a:xfrm>
            <a:off x="-349007" y="4893158"/>
            <a:ext cx="3848014" cy="22446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1"/>
          <p:cNvSpPr txBox="1"/>
          <p:nvPr/>
        </p:nvSpPr>
        <p:spPr>
          <a:xfrm>
            <a:off x="3200400" y="4688849"/>
            <a:ext cx="6442418" cy="721351"/>
          </a:xfrm>
          <a:prstGeom prst="rect">
            <a:avLst/>
          </a:prstGeom>
        </p:spPr>
        <p:txBody>
          <a:bodyPr wrap="square" lIns="0" tIns="0" rIns="0" bIns="0" rtlCol="0" anchor="t">
            <a:spAutoFit/>
          </a:bodyPr>
          <a:lstStyle/>
          <a:p>
            <a:pPr marL="0" marR="0" lvl="0" indent="0" algn="l" defTabSz="609539" rtl="0" eaLnBrk="1" fontAlgn="auto" latinLnBrk="0" hangingPunct="1">
              <a:lnSpc>
                <a:spcPts val="4346"/>
              </a:lnSpc>
              <a:spcBef>
                <a:spcPts val="0"/>
              </a:spcBef>
              <a:spcAft>
                <a:spcPts val="0"/>
              </a:spcAft>
              <a:buClrTx/>
              <a:buSzTx/>
              <a:buFontTx/>
              <a:buNone/>
              <a:tabLst/>
              <a:defRPr/>
            </a:pPr>
            <a:r>
              <a:rPr kumimoji="0" lang="en-US" sz="8000" b="1" i="0" u="none" strike="noStrike" kern="1200" cap="none" spc="-39" normalizeH="0" baseline="0" noProof="0" dirty="0" err="1"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Bài</a:t>
            </a:r>
            <a:r>
              <a:rPr kumimoji="0" lang="en-US" sz="8000" b="1" i="0" u="none" strike="noStrike" kern="1200" cap="none" spc="-39" normalizeH="0" noProof="0" dirty="0"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5 </a:t>
            </a:r>
            <a:r>
              <a:rPr kumimoji="0" lang="en-US" sz="8000" b="1" i="0" u="none" strike="noStrike" kern="1200" cap="none" spc="-39" normalizeH="0" noProof="0" dirty="0" err="1"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Giữ</a:t>
            </a:r>
            <a:r>
              <a:rPr kumimoji="0" lang="en-US" sz="8000" b="1" i="0" u="none" strike="noStrike" kern="1200" cap="none" spc="-39" normalizeH="0" noProof="0" dirty="0"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a:t>
            </a:r>
            <a:r>
              <a:rPr kumimoji="0" lang="en-US" sz="8000" b="1" i="0" u="none" strike="noStrike" kern="1200" cap="none" spc="-39" normalizeH="0" noProof="0" dirty="0" err="1"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lời</a:t>
            </a:r>
            <a:r>
              <a:rPr kumimoji="0" lang="en-US" sz="8000" b="1" i="0" u="none" strike="noStrike" kern="1200" cap="none" spc="-39" normalizeH="0" noProof="0" dirty="0"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 </a:t>
            </a:r>
            <a:r>
              <a:rPr kumimoji="0" lang="en-US" sz="8000" b="1" i="0" u="none" strike="noStrike" kern="1200" cap="none" spc="-39" normalizeH="0" noProof="0" dirty="0" err="1" smtClean="0">
                <a:ln>
                  <a:noFill/>
                </a:ln>
                <a:solidFill>
                  <a:srgbClr val="FF0000"/>
                </a:solidFill>
                <a:effectLst/>
                <a:uLnTx/>
                <a:uFillTx/>
                <a:latin typeface="Great Vibes" pitchFamily="2" charset="0"/>
                <a:ea typeface="Tahoma" panose="020B0604030504040204" pitchFamily="34" charset="0"/>
                <a:cs typeface="Tahoma" panose="020B0604030504040204" pitchFamily="34" charset="0"/>
              </a:rPr>
              <a:t>hứa</a:t>
            </a:r>
            <a:endParaRPr kumimoji="0" lang="en-US" sz="8000" b="1" i="0" u="none" strike="noStrike" kern="1200" cap="none" spc="-39" normalizeH="0" baseline="0" noProof="0" dirty="0">
              <a:ln>
                <a:noFill/>
              </a:ln>
              <a:solidFill>
                <a:srgbClr val="FF0000"/>
              </a:solidFill>
              <a:effectLst/>
              <a:uLnTx/>
              <a:uFillTx/>
              <a:latin typeface="Great Vibes"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85286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endPar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4"/>
          <a:stretch>
            <a:fillRect/>
          </a:stretch>
        </p:blipFill>
        <p:spPr>
          <a:xfrm>
            <a:off x="3276600" y="2514600"/>
            <a:ext cx="6104239" cy="4102443"/>
          </a:xfrm>
          <a:prstGeom prst="rect">
            <a:avLst/>
          </a:prstGeom>
        </p:spPr>
      </p:pic>
      <p:pic>
        <p:nvPicPr>
          <p:cNvPr id="13" name="Picture 12"/>
          <p:cNvPicPr>
            <a:picLocks noChangeAspect="1"/>
          </p:cNvPicPr>
          <p:nvPr/>
        </p:nvPicPr>
        <p:blipFill>
          <a:blip r:embed="rId5"/>
          <a:stretch>
            <a:fillRect/>
          </a:stretch>
        </p:blipFill>
        <p:spPr>
          <a:xfrm>
            <a:off x="10378463" y="5864129"/>
            <a:ext cx="1661137" cy="920941"/>
          </a:xfrm>
          <a:prstGeom prst="rect">
            <a:avLst/>
          </a:prstGeom>
        </p:spPr>
      </p:pic>
      <p:sp>
        <p:nvSpPr>
          <p:cNvPr id="14" name="Rectangle 13"/>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Tree>
    <p:extLst>
      <p:ext uri="{BB962C8B-B14F-4D97-AF65-F5344CB8AC3E}">
        <p14:creationId xmlns:p14="http://schemas.microsoft.com/office/powerpoint/2010/main" val="293008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52808"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800661" y="152400"/>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grpSp>
        <p:nvGrpSpPr>
          <p:cNvPr id="19" name="Group 18"/>
          <p:cNvGrpSpPr/>
          <p:nvPr/>
        </p:nvGrpSpPr>
        <p:grpSpPr>
          <a:xfrm>
            <a:off x="2861377" y="1547455"/>
            <a:ext cx="6739823" cy="3862745"/>
            <a:chOff x="2776865" y="2461855"/>
            <a:chExt cx="6739823" cy="3862745"/>
          </a:xfrm>
        </p:grpSpPr>
        <p:pic>
          <p:nvPicPr>
            <p:cNvPr id="15" name="Picture 14"/>
            <p:cNvPicPr>
              <a:picLocks noChangeAspect="1"/>
            </p:cNvPicPr>
            <p:nvPr/>
          </p:nvPicPr>
          <p:blipFill>
            <a:blip r:embed="rId4"/>
            <a:stretch>
              <a:fillRect/>
            </a:stretch>
          </p:blipFill>
          <p:spPr>
            <a:xfrm>
              <a:off x="2776865" y="2819400"/>
              <a:ext cx="6739823" cy="3505200"/>
            </a:xfrm>
            <a:prstGeom prst="rect">
              <a:avLst/>
            </a:prstGeom>
          </p:spPr>
        </p:pic>
        <p:sp>
          <p:nvSpPr>
            <p:cNvPr id="17" name="Oval Callout 16"/>
            <p:cNvSpPr/>
            <p:nvPr/>
          </p:nvSpPr>
          <p:spPr>
            <a:xfrm>
              <a:off x="5867400" y="2461855"/>
              <a:ext cx="2895600" cy="1424345"/>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043934" y="2819400"/>
              <a:ext cx="2871466" cy="707886"/>
            </a:xfrm>
            <a:prstGeom prst="rect">
              <a:avLst/>
            </a:prstGeom>
          </p:spPr>
          <p:txBody>
            <a:bodyPr wrap="square">
              <a:spAutoFit/>
            </a:bodyPr>
            <a:lstStyle/>
            <a:p>
              <a:pPr algn="ctr"/>
              <a:r>
                <a:rPr lang="vi-VN" sz="2000" b="1" dirty="0" smtClean="0">
                  <a:solidFill>
                    <a:srgbClr val="0070C0"/>
                  </a:solidFill>
                  <a:latin typeface="Open Sans" panose="020B0606030504020204" pitchFamily="34" charset="0"/>
                </a:rPr>
                <a:t>Cậu </a:t>
              </a:r>
              <a:r>
                <a:rPr lang="vi-VN" sz="2000" b="1" dirty="0">
                  <a:solidFill>
                    <a:srgbClr val="0070C0"/>
                  </a:solidFill>
                  <a:latin typeface="Open Sans" panose="020B0606030504020204" pitchFamily="34" charset="0"/>
                </a:rPr>
                <a:t>bé được </a:t>
              </a:r>
              <a:endParaRPr lang="en-US" sz="2000" b="1" dirty="0" smtClean="0">
                <a:solidFill>
                  <a:srgbClr val="0070C0"/>
                </a:solidFill>
                <a:latin typeface="Open Sans" panose="020B0606030504020204" pitchFamily="34" charset="0"/>
              </a:endParaRPr>
            </a:p>
            <a:p>
              <a:pPr algn="ctr"/>
              <a:r>
                <a:rPr lang="vi-VN" sz="2000" b="1" dirty="0" smtClean="0">
                  <a:solidFill>
                    <a:srgbClr val="0070C0"/>
                  </a:solidFill>
                  <a:latin typeface="Open Sans" panose="020B0606030504020204" pitchFamily="34" charset="0"/>
                </a:rPr>
                <a:t>giao </a:t>
              </a:r>
              <a:r>
                <a:rPr lang="vi-VN" sz="2000" b="1" dirty="0">
                  <a:solidFill>
                    <a:srgbClr val="0070C0"/>
                  </a:solidFill>
                  <a:latin typeface="Open Sans" panose="020B0606030504020204" pitchFamily="34" charset="0"/>
                </a:rPr>
                <a:t>nhiệm vụ gì?</a:t>
              </a:r>
              <a:endParaRPr lang="en-US" sz="2000" b="1" dirty="0">
                <a:solidFill>
                  <a:srgbClr val="0070C0"/>
                </a:solidFill>
              </a:endParaRPr>
            </a:p>
          </p:txBody>
        </p:sp>
      </p:grpSp>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5325052"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r>
              <a:rPr lang="vi-VN" sz="2000" b="1" dirty="0">
                <a:solidFill>
                  <a:srgbClr val="FF0000"/>
                </a:solidFill>
                <a:latin typeface="Open Sans" panose="020B0606030504020204" pitchFamily="34" charset="0"/>
              </a:rPr>
              <a:t>Cậu bé chơi trò đánh trận giả với các bạn,</a:t>
            </a:r>
            <a:endParaRPr lang="en-US" sz="2000" b="1" dirty="0">
              <a:solidFill>
                <a:srgbClr val="FF0000"/>
              </a:solidFill>
              <a:latin typeface="Open Sans" panose="020B0606030504020204" pitchFamily="34" charset="0"/>
            </a:endParaRPr>
          </a:p>
          <a:p>
            <a:r>
              <a:rPr lang="vi-VN" sz="2000" b="1" dirty="0">
                <a:solidFill>
                  <a:srgbClr val="FF0000"/>
                </a:solidFill>
                <a:latin typeface="Open Sans" panose="020B0606030504020204" pitchFamily="34" charset="0"/>
              </a:rPr>
              <a:t>được giao nhiệm vụ gác kho đạn.</a:t>
            </a:r>
            <a:endParaRPr lang="en-US" sz="2000" b="1" dirty="0">
              <a:solidFill>
                <a:srgbClr val="FF0000"/>
              </a:solidFill>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922150"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28" name="Group 27"/>
          <p:cNvGrpSpPr/>
          <p:nvPr/>
        </p:nvGrpSpPr>
        <p:grpSpPr>
          <a:xfrm>
            <a:off x="2790808" y="1379598"/>
            <a:ext cx="760445" cy="830202"/>
            <a:chOff x="9601200" y="5121637"/>
            <a:chExt cx="1016239" cy="1447315"/>
          </a:xfrm>
        </p:grpSpPr>
        <p:sp>
          <p:nvSpPr>
            <p:cNvPr id="29" name="Oval Callout 28"/>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31" name="Picture 30"/>
          <p:cNvPicPr>
            <a:picLocks noChangeAspect="1"/>
          </p:cNvPicPr>
          <p:nvPr/>
        </p:nvPicPr>
        <p:blipFill>
          <a:blip r:embed="rId5"/>
          <a:stretch>
            <a:fillRect/>
          </a:stretch>
        </p:blipFill>
        <p:spPr>
          <a:xfrm>
            <a:off x="10426071" y="5864129"/>
            <a:ext cx="1661137" cy="920941"/>
          </a:xfrm>
          <a:prstGeom prst="rect">
            <a:avLst/>
          </a:prstGeom>
        </p:spPr>
      </p:pic>
    </p:spTree>
    <p:extLst>
      <p:ext uri="{BB962C8B-B14F-4D97-AF65-F5344CB8AC3E}">
        <p14:creationId xmlns:p14="http://schemas.microsoft.com/office/powerpoint/2010/main" val="22654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Muộn rồi mà cậu bé chưa về vì cậu đã hứa với các bạn đứng gác cho đến khi có người tới thay.</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3004043" y="1509202"/>
            <a:ext cx="7755779" cy="3977198"/>
            <a:chOff x="3004043" y="1509202"/>
            <a:chExt cx="7755779" cy="3977198"/>
          </a:xfrm>
        </p:grpSpPr>
        <p:pic>
          <p:nvPicPr>
            <p:cNvPr id="16" name="Picture 15"/>
            <p:cNvPicPr>
              <a:picLocks noChangeAspect="1"/>
            </p:cNvPicPr>
            <p:nvPr/>
          </p:nvPicPr>
          <p:blipFill rotWithShape="1">
            <a:blip r:embed="rId4"/>
            <a:srcRect t="3735"/>
            <a:stretch/>
          </p:blipFill>
          <p:spPr>
            <a:xfrm>
              <a:off x="3004043" y="1557703"/>
              <a:ext cx="7755779" cy="3928697"/>
            </a:xfrm>
            <a:prstGeom prst="rect">
              <a:avLst/>
            </a:prstGeom>
            <a:ln>
              <a:noFill/>
            </a:ln>
            <a:effectLst>
              <a:softEdge rad="112500"/>
            </a:effectLst>
          </p:spPr>
        </p:pic>
        <p:grpSp>
          <p:nvGrpSpPr>
            <p:cNvPr id="22" name="Group 21"/>
            <p:cNvGrpSpPr/>
            <p:nvPr/>
          </p:nvGrpSpPr>
          <p:grpSpPr>
            <a:xfrm>
              <a:off x="7667408" y="1509202"/>
              <a:ext cx="3018297" cy="1234000"/>
              <a:chOff x="6021795" y="1730976"/>
              <a:chExt cx="3042218" cy="1443731"/>
            </a:xfrm>
          </p:grpSpPr>
          <p:sp>
            <p:nvSpPr>
              <p:cNvPr id="23" name="Oval Callout 22"/>
              <p:cNvSpPr/>
              <p:nvPr/>
            </p:nvSpPr>
            <p:spPr>
              <a:xfrm>
                <a:off x="6021795" y="1730976"/>
                <a:ext cx="2961075" cy="1443731"/>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6127618" y="2079053"/>
                <a:ext cx="2936395" cy="828199"/>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Vì sao muộn rồi mà cậu bé chưa về?</a:t>
                </a:r>
                <a:endParaRPr kumimoji="0" lang="en-US"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25" name="Rectangle 24"/>
          <p:cNvSpPr/>
          <p:nvPr/>
        </p:nvSpPr>
        <p:spPr>
          <a:xfrm>
            <a:off x="3505200"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26" name="Group 25"/>
          <p:cNvGrpSpPr/>
          <p:nvPr/>
        </p:nvGrpSpPr>
        <p:grpSpPr>
          <a:xfrm>
            <a:off x="2753053" y="152400"/>
            <a:ext cx="779855" cy="707886"/>
            <a:chOff x="2753053" y="293757"/>
            <a:chExt cx="779855" cy="707886"/>
          </a:xfrm>
        </p:grpSpPr>
        <p:sp>
          <p:nvSpPr>
            <p:cNvPr id="27" name="Oval 26"/>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8" name="Rectangle 27"/>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9" name="Rectangle 28"/>
          <p:cNvSpPr/>
          <p:nvPr/>
        </p:nvSpPr>
        <p:spPr>
          <a:xfrm>
            <a:off x="2874542"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30" name="Group 29"/>
          <p:cNvGrpSpPr/>
          <p:nvPr/>
        </p:nvGrpSpPr>
        <p:grpSpPr>
          <a:xfrm>
            <a:off x="2743200" y="1379598"/>
            <a:ext cx="760445" cy="830202"/>
            <a:chOff x="9601200" y="5121637"/>
            <a:chExt cx="1016239" cy="1447315"/>
          </a:xfrm>
        </p:grpSpPr>
        <p:sp>
          <p:nvSpPr>
            <p:cNvPr id="31" name="Oval Callout 30"/>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33" name="Picture 32"/>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175755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20" name="TextBox 19">
            <a:extLst>
              <a:ext uri="{FF2B5EF4-FFF2-40B4-BE49-F238E27FC236}">
                <a16:creationId xmlns:a16="http://schemas.microsoft.com/office/drawing/2014/main" id="{F14ACF4B-1FD9-B39F-BC8C-4021E83304F3}"/>
              </a:ext>
            </a:extLst>
          </p:cNvPr>
          <p:cNvSpPr txBox="1"/>
          <p:nvPr/>
        </p:nvSpPr>
        <p:spPr>
          <a:xfrm>
            <a:off x="3522460" y="5683784"/>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Việc làm của cậu bé thể hiên cậu bé là người biết giữ lời hứa của mình.</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Arrow: Right 19">
            <a:extLst>
              <a:ext uri="{FF2B5EF4-FFF2-40B4-BE49-F238E27FC236}">
                <a16:creationId xmlns:a16="http://schemas.microsoft.com/office/drawing/2014/main" id="{81AB20EB-3D76-7640-164A-71D8752BB450}"/>
              </a:ext>
            </a:extLst>
          </p:cNvPr>
          <p:cNvSpPr/>
          <p:nvPr/>
        </p:nvSpPr>
        <p:spPr>
          <a:xfrm>
            <a:off x="2818517" y="5991656"/>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p:cNvGrpSpPr/>
          <p:nvPr/>
        </p:nvGrpSpPr>
        <p:grpSpPr>
          <a:xfrm>
            <a:off x="3004043" y="1421249"/>
            <a:ext cx="7755779" cy="4065151"/>
            <a:chOff x="3004043" y="1421249"/>
            <a:chExt cx="7755779" cy="4065151"/>
          </a:xfrm>
        </p:grpSpPr>
        <p:pic>
          <p:nvPicPr>
            <p:cNvPr id="16" name="Picture 15"/>
            <p:cNvPicPr>
              <a:picLocks noChangeAspect="1"/>
            </p:cNvPicPr>
            <p:nvPr/>
          </p:nvPicPr>
          <p:blipFill rotWithShape="1">
            <a:blip r:embed="rId4"/>
            <a:srcRect t="3735"/>
            <a:stretch/>
          </p:blipFill>
          <p:spPr>
            <a:xfrm>
              <a:off x="3004043" y="1557703"/>
              <a:ext cx="7755779" cy="3928697"/>
            </a:xfrm>
            <a:prstGeom prst="rect">
              <a:avLst/>
            </a:prstGeom>
            <a:ln>
              <a:noFill/>
            </a:ln>
            <a:effectLst>
              <a:softEdge rad="112500"/>
            </a:effectLst>
          </p:spPr>
        </p:pic>
        <p:grpSp>
          <p:nvGrpSpPr>
            <p:cNvPr id="22" name="Group 21"/>
            <p:cNvGrpSpPr/>
            <p:nvPr/>
          </p:nvGrpSpPr>
          <p:grpSpPr>
            <a:xfrm>
              <a:off x="7619998" y="1421249"/>
              <a:ext cx="2937792" cy="1233999"/>
              <a:chOff x="5974010" y="1628076"/>
              <a:chExt cx="2961075" cy="1443731"/>
            </a:xfrm>
          </p:grpSpPr>
          <p:sp>
            <p:nvSpPr>
              <p:cNvPr id="23" name="Oval Callout 22"/>
              <p:cNvSpPr/>
              <p:nvPr/>
            </p:nvSpPr>
            <p:spPr>
              <a:xfrm>
                <a:off x="5974010" y="1628076"/>
                <a:ext cx="2961075" cy="1443731"/>
              </a:xfrm>
              <a:prstGeom prst="wedgeEllipseCallout">
                <a:avLst>
                  <a:gd name="adj1" fmla="val -36144"/>
                  <a:gd name="adj2" fmla="val 71591"/>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5974012" y="1989904"/>
                <a:ext cx="2936395" cy="828199"/>
              </a:xfrm>
              <a:prstGeom prst="rect">
                <a:avLst/>
              </a:prstGeom>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Việc</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làm</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cậu</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bé</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thể</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hiện</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1" i="0" u="none" strike="noStrike" kern="1200" cap="none" spc="0" normalizeH="0" noProof="0" dirty="0" err="1"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gì</a:t>
                </a:r>
                <a:r>
                  <a:rPr kumimoji="0" lang="en-US" sz="2000" b="1" i="0" u="none" strike="noStrike" kern="1200" cap="none" spc="0" normalizeH="0" noProof="0" dirty="0" smtClean="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35" name="Rectangle 34"/>
          <p:cNvSpPr/>
          <p:nvPr/>
        </p:nvSpPr>
        <p:spPr>
          <a:xfrm>
            <a:off x="3505200" y="2396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36" name="Group 35"/>
          <p:cNvGrpSpPr/>
          <p:nvPr/>
        </p:nvGrpSpPr>
        <p:grpSpPr>
          <a:xfrm>
            <a:off x="2753053" y="152400"/>
            <a:ext cx="779855" cy="707886"/>
            <a:chOff x="2753053" y="293757"/>
            <a:chExt cx="779855" cy="707886"/>
          </a:xfrm>
        </p:grpSpPr>
        <p:sp>
          <p:nvSpPr>
            <p:cNvPr id="37" name="Oval 36"/>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39" name="Rectangle 38"/>
          <p:cNvSpPr/>
          <p:nvPr/>
        </p:nvSpPr>
        <p:spPr>
          <a:xfrm>
            <a:off x="2874542" y="909935"/>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grpSp>
        <p:nvGrpSpPr>
          <p:cNvPr id="40" name="Group 39"/>
          <p:cNvGrpSpPr/>
          <p:nvPr/>
        </p:nvGrpSpPr>
        <p:grpSpPr>
          <a:xfrm>
            <a:off x="2743200" y="1379598"/>
            <a:ext cx="760445" cy="830202"/>
            <a:chOff x="9601200" y="5121637"/>
            <a:chExt cx="1016239" cy="1447315"/>
          </a:xfrm>
        </p:grpSpPr>
        <p:sp>
          <p:nvSpPr>
            <p:cNvPr id="41" name="Oval Callout 40"/>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869262" y="5121637"/>
              <a:ext cx="635237" cy="144731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43" name="Picture 42"/>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258866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498648" y="1066800"/>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8194" name="Picture 2" descr="4 phương pháp nâng cao năng lực làm việc nhóm | Đàn Chim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724" y="2757845"/>
            <a:ext cx="3810000"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9448800" y="5049636"/>
            <a:ext cx="2554942" cy="1331088"/>
            <a:chOff x="3025588" y="3361766"/>
            <a:chExt cx="2918012" cy="1828800"/>
          </a:xfrm>
          <a:solidFill>
            <a:srgbClr val="0DA33B"/>
          </a:solidFill>
        </p:grpSpPr>
        <p:sp>
          <p:nvSpPr>
            <p:cNvPr id="16" name="Cloud 15"/>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smtClean="0">
                  <a:latin typeface="Nunito Black" panose="020B0604020202020204" charset="0"/>
                </a:rPr>
                <a:t>Hoạt</a:t>
              </a:r>
              <a:r>
                <a:rPr lang="en-US" sz="2400" b="1" dirty="0" smtClean="0">
                  <a:latin typeface="Nunito Black" panose="020B0604020202020204" charset="0"/>
                </a:rPr>
                <a:t> </a:t>
              </a:r>
              <a:r>
                <a:rPr lang="en-US" sz="2400" b="1" dirty="0" err="1" smtClean="0">
                  <a:latin typeface="Nunito Black" panose="020B0604020202020204" charset="0"/>
                </a:rPr>
                <a:t>động</a:t>
              </a:r>
              <a:r>
                <a:rPr lang="en-US" sz="2400" b="1" dirty="0" smtClean="0">
                  <a:latin typeface="Nunito Black" panose="020B0604020202020204" charset="0"/>
                </a:rPr>
                <a:t> </a:t>
              </a:r>
              <a:r>
                <a:rPr lang="en-US" sz="2400" b="1" dirty="0" err="1" smtClean="0">
                  <a:latin typeface="Nunito Black" panose="020B0604020202020204" charset="0"/>
                </a:rPr>
                <a:t>nhóm</a:t>
              </a:r>
              <a:r>
                <a:rPr lang="en-US" sz="2400" b="1" dirty="0" smtClean="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20" name="Rectangle 19"/>
          <p:cNvSpPr/>
          <p:nvPr/>
        </p:nvSpPr>
        <p:spPr>
          <a:xfrm>
            <a:off x="3515054" y="1600200"/>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oup 13"/>
          <p:cNvGrpSpPr/>
          <p:nvPr/>
        </p:nvGrpSpPr>
        <p:grpSpPr>
          <a:xfrm>
            <a:off x="2704857" y="1318483"/>
            <a:ext cx="724143" cy="738917"/>
            <a:chOff x="9601200" y="5232840"/>
            <a:chExt cx="1016239" cy="1148650"/>
          </a:xfrm>
        </p:grpSpPr>
        <p:sp>
          <p:nvSpPr>
            <p:cNvPr id="18" name="Oval Callout 17"/>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60514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194"/>
                                        </p:tgtEl>
                                        <p:attrNameLst>
                                          <p:attrName>style.visibility</p:attrName>
                                        </p:attrNameLst>
                                      </p:cBhvr>
                                      <p:to>
                                        <p:strVal val="visible"/>
                                      </p:to>
                                    </p:set>
                                    <p:animEffect transition="in" filter="fade">
                                      <p:cBhvr>
                                        <p:cTn id="26" dur="1000"/>
                                        <p:tgtEl>
                                          <p:spTgt spid="8194"/>
                                        </p:tgtEl>
                                      </p:cBhvr>
                                    </p:animEffect>
                                    <p:anim calcmode="lin" valueType="num">
                                      <p:cBhvr>
                                        <p:cTn id="27" dur="1000" fill="hold"/>
                                        <p:tgtEl>
                                          <p:spTgt spid="8194"/>
                                        </p:tgtEl>
                                        <p:attrNameLst>
                                          <p:attrName>ppt_x</p:attrName>
                                        </p:attrNameLst>
                                      </p:cBhvr>
                                      <p:tavLst>
                                        <p:tav tm="0">
                                          <p:val>
                                            <p:strVal val="#ppt_x"/>
                                          </p:val>
                                        </p:tav>
                                        <p:tav tm="100000">
                                          <p:val>
                                            <p:strVal val="#ppt_x"/>
                                          </p:val>
                                        </p:tav>
                                      </p:tavLst>
                                    </p:anim>
                                    <p:anim calcmode="lin" valueType="num">
                                      <p:cBhvr>
                                        <p:cTn id="28" dur="1000" fill="hold"/>
                                        <p:tgtEl>
                                          <p:spTgt spid="819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9" name="Picture 8"/>
          <p:cNvPicPr>
            <a:picLocks noChangeAspect="1"/>
          </p:cNvPicPr>
          <p:nvPr/>
        </p:nvPicPr>
        <p:blipFill>
          <a:blip r:embed="rId4"/>
          <a:stretch>
            <a:fillRect/>
          </a:stretch>
        </p:blipFill>
        <p:spPr>
          <a:xfrm>
            <a:off x="3522460" y="1752600"/>
            <a:ext cx="5791200" cy="3910940"/>
          </a:xfrm>
          <a:prstGeom prst="rect">
            <a:avLst/>
          </a:prstGeom>
        </p:spPr>
      </p:pic>
      <p:sp>
        <p:nvSpPr>
          <p:cNvPr id="11" name="TextBox 10">
            <a:extLst>
              <a:ext uri="{FF2B5EF4-FFF2-40B4-BE49-F238E27FC236}">
                <a16:creationId xmlns:a16="http://schemas.microsoft.com/office/drawing/2014/main" id="{F14ACF4B-1FD9-B39F-BC8C-4021E83304F3}"/>
              </a:ext>
            </a:extLst>
          </p:cNvPr>
          <p:cNvSpPr txBox="1"/>
          <p:nvPr/>
        </p:nvSpPr>
        <p:spPr>
          <a:xfrm>
            <a:off x="3522460" y="5693807"/>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nhỏ đã giữ đúng lời hứa với thầy giáo là không mắc lỗi và bạn nhỏ đã thực hiện được.</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Arrow: Right 19">
            <a:extLst>
              <a:ext uri="{FF2B5EF4-FFF2-40B4-BE49-F238E27FC236}">
                <a16:creationId xmlns:a16="http://schemas.microsoft.com/office/drawing/2014/main" id="{81AB20EB-3D76-7640-164A-71D8752BB450}"/>
              </a:ext>
            </a:extLst>
          </p:cNvPr>
          <p:cNvSpPr/>
          <p:nvPr/>
        </p:nvSpPr>
        <p:spPr>
          <a:xfrm>
            <a:off x="2818517" y="6001679"/>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76200"/>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1100926"/>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12575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855"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10" name="Picture 9"/>
          <p:cNvPicPr>
            <a:picLocks noChangeAspect="1"/>
          </p:cNvPicPr>
          <p:nvPr/>
        </p:nvPicPr>
        <p:blipFill>
          <a:blip r:embed="rId4"/>
          <a:stretch>
            <a:fillRect/>
          </a:stretch>
        </p:blipFill>
        <p:spPr>
          <a:xfrm>
            <a:off x="3102321" y="1955063"/>
            <a:ext cx="6082335" cy="3586344"/>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638800"/>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Bạn nam giữ đúng lời hứa với bạn nữ, trả quyển truyện cho bạn nữ như đã hẹn.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818517" y="58435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8" name="Group 17"/>
          <p:cNvGrpSpPr/>
          <p:nvPr/>
        </p:nvGrpSpPr>
        <p:grpSpPr>
          <a:xfrm>
            <a:off x="2676853" y="76200"/>
            <a:ext cx="779855" cy="707886"/>
            <a:chOff x="2753053" y="293757"/>
            <a:chExt cx="779855" cy="707886"/>
          </a:xfrm>
        </p:grpSpPr>
        <p:sp>
          <p:nvSpPr>
            <p:cNvPr id="19" name="Oval 1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1" name="Rectangle 20"/>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2" name="Rectangle 21"/>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3" name="Group 22"/>
          <p:cNvGrpSpPr/>
          <p:nvPr/>
        </p:nvGrpSpPr>
        <p:grpSpPr>
          <a:xfrm>
            <a:off x="2628657" y="1100926"/>
            <a:ext cx="724143" cy="738917"/>
            <a:chOff x="9601200" y="5232840"/>
            <a:chExt cx="1016239" cy="1148650"/>
          </a:xfrm>
        </p:grpSpPr>
        <p:sp>
          <p:nvSpPr>
            <p:cNvPr id="24" name="Oval Callout 23"/>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pic>
        <p:nvPicPr>
          <p:cNvPr id="26"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62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30"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9" name="Picture 8"/>
          <p:cNvPicPr>
            <a:picLocks noChangeAspect="1"/>
          </p:cNvPicPr>
          <p:nvPr/>
        </p:nvPicPr>
        <p:blipFill>
          <a:blip r:embed="rId4"/>
          <a:stretch>
            <a:fillRect/>
          </a:stretch>
        </p:blipFill>
        <p:spPr>
          <a:xfrm>
            <a:off x="3276600" y="1851456"/>
            <a:ext cx="6324600" cy="3975463"/>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943600"/>
            <a:ext cx="6154940" cy="442674"/>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Anh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giữ</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làm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chiếc</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đèn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sao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818517" y="6044065"/>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63443"/>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76200"/>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849243"/>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382643"/>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1100926"/>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409552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855"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pic>
        <p:nvPicPr>
          <p:cNvPr id="10" name="Picture 9"/>
          <p:cNvPicPr>
            <a:picLocks noChangeAspect="1"/>
          </p:cNvPicPr>
          <p:nvPr/>
        </p:nvPicPr>
        <p:blipFill>
          <a:blip r:embed="rId4"/>
          <a:stretch>
            <a:fillRect/>
          </a:stretch>
        </p:blipFill>
        <p:spPr>
          <a:xfrm>
            <a:off x="3200400" y="1600200"/>
            <a:ext cx="5867400" cy="4029420"/>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3522460" y="5715000"/>
            <a:ext cx="6154940"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nữ</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thực</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hiện</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đúng</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chính</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mình</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lời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nói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đi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đôi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việc</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smtClean="0">
                <a:solidFill>
                  <a:srgbClr val="FF0000"/>
                </a:solidFill>
                <a:latin typeface="Open Sans" panose="020B0606030504020204" pitchFamily="34" charset="0"/>
                <a:ea typeface="Open Sans" panose="020B0606030504020204" pitchFamily="34" charset="0"/>
                <a:cs typeface="Open Sans" panose="020B0606030504020204" pitchFamily="34" charset="0"/>
              </a:rPr>
              <a:t>làm</a:t>
            </a:r>
            <a:r>
              <a:rPr lang="en-US"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757166" y="6001679"/>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2" descr="4 phương pháp nâng cao năng lực làm việc nhóm | Đàn Chim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0400" y="5562600"/>
            <a:ext cx="1178444" cy="11784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84636"/>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97393"/>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2" name="Rectangle 21"/>
          <p:cNvSpPr/>
          <p:nvPr/>
        </p:nvSpPr>
        <p:spPr>
          <a:xfrm>
            <a:off x="3422448" y="685800"/>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p:cNvSpPr/>
          <p:nvPr/>
        </p:nvSpPr>
        <p:spPr>
          <a:xfrm>
            <a:off x="3438854" y="1119917"/>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làm</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các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bạn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thể</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điều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gì</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23"/>
          <p:cNvGrpSpPr/>
          <p:nvPr/>
        </p:nvGrpSpPr>
        <p:grpSpPr>
          <a:xfrm>
            <a:off x="2628657" y="838200"/>
            <a:ext cx="724143" cy="738917"/>
            <a:chOff x="9601200" y="5232840"/>
            <a:chExt cx="1016239" cy="1148650"/>
          </a:xfrm>
        </p:grpSpPr>
        <p:sp>
          <p:nvSpPr>
            <p:cNvPr id="25" name="Oval Callout 24"/>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95266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40" y="1282"/>
            <a:ext cx="12191987" cy="6856718"/>
          </a:xfrm>
          <a:prstGeom prst="rect">
            <a:avLst/>
          </a:prstGeom>
          <a:ln>
            <a:noFill/>
          </a:ln>
          <a:effectLst>
            <a:outerShdw blurRad="190500" algn="tl" rotWithShape="0">
              <a:srgbClr val="000000">
                <a:alpha val="70000"/>
              </a:srgbClr>
            </a:outerShdw>
          </a:effectLst>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8" name="Rectangle 7"/>
          <p:cNvSpPr/>
          <p:nvPr/>
        </p:nvSpPr>
        <p:spPr>
          <a:xfrm>
            <a:off x="3429000" y="1219200"/>
            <a:ext cx="8143546" cy="461665"/>
          </a:xfrm>
          <a:prstGeom prst="rect">
            <a:avLst/>
          </a:prstGeom>
        </p:spPr>
        <p:txBody>
          <a:bodyPr wrap="square">
            <a:spAutoFit/>
          </a:bodyPr>
          <a:lstStyle/>
          <a:p>
            <a:pPr lvl="0"/>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Hãy</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nêu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những</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biểu</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của</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việc</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giữ</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70C0"/>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smtClean="0">
                <a:solidFill>
                  <a:srgbClr val="0070C0"/>
                </a:solidFill>
                <a:latin typeface="Open Sans" panose="020B0606030504020204" pitchFamily="34" charset="0"/>
                <a:ea typeface="Open Sans" panose="020B0606030504020204" pitchFamily="34" charset="0"/>
                <a:cs typeface="Open Sans" panose="020B0606030504020204" pitchFamily="34" charset="0"/>
              </a:rPr>
              <a:t>hứa</a:t>
            </a:r>
            <a:r>
              <a:rPr lang="en-US" sz="2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9220" name="Picture 4" descr="Trẻ em 10 tuổi nên đọc sách gì? Top 20 cuốn sách không thể bỏ qu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3868047"/>
            <a:ext cx="4847374" cy="2532753"/>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óc Nhí - xem tranh - Họa sĩ nhí - Xem tranh - Trực nhật lớ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399" y="3886200"/>
            <a:ext cx="3452499" cy="25893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2" name="Heart 21">
            <a:extLst>
              <a:ext uri="{FF2B5EF4-FFF2-40B4-BE49-F238E27FC236}">
                <a16:creationId xmlns:a16="http://schemas.microsoft.com/office/drawing/2014/main" id="{985E27D8-23C4-582F-A915-1C875EB15499}"/>
              </a:ext>
            </a:extLst>
          </p:cNvPr>
          <p:cNvSpPr/>
          <p:nvPr/>
        </p:nvSpPr>
        <p:spPr>
          <a:xfrm>
            <a:off x="3408655" y="2057399"/>
            <a:ext cx="1925345" cy="1499164"/>
          </a:xfrm>
          <a:prstGeom prst="heart">
            <a:avLst/>
          </a:prstGeom>
          <a:solidFill>
            <a:srgbClr val="00FF00"/>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1600" dirty="0" smtClean="0">
              <a:solidFill>
                <a:srgbClr val="60FA72"/>
              </a:solidFill>
              <a:latin typeface="Nunito Black" panose="020B0604020202020204" charset="0"/>
            </a:endParaRPr>
          </a:p>
          <a:p>
            <a:pPr algn="ctr"/>
            <a:r>
              <a:rPr lang="vi-VN" sz="1600" b="1" dirty="0">
                <a:solidFill>
                  <a:srgbClr val="0070C0"/>
                </a:solidFill>
                <a:latin typeface="Open Sans" panose="020B0606030504020204" pitchFamily="34" charset="0"/>
              </a:rPr>
              <a:t>mượn sách trả đúng hẹn</a:t>
            </a:r>
            <a:endParaRPr lang="en-US" sz="1600" b="1" dirty="0">
              <a:solidFill>
                <a:srgbClr val="0070C0"/>
              </a:solidFill>
            </a:endParaRPr>
          </a:p>
        </p:txBody>
      </p:sp>
      <p:sp>
        <p:nvSpPr>
          <p:cNvPr id="23" name="Heart 22">
            <a:extLst>
              <a:ext uri="{FF2B5EF4-FFF2-40B4-BE49-F238E27FC236}">
                <a16:creationId xmlns:a16="http://schemas.microsoft.com/office/drawing/2014/main" id="{2225EECC-A6D3-B2E7-9C6F-97E237E986CB}"/>
              </a:ext>
            </a:extLst>
          </p:cNvPr>
          <p:cNvSpPr/>
          <p:nvPr/>
        </p:nvSpPr>
        <p:spPr>
          <a:xfrm>
            <a:off x="8077200" y="2062722"/>
            <a:ext cx="1866315" cy="1518678"/>
          </a:xfrm>
          <a:prstGeom prst="hear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latin typeface="Nunito Black" panose="020B0604020202020204" charset="0"/>
            </a:endParaRPr>
          </a:p>
          <a:p>
            <a:pPr algn="ctr"/>
            <a:r>
              <a:rPr lang="vi-VN" sz="1600" b="1" dirty="0">
                <a:solidFill>
                  <a:schemeClr val="bg1"/>
                </a:solidFill>
                <a:latin typeface="Open Sans" panose="020B0606030504020204" pitchFamily="34" charset="0"/>
              </a:rPr>
              <a:t>trực nhật giúp bạn như đã hứa,…</a:t>
            </a:r>
            <a:endParaRPr lang="en-US" sz="1600" b="1" dirty="0">
              <a:solidFill>
                <a:schemeClr val="bg1"/>
              </a:solidFill>
            </a:endParaRPr>
          </a:p>
        </p:txBody>
      </p:sp>
      <p:pic>
        <p:nvPicPr>
          <p:cNvPr id="17" name="Picture 2" descr="4 phương pháp nâng cao năng lực làm việc nhóm | Đàn Chim Việ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25200" y="5867400"/>
            <a:ext cx="873644" cy="87364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429000" y="184636"/>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19" name="Group 18"/>
          <p:cNvGrpSpPr/>
          <p:nvPr/>
        </p:nvGrpSpPr>
        <p:grpSpPr>
          <a:xfrm>
            <a:off x="2676853" y="97393"/>
            <a:ext cx="779855" cy="707886"/>
            <a:chOff x="2753053" y="293757"/>
            <a:chExt cx="779855" cy="707886"/>
          </a:xfrm>
        </p:grpSpPr>
        <p:sp>
          <p:nvSpPr>
            <p:cNvPr id="20" name="Oval 1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24" name="Rectangle 23"/>
          <p:cNvSpPr/>
          <p:nvPr/>
        </p:nvSpPr>
        <p:spPr>
          <a:xfrm>
            <a:off x="3422448" y="685800"/>
            <a:ext cx="5188152" cy="461665"/>
          </a:xfrm>
          <a:prstGeom prst="rect">
            <a:avLst/>
          </a:prstGeom>
        </p:spPr>
        <p:txBody>
          <a:bodyPr wrap="none">
            <a:spAutoFit/>
          </a:bodyPr>
          <a:lstStyle/>
          <a:p>
            <a:pPr lvl="0"/>
            <a:r>
              <a:rPr kumimoji="0" lang="en-US" sz="2400" b="1" i="0" u="none" strike="noStrike" kern="1200" cap="none" spc="0" normalizeH="0" baseline="0" noProof="0" dirty="0" smtClean="0">
                <a:ln>
                  <a:noFill/>
                </a:ln>
                <a:solidFill>
                  <a:schemeClr val="accent6">
                    <a:lumMod val="50000"/>
                  </a:schemeClr>
                </a:solidFill>
                <a:effectLst/>
                <a:uLnTx/>
                <a:uFillTx/>
                <a:latin typeface="Open Sans" panose="020B0606030504020204" pitchFamily="34" charset="0"/>
                <a:ea typeface="+mn-ea"/>
                <a:cs typeface="+mn-cs"/>
              </a:rPr>
              <a:t>b.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Quan</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sát</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tranh</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và</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trả</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câu</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hỏi</a:t>
            </a:r>
            <a:r>
              <a:rPr lang="en-US" sz="2400" b="1" dirty="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0"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80174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9220"/>
                                        </p:tgtEl>
                                        <p:attrNameLst>
                                          <p:attrName>style.visibility</p:attrName>
                                        </p:attrNameLst>
                                      </p:cBhvr>
                                      <p:to>
                                        <p:strVal val="visible"/>
                                      </p:to>
                                    </p:set>
                                    <p:animEffect transition="in" filter="fade">
                                      <p:cBhvr>
                                        <p:cTn id="19" dur="1000"/>
                                        <p:tgtEl>
                                          <p:spTgt spid="9220"/>
                                        </p:tgtEl>
                                      </p:cBhvr>
                                    </p:animEffect>
                                    <p:anim calcmode="lin" valueType="num">
                                      <p:cBhvr>
                                        <p:cTn id="20" dur="1000" fill="hold"/>
                                        <p:tgtEl>
                                          <p:spTgt spid="9220"/>
                                        </p:tgtEl>
                                        <p:attrNameLst>
                                          <p:attrName>ppt_x</p:attrName>
                                        </p:attrNameLst>
                                      </p:cBhvr>
                                      <p:tavLst>
                                        <p:tav tm="0">
                                          <p:val>
                                            <p:strVal val="#ppt_x"/>
                                          </p:val>
                                        </p:tav>
                                        <p:tav tm="100000">
                                          <p:val>
                                            <p:strVal val="#ppt_x"/>
                                          </p:val>
                                        </p:tav>
                                      </p:tavLst>
                                    </p:anim>
                                    <p:anim calcmode="lin" valueType="num">
                                      <p:cBhvr>
                                        <p:cTn id="21"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222"/>
                                        </p:tgtEl>
                                        <p:attrNameLst>
                                          <p:attrName>style.visibility</p:attrName>
                                        </p:attrNameLst>
                                      </p:cBhvr>
                                      <p:to>
                                        <p:strVal val="visible"/>
                                      </p:to>
                                    </p:set>
                                    <p:animEffect transition="in" filter="fade">
                                      <p:cBhvr>
                                        <p:cTn id="31" dur="1000"/>
                                        <p:tgtEl>
                                          <p:spTgt spid="9222"/>
                                        </p:tgtEl>
                                      </p:cBhvr>
                                    </p:animEffect>
                                    <p:anim calcmode="lin" valueType="num">
                                      <p:cBhvr>
                                        <p:cTn id="32" dur="1000" fill="hold"/>
                                        <p:tgtEl>
                                          <p:spTgt spid="9222"/>
                                        </p:tgtEl>
                                        <p:attrNameLst>
                                          <p:attrName>ppt_x</p:attrName>
                                        </p:attrNameLst>
                                      </p:cBhvr>
                                      <p:tavLst>
                                        <p:tav tm="0">
                                          <p:val>
                                            <p:strVal val="#ppt_x"/>
                                          </p:val>
                                        </p:tav>
                                        <p:tav tm="100000">
                                          <p:val>
                                            <p:strVal val="#ppt_x"/>
                                          </p:val>
                                        </p:tav>
                                      </p:tavLst>
                                    </p:anim>
                                    <p:anim calcmode="lin" valueType="num">
                                      <p:cBhvr>
                                        <p:cTn id="33"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546CBF-4E08-3BAC-E9FE-E3D3E99057AE}"/>
              </a:ext>
            </a:extLst>
          </p:cNvPr>
          <p:cNvSpPr txBox="1"/>
          <p:nvPr/>
        </p:nvSpPr>
        <p:spPr>
          <a:xfrm>
            <a:off x="3823243" y="2401800"/>
            <a:ext cx="637136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rPr>
              <a:t>KHỞI ĐỘNG</a:t>
            </a:r>
          </a:p>
        </p:txBody>
      </p:sp>
    </p:spTree>
    <p:extLst>
      <p:ext uri="{BB962C8B-B14F-4D97-AF65-F5344CB8AC3E}">
        <p14:creationId xmlns:p14="http://schemas.microsoft.com/office/powerpoint/2010/main" val="107885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baseline="0" noProof="0" dirty="0" smtClean="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baseline="0" noProof="0" dirty="0" smtClean="0">
                <a:ln>
                  <a:noFill/>
                </a:ln>
                <a:solidFill>
                  <a:srgbClr val="0070C0"/>
                </a:solidFill>
                <a:effectLst/>
                <a:uLnTx/>
                <a:uFillTx/>
                <a:latin typeface="Sigmar One" panose="00000500000000000000" pitchFamily="2" charset="0"/>
                <a:ea typeface="+mn-ea"/>
                <a:cs typeface="+mn-cs"/>
              </a:rPr>
              <a:t> 2</a:t>
            </a:r>
            <a:endPar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endParaRPr>
          </a:p>
        </p:txBody>
      </p:sp>
      <p:sp>
        <p:nvSpPr>
          <p:cNvPr id="6" name="Rectangle 5"/>
          <p:cNvSpPr/>
          <p:nvPr/>
        </p:nvSpPr>
        <p:spPr>
          <a:xfrm>
            <a:off x="990600" y="2753380"/>
            <a:ext cx="10742043" cy="646331"/>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Tìm</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hiểu</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sự</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cần</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thiết</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phải</a:t>
            </a:r>
            <a:r>
              <a:rPr kumimoji="0" lang="en-US" sz="3600" b="1" i="0" u="none" strike="noStrike" kern="1200" cap="none" spc="0" normalizeH="0" baseline="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giữ</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lời</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a:ln>
                  <a:noFill/>
                </a:ln>
                <a:solidFill>
                  <a:srgbClr val="00B050"/>
                </a:solidFill>
                <a:effectLst/>
                <a:uLnTx/>
                <a:uFillTx/>
                <a:latin typeface="Sigmar One" panose="00000500000000000000" pitchFamily="2" charset="0"/>
                <a:ea typeface="NSimSun" panose="02010609030101010101" pitchFamily="49" charset="-122"/>
                <a:cs typeface="+mn-cs"/>
              </a:rPr>
              <a:t>hứa</a:t>
            </a:r>
            <a:r>
              <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rPr>
              <a:t>.</a:t>
            </a:r>
          </a:p>
        </p:txBody>
      </p:sp>
    </p:spTree>
    <p:extLst>
      <p:ext uri="{BB962C8B-B14F-4D97-AF65-F5344CB8AC3E}">
        <p14:creationId xmlns:p14="http://schemas.microsoft.com/office/powerpoint/2010/main" val="125520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11" name="Picture 10"/>
          <p:cNvPicPr>
            <a:picLocks noChangeAspect="1"/>
          </p:cNvPicPr>
          <p:nvPr/>
        </p:nvPicPr>
        <p:blipFill>
          <a:blip r:embed="rId3"/>
          <a:stretch>
            <a:fillRect/>
          </a:stretch>
        </p:blipFill>
        <p:spPr>
          <a:xfrm>
            <a:off x="2600667" y="1934290"/>
            <a:ext cx="8073467" cy="3686175"/>
          </a:xfrm>
          <a:prstGeom prst="rect">
            <a:avLst/>
          </a:prstGeom>
        </p:spPr>
      </p:pic>
      <p:pic>
        <p:nvPicPr>
          <p:cNvPr id="2" name="Picture 1"/>
          <p:cNvPicPr>
            <a:picLocks noChangeAspect="1"/>
          </p:cNvPicPr>
          <p:nvPr/>
        </p:nvPicPr>
        <p:blipFill>
          <a:blip r:embed="rId4"/>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smtClean="0">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smtClean="0">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noProof="0" dirty="0" err="1" smtClean="0">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514594" y="1219200"/>
            <a:ext cx="6848606" cy="461665"/>
          </a:xfrm>
          <a:prstGeom prst="rect">
            <a:avLst/>
          </a:prstGeom>
        </p:spPr>
        <p:txBody>
          <a:bodyPr wrap="none">
            <a:spAutoFit/>
          </a:bodyPr>
          <a:lstStyle/>
          <a:p>
            <a:r>
              <a:rPr lang="vi-VN" sz="2400" b="1" dirty="0">
                <a:solidFill>
                  <a:schemeClr val="accent6">
                    <a:lumMod val="50000"/>
                  </a:schemeClr>
                </a:solidFill>
                <a:latin typeface="Open Sans" panose="020B0606030504020204" pitchFamily="34" charset="0"/>
              </a:rPr>
              <a:t>Đọc các trường hợp dưới đây và trả lời câu hỏi:</a:t>
            </a:r>
            <a:endParaRPr lang="en-US" sz="2400" b="1" dirty="0">
              <a:solidFill>
                <a:schemeClr val="accent6">
                  <a:lumMod val="50000"/>
                </a:schemeClr>
              </a:solidFill>
            </a:endParaRPr>
          </a:p>
        </p:txBody>
      </p:sp>
    </p:spTree>
    <p:extLst>
      <p:ext uri="{BB962C8B-B14F-4D97-AF65-F5344CB8AC3E}">
        <p14:creationId xmlns:p14="http://schemas.microsoft.com/office/powerpoint/2010/main" val="1530903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3514594" y="1219200"/>
            <a:ext cx="684860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Đọc các trường hợp dưới đây và trả lời câu hỏi:</a:t>
            </a:r>
            <a:endParaRPr kumimoji="0" lang="en-US" sz="2400" b="1"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438400" y="2133600"/>
            <a:ext cx="8436429" cy="3810000"/>
          </a:xfrm>
          <a:prstGeom prst="rect">
            <a:avLst/>
          </a:prstGeom>
        </p:spPr>
      </p:pic>
    </p:spTree>
    <p:extLst>
      <p:ext uri="{BB962C8B-B14F-4D97-AF65-F5344CB8AC3E}">
        <p14:creationId xmlns:p14="http://schemas.microsoft.com/office/powerpoint/2010/main" val="2568019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3413976" y="1316182"/>
            <a:ext cx="7101624" cy="400110"/>
          </a:xfrm>
          <a:prstGeom prst="rect">
            <a:avLst/>
          </a:prstGeom>
        </p:spPr>
        <p:txBody>
          <a:bodyPr wrap="none">
            <a:spAutoFit/>
          </a:bodyPr>
          <a:lstStyle/>
          <a:p>
            <a:r>
              <a:rPr lang="en-US" dirty="0" smtClean="0">
                <a:solidFill>
                  <a:srgbClr val="212529"/>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Em</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có</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nhận</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xét</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gì</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về</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việc</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thực</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hiện</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lời</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hứa</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của</a:t>
            </a:r>
            <a:r>
              <a:rPr lang="en-US" sz="2000" b="1" dirty="0" smtClean="0">
                <a:solidFill>
                  <a:schemeClr val="accent6">
                    <a:lumMod val="50000"/>
                  </a:schemeClr>
                </a:solidFill>
                <a:latin typeface="Open Sans" panose="020B0606030504020204" pitchFamily="34" charset="0"/>
              </a:rPr>
              <a:t> Ly </a:t>
            </a:r>
            <a:r>
              <a:rPr lang="en-US" sz="2000" b="1" dirty="0" err="1" smtClean="0">
                <a:solidFill>
                  <a:schemeClr val="accent6">
                    <a:lumMod val="50000"/>
                  </a:schemeClr>
                </a:solidFill>
                <a:latin typeface="Open Sans" panose="020B0606030504020204" pitchFamily="34" charset="0"/>
              </a:rPr>
              <a:t>và</a:t>
            </a:r>
            <a:r>
              <a:rPr lang="en-US" sz="2000" b="1" dirty="0" smtClean="0">
                <a:solidFill>
                  <a:schemeClr val="accent6">
                    <a:lumMod val="50000"/>
                  </a:schemeClr>
                </a:solidFill>
                <a:latin typeface="Open Sans" panose="020B0606030504020204" pitchFamily="34" charset="0"/>
              </a:rPr>
              <a:t> </a:t>
            </a:r>
            <a:r>
              <a:rPr lang="en-US" sz="2000" b="1" dirty="0" err="1" smtClean="0">
                <a:solidFill>
                  <a:schemeClr val="accent6">
                    <a:lumMod val="50000"/>
                  </a:schemeClr>
                </a:solidFill>
                <a:latin typeface="Open Sans" panose="020B0606030504020204" pitchFamily="34" charset="0"/>
              </a:rPr>
              <a:t>Huy</a:t>
            </a:r>
            <a:r>
              <a:rPr lang="en-US" sz="2000" b="1" dirty="0" smtClean="0">
                <a:solidFill>
                  <a:schemeClr val="accent6">
                    <a:lumMod val="50000"/>
                  </a:schemeClr>
                </a:solidFill>
                <a:latin typeface="Open Sans" panose="020B0606030504020204" pitchFamily="34" charset="0"/>
              </a:rPr>
              <a:t>?</a:t>
            </a:r>
            <a:endParaRPr lang="en-US" sz="2000" b="1" dirty="0">
              <a:solidFill>
                <a:schemeClr val="accent6">
                  <a:lumMod val="50000"/>
                </a:schemeClr>
              </a:solidFill>
            </a:endParaRPr>
          </a:p>
        </p:txBody>
      </p:sp>
      <p:pic>
        <p:nvPicPr>
          <p:cNvPr id="9" name="Picture 8"/>
          <p:cNvPicPr>
            <a:picLocks noChangeAspect="1"/>
          </p:cNvPicPr>
          <p:nvPr/>
        </p:nvPicPr>
        <p:blipFill>
          <a:blip r:embed="rId4"/>
          <a:stretch>
            <a:fillRect/>
          </a:stretch>
        </p:blipFill>
        <p:spPr>
          <a:xfrm>
            <a:off x="6477000" y="1746204"/>
            <a:ext cx="3810000" cy="3165231"/>
          </a:xfrm>
          <a:prstGeom prst="rect">
            <a:avLst/>
          </a:prstGeom>
        </p:spPr>
      </p:pic>
      <p:pic>
        <p:nvPicPr>
          <p:cNvPr id="12" name="Picture 11"/>
          <p:cNvPicPr>
            <a:picLocks noChangeAspect="1"/>
          </p:cNvPicPr>
          <p:nvPr/>
        </p:nvPicPr>
        <p:blipFill>
          <a:blip r:embed="rId5"/>
          <a:stretch>
            <a:fillRect/>
          </a:stretch>
        </p:blipFill>
        <p:spPr>
          <a:xfrm>
            <a:off x="2542625" y="1774236"/>
            <a:ext cx="3400975" cy="3084114"/>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2989943" y="5181600"/>
            <a:ext cx="6154940"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r>
              <a:rPr lang="vi-VN" sz="2000" dirty="0">
                <a:solidFill>
                  <a:srgbClr val="FF0000"/>
                </a:solidFill>
                <a:latin typeface="Open Sans" panose="020B0606030504020204" pitchFamily="34" charset="0"/>
              </a:rPr>
              <a:t>Ly là người biết giữ lời hứa của mình, coi trọng lời hứa của mình còn Huy thì luôn hứa nhưng không thực hiện lời hứa đó.</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19" name="Group 18"/>
          <p:cNvGrpSpPr/>
          <p:nvPr/>
        </p:nvGrpSpPr>
        <p:grpSpPr>
          <a:xfrm>
            <a:off x="2628657" y="1100926"/>
            <a:ext cx="724143" cy="738917"/>
            <a:chOff x="9601200" y="5232840"/>
            <a:chExt cx="1016239" cy="1148650"/>
          </a:xfrm>
        </p:grpSpPr>
        <p:sp>
          <p:nvSpPr>
            <p:cNvPr id="20" name="Oval Callout 19"/>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178806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27" y="-13855"/>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747360"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sự</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cần</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thiết</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phải</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smtClean="0">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smtClean="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9" name="Rectangle 8"/>
          <p:cNvSpPr/>
          <p:nvPr/>
        </p:nvSpPr>
        <p:spPr>
          <a:xfrm>
            <a:off x="3505200" y="1295400"/>
            <a:ext cx="4900701" cy="461665"/>
          </a:xfrm>
          <a:prstGeom prst="rect">
            <a:avLst/>
          </a:prstGeom>
        </p:spPr>
        <p:txBody>
          <a:bodyPr wrap="none">
            <a:spAutoFit/>
          </a:bodyPr>
          <a:lstStyle/>
          <a:p>
            <a:r>
              <a:rPr lang="en-US" dirty="0">
                <a:solidFill>
                  <a:srgbClr val="212529"/>
                </a:solidFill>
                <a:latin typeface="Open Sans" panose="020B0606030504020204" pitchFamily="34" charset="0"/>
              </a:rPr>
              <a:t> </a:t>
            </a:r>
            <a:r>
              <a:rPr lang="en-US" sz="2400" b="1" dirty="0">
                <a:solidFill>
                  <a:schemeClr val="accent6">
                    <a:lumMod val="50000"/>
                  </a:schemeClr>
                </a:solidFill>
                <a:latin typeface="Open Sans" panose="020B0606030504020204" pitchFamily="34" charset="0"/>
              </a:rPr>
              <a:t>Theo </a:t>
            </a:r>
            <a:r>
              <a:rPr lang="en-US" sz="2400" b="1" dirty="0" err="1">
                <a:solidFill>
                  <a:schemeClr val="accent6">
                    <a:lumMod val="50000"/>
                  </a:schemeClr>
                </a:solidFill>
                <a:latin typeface="Open Sans" panose="020B0606030504020204" pitchFamily="34" charset="0"/>
              </a:rPr>
              <a:t>em</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vì</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sao</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phải</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giữ</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lời</a:t>
            </a:r>
            <a:r>
              <a:rPr lang="en-US" sz="2400" b="1" dirty="0">
                <a:solidFill>
                  <a:schemeClr val="accent6">
                    <a:lumMod val="50000"/>
                  </a:schemeClr>
                </a:solidFill>
                <a:latin typeface="Open Sans" panose="020B0606030504020204" pitchFamily="34" charset="0"/>
              </a:rPr>
              <a:t> </a:t>
            </a:r>
            <a:r>
              <a:rPr lang="en-US" sz="2400" b="1" dirty="0" err="1">
                <a:solidFill>
                  <a:schemeClr val="accent6">
                    <a:lumMod val="50000"/>
                  </a:schemeClr>
                </a:solidFill>
                <a:latin typeface="Open Sans" panose="020B0606030504020204" pitchFamily="34" charset="0"/>
              </a:rPr>
              <a:t>hứa</a:t>
            </a:r>
            <a:r>
              <a:rPr lang="en-US" sz="2400" b="1" dirty="0">
                <a:solidFill>
                  <a:schemeClr val="accent6">
                    <a:lumMod val="50000"/>
                  </a:schemeClr>
                </a:solidFill>
                <a:latin typeface="Open Sans" panose="020B0606030504020204" pitchFamily="34" charset="0"/>
              </a:rPr>
              <a:t>?</a:t>
            </a:r>
            <a:endParaRPr lang="en-US" sz="2400" b="1" dirty="0">
              <a:solidFill>
                <a:schemeClr val="accent6">
                  <a:lumMod val="50000"/>
                </a:schemeClr>
              </a:solidFill>
            </a:endParaRPr>
          </a:p>
        </p:txBody>
      </p:sp>
      <p:sp>
        <p:nvSpPr>
          <p:cNvPr id="13" name="TextBox 12">
            <a:extLst>
              <a:ext uri="{FF2B5EF4-FFF2-40B4-BE49-F238E27FC236}">
                <a16:creationId xmlns:a16="http://schemas.microsoft.com/office/drawing/2014/main" id="{F14ACF4B-1FD9-B39F-BC8C-4021E83304F3}"/>
              </a:ext>
            </a:extLst>
          </p:cNvPr>
          <p:cNvSpPr txBox="1"/>
          <p:nvPr/>
        </p:nvSpPr>
        <p:spPr>
          <a:xfrm>
            <a:off x="3200400" y="2209800"/>
            <a:ext cx="8575964" cy="1524000"/>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r>
              <a:rPr lang="en-US" sz="2000" b="1" dirty="0" smtClean="0">
                <a:solidFill>
                  <a:srgbClr val="FF0000"/>
                </a:solidFill>
                <a:latin typeface="Open Sans" panose="020B0606030504020204" pitchFamily="34" charset="0"/>
              </a:rPr>
              <a:t>C</a:t>
            </a:r>
            <a:r>
              <a:rPr lang="vi-VN" sz="2000" b="1" dirty="0" smtClean="0">
                <a:solidFill>
                  <a:srgbClr val="FF0000"/>
                </a:solidFill>
                <a:latin typeface="Open Sans" panose="020B0606030504020204" pitchFamily="34" charset="0"/>
              </a:rPr>
              <a:t>húng </a:t>
            </a:r>
            <a:r>
              <a:rPr lang="vi-VN" sz="2000" b="1" dirty="0">
                <a:solidFill>
                  <a:srgbClr val="FF0000"/>
                </a:solidFill>
                <a:latin typeface="Open Sans" panose="020B0606030504020204" pitchFamily="34" charset="0"/>
              </a:rPr>
              <a:t>ta cần giữ lời hứa vì lời hứa thể hiện sự tự trọng và tôn trọng người khác. Người biết giữ lời hứa sẽ được mọi người tin tưởng, quý trọng. Nếu không biết giữ lời hứa thì sẽ không được mọi người tin tưởng.</a:t>
            </a:r>
            <a:endParaRPr lang="en-US" sz="2000" b="1" dirty="0">
              <a:solidFill>
                <a:srgbClr val="FF0000"/>
              </a:solidFill>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524453" y="2807478"/>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1028" name="Picture 4" descr="Lời hứa - Tuổi Trẻ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9890" y="4439890"/>
            <a:ext cx="4100437" cy="229994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2767202" y="1143000"/>
            <a:ext cx="724143" cy="738917"/>
            <a:chOff x="9601200" y="5232840"/>
            <a:chExt cx="1016239" cy="1148650"/>
          </a:xfrm>
        </p:grpSpPr>
        <p:sp>
          <p:nvSpPr>
            <p:cNvPr id="18" name="Oval Callout 17"/>
            <p:cNvSpPr/>
            <p:nvPr/>
          </p:nvSpPr>
          <p:spPr>
            <a:xfrm>
              <a:off x="9601200" y="5435971"/>
              <a:ext cx="1016239" cy="896305"/>
            </a:xfrm>
            <a:prstGeom prst="wedgeEllipseCallout">
              <a:avLst>
                <a:gd name="adj1" fmla="val 63005"/>
                <a:gd name="adj2" fmla="val 62500"/>
              </a:avLst>
            </a:prstGeom>
            <a:solidFill>
              <a:srgbClr val="EB2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85122" y="5232840"/>
              <a:ext cx="635239" cy="1148650"/>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smtClean="0">
                  <a:ln>
                    <a:noFill/>
                  </a:ln>
                  <a:solidFill>
                    <a:prstClr val="white"/>
                  </a:solidFill>
                  <a:effectLst/>
                  <a:uLnTx/>
                  <a:uFillTx/>
                  <a:latin typeface="Cooper Black" panose="0208090404030B020404" pitchFamily="18" charset="0"/>
                </a:rPr>
                <a:t>?</a:t>
              </a:r>
              <a:r>
                <a:rPr kumimoji="0" lang="en-US" sz="5000" b="1" i="0" u="none" strike="noStrike" kern="1200" cap="none" spc="0" normalizeH="0" baseline="0" noProof="0" dirty="0" smtClean="0">
                  <a:ln>
                    <a:noFill/>
                  </a:ln>
                  <a:solidFill>
                    <a:prstClr val="white"/>
                  </a:solidFill>
                  <a:effectLst/>
                  <a:uLnTx/>
                  <a:uFillTx/>
                  <a:latin typeface="Nunito Black" pitchFamily="2" charset="0"/>
                </a:rPr>
                <a:t> </a:t>
              </a:r>
              <a:endParaRPr kumimoji="0" lang="en-US" sz="5000" b="0" i="0" u="none" strike="noStrike" kern="1200" cap="none" spc="0" normalizeH="0" baseline="0" noProof="0" dirty="0">
                <a:ln>
                  <a:noFill/>
                </a:ln>
                <a:solidFill>
                  <a:prstClr val="white"/>
                </a:solidFill>
                <a:effectLst/>
                <a:uLnTx/>
                <a:uFillTx/>
                <a:latin typeface="Calibri"/>
              </a:endParaRPr>
            </a:p>
          </p:txBody>
        </p:sp>
      </p:grpSp>
    </p:spTree>
    <p:extLst>
      <p:ext uri="{BB962C8B-B14F-4D97-AF65-F5344CB8AC3E}">
        <p14:creationId xmlns:p14="http://schemas.microsoft.com/office/powerpoint/2010/main" val="50591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baseline="0" noProof="0" dirty="0" smtClean="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baseline="0" noProof="0" dirty="0" smtClean="0">
                <a:ln>
                  <a:noFill/>
                </a:ln>
                <a:solidFill>
                  <a:srgbClr val="0070C0"/>
                </a:solidFill>
                <a:effectLst/>
                <a:uLnTx/>
                <a:uFillTx/>
                <a:latin typeface="Sigmar One" panose="00000500000000000000" pitchFamily="2" charset="0"/>
                <a:ea typeface="+mn-ea"/>
                <a:cs typeface="+mn-cs"/>
              </a:rPr>
              <a:t> 3</a:t>
            </a:r>
            <a:endPar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endParaRPr>
          </a:p>
        </p:txBody>
      </p:sp>
      <p:sp>
        <p:nvSpPr>
          <p:cNvPr id="5" name="Rectangle 4"/>
          <p:cNvSpPr/>
          <p:nvPr/>
        </p:nvSpPr>
        <p:spPr>
          <a:xfrm>
            <a:off x="1295400" y="2782669"/>
            <a:ext cx="10820400" cy="64633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Thảo</a:t>
            </a:r>
            <a:r>
              <a:rPr kumimoji="0" lang="en-US" sz="3600" b="1" i="0" u="none" strike="noStrike" kern="1200" cap="none" spc="0" normalizeH="0" baseline="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baseline="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luận</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về</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các</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cách</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để</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giữ</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lời</a:t>
            </a:r>
            <a:r>
              <a:rPr kumimoji="0" lang="en-US" sz="3600" b="1" i="0" u="none" strike="noStrike" kern="1200" cap="none" spc="0" normalizeH="0" noProof="0" dirty="0" smtClean="0">
                <a:ln>
                  <a:noFill/>
                </a:ln>
                <a:solidFill>
                  <a:srgbClr val="00B050"/>
                </a:solidFill>
                <a:effectLst/>
                <a:uLnTx/>
                <a:uFillTx/>
                <a:latin typeface="Sigmar One" panose="00000500000000000000" pitchFamily="2" charset="0"/>
                <a:ea typeface="NSimSun" panose="02010609030101010101" pitchFamily="49" charset="-122"/>
                <a:cs typeface="+mn-cs"/>
              </a:rPr>
              <a:t> </a:t>
            </a:r>
            <a:r>
              <a:rPr kumimoji="0" lang="en-US" sz="3600" b="1" i="0" u="none" strike="noStrike" kern="1200" cap="none" spc="0" normalizeH="0" noProof="0" dirty="0" err="1" smtClean="0">
                <a:ln>
                  <a:noFill/>
                </a:ln>
                <a:solidFill>
                  <a:srgbClr val="00B050"/>
                </a:solidFill>
                <a:effectLst/>
                <a:uLnTx/>
                <a:uFillTx/>
                <a:latin typeface="Sigmar One" panose="00000500000000000000" pitchFamily="2" charset="0"/>
                <a:ea typeface="NSimSun" panose="02010609030101010101" pitchFamily="49" charset="-122"/>
                <a:cs typeface="+mn-cs"/>
              </a:rPr>
              <a:t>hứa</a:t>
            </a:r>
            <a:endParaRPr kumimoji="0" lang="en-US" sz="3600" b="1" i="0" u="none" strike="noStrike" kern="1200" cap="none" spc="0" normalizeH="0" baseline="0" noProof="0" dirty="0">
              <a:ln>
                <a:noFill/>
              </a:ln>
              <a:solidFill>
                <a:srgbClr val="00B050"/>
              </a:solidFill>
              <a:effectLst/>
              <a:uLnTx/>
              <a:uFillTx/>
              <a:latin typeface="Sigmar One" panose="00000500000000000000" pitchFamily="2" charset="0"/>
              <a:ea typeface="NSimSun" panose="02010609030101010101" pitchFamily="49" charset="-122"/>
              <a:cs typeface="+mn-cs"/>
            </a:endParaRPr>
          </a:p>
        </p:txBody>
      </p:sp>
    </p:spTree>
    <p:extLst>
      <p:ext uri="{BB962C8B-B14F-4D97-AF65-F5344CB8AC3E}">
        <p14:creationId xmlns:p14="http://schemas.microsoft.com/office/powerpoint/2010/main" val="205699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2" name="Rectangle 1"/>
          <p:cNvSpPr/>
          <p:nvPr/>
        </p:nvSpPr>
        <p:spPr>
          <a:xfrm>
            <a:off x="3657600" y="533400"/>
            <a:ext cx="6934200" cy="523220"/>
          </a:xfrm>
          <a:prstGeom prst="rect">
            <a:avLst/>
          </a:prstGeom>
        </p:spPr>
        <p:txBody>
          <a:bodyPr wrap="square">
            <a:spAutoFit/>
          </a:bodyPr>
          <a:lstStyle/>
          <a:p>
            <a:r>
              <a:rPr lang="en-US" sz="2800" b="1" dirty="0" err="1" smtClean="0">
                <a:solidFill>
                  <a:srgbClr val="00B050"/>
                </a:solidFill>
                <a:latin typeface="Open Sans" panose="020B0606030504020204" pitchFamily="34" charset="0"/>
              </a:rPr>
              <a:t>Thảo</a:t>
            </a:r>
            <a:r>
              <a:rPr lang="en-US" sz="2800" b="1" dirty="0" smtClean="0">
                <a:solidFill>
                  <a:srgbClr val="00B050"/>
                </a:solidFill>
                <a:latin typeface="Open Sans" panose="020B0606030504020204" pitchFamily="34" charset="0"/>
              </a:rPr>
              <a:t> </a:t>
            </a:r>
            <a:r>
              <a:rPr lang="en-US" sz="2800" b="1" dirty="0" err="1" smtClean="0">
                <a:solidFill>
                  <a:srgbClr val="00B050"/>
                </a:solidFill>
                <a:latin typeface="Open Sans" panose="020B0606030504020204" pitchFamily="34" charset="0"/>
              </a:rPr>
              <a:t>luận</a:t>
            </a:r>
            <a:r>
              <a:rPr lang="en-US" sz="2800" b="1" dirty="0" smtClean="0">
                <a:solidFill>
                  <a:srgbClr val="00B050"/>
                </a:solidFill>
                <a:latin typeface="Open Sans" panose="020B0606030504020204" pitchFamily="34" charset="0"/>
              </a:rPr>
              <a:t>: </a:t>
            </a:r>
            <a:r>
              <a:rPr lang="en-US" sz="2800" b="1" dirty="0" err="1" smtClean="0">
                <a:solidFill>
                  <a:srgbClr val="00B050"/>
                </a:solidFill>
                <a:latin typeface="Open Sans" panose="020B0606030504020204" pitchFamily="34" charset="0"/>
              </a:rPr>
              <a:t>làm</a:t>
            </a:r>
            <a:r>
              <a:rPr lang="en-US" sz="2800" b="1" dirty="0" smtClean="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thế</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nào</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để</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giữ</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lời</a:t>
            </a:r>
            <a:r>
              <a:rPr lang="en-US" sz="2800" b="1" dirty="0">
                <a:solidFill>
                  <a:srgbClr val="00B050"/>
                </a:solidFill>
                <a:latin typeface="Open Sans" panose="020B0606030504020204" pitchFamily="34" charset="0"/>
              </a:rPr>
              <a:t> </a:t>
            </a:r>
            <a:r>
              <a:rPr lang="en-US" sz="2800" b="1" dirty="0" err="1">
                <a:solidFill>
                  <a:srgbClr val="00B050"/>
                </a:solidFill>
                <a:latin typeface="Open Sans" panose="020B0606030504020204" pitchFamily="34" charset="0"/>
              </a:rPr>
              <a:t>hứa</a:t>
            </a:r>
            <a:r>
              <a:rPr lang="en-US" sz="2800" b="1" dirty="0">
                <a:solidFill>
                  <a:srgbClr val="00B050"/>
                </a:solidFill>
                <a:latin typeface="Open Sans" panose="020B0606030504020204" pitchFamily="34" charset="0"/>
              </a:rPr>
              <a:t>?</a:t>
            </a:r>
            <a:endParaRPr lang="en-US" sz="2800" b="1" dirty="0">
              <a:solidFill>
                <a:srgbClr val="00B050"/>
              </a:solidFill>
            </a:endParaRPr>
          </a:p>
        </p:txBody>
      </p:sp>
      <p:pic>
        <p:nvPicPr>
          <p:cNvPr id="4" name="Picture 3"/>
          <p:cNvPicPr>
            <a:picLocks noChangeAspect="1"/>
          </p:cNvPicPr>
          <p:nvPr/>
        </p:nvPicPr>
        <p:blipFill>
          <a:blip r:embed="rId3"/>
          <a:stretch>
            <a:fillRect/>
          </a:stretch>
        </p:blipFill>
        <p:spPr>
          <a:xfrm>
            <a:off x="152400" y="152400"/>
            <a:ext cx="2448267" cy="1133633"/>
          </a:xfrm>
          <a:prstGeom prst="rect">
            <a:avLst/>
          </a:prstGeom>
        </p:spPr>
      </p:pic>
      <p:pic>
        <p:nvPicPr>
          <p:cNvPr id="5" name="Picture 4"/>
          <p:cNvPicPr>
            <a:picLocks noChangeAspect="1"/>
          </p:cNvPicPr>
          <p:nvPr/>
        </p:nvPicPr>
        <p:blipFill>
          <a:blip r:embed="rId4"/>
          <a:stretch>
            <a:fillRect/>
          </a:stretch>
        </p:blipFill>
        <p:spPr>
          <a:xfrm>
            <a:off x="2362200" y="1437151"/>
            <a:ext cx="6858000" cy="4511524"/>
          </a:xfrm>
          <a:prstGeom prst="rect">
            <a:avLst/>
          </a:prstGeom>
          <a:ln>
            <a:noFill/>
          </a:ln>
          <a:effectLst>
            <a:softEdge rad="112500"/>
          </a:effectLst>
        </p:spPr>
      </p:pic>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985041" y="4110797"/>
            <a:ext cx="3081209" cy="2560055"/>
          </a:xfrm>
          <a:prstGeom prst="rect">
            <a:avLst/>
          </a:prstGeom>
        </p:spPr>
      </p:pic>
      <p:sp>
        <p:nvSpPr>
          <p:cNvPr id="8" name="TextBox 7">
            <a:extLst>
              <a:ext uri="{FF2B5EF4-FFF2-40B4-BE49-F238E27FC236}">
                <a16:creationId xmlns:a16="http://schemas.microsoft.com/office/drawing/2014/main" id="{BFB8A126-31B1-C7E5-FAE1-8866E0C5C3B3}"/>
              </a:ext>
            </a:extLst>
          </p:cNvPr>
          <p:cNvSpPr txBox="1"/>
          <p:nvPr/>
        </p:nvSpPr>
        <p:spPr>
          <a:xfrm>
            <a:off x="8331758" y="3395845"/>
            <a:ext cx="2259350" cy="1055608"/>
          </a:xfrm>
          <a:prstGeom prst="roundRect">
            <a:avLst/>
          </a:prstGeom>
          <a:solidFill>
            <a:srgbClr val="FFFFCC"/>
          </a:solidFill>
          <a:ln w="28575">
            <a:solidFill>
              <a:srgbClr val="217875"/>
            </a:solidFill>
            <a:prstDash val="sysDash"/>
          </a:ln>
        </p:spPr>
        <p:txBody>
          <a:bodyPr wrap="square">
            <a:spAutoFit/>
          </a:bodyPr>
          <a:lstStyle/>
          <a:p>
            <a:pPr lvl="0" algn="ctr"/>
            <a:r>
              <a:rPr lang="en-US" sz="2800" b="1"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Thảo</a:t>
            </a:r>
            <a:r>
              <a:rPr lang="en-US" sz="28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luận</a:t>
            </a:r>
            <a:r>
              <a:rPr lang="en-US" sz="2800" b="1"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smtClean="0">
                <a:solidFill>
                  <a:srgbClr val="002060"/>
                </a:solidFill>
                <a:latin typeface="Open Sans" panose="020B0606030504020204" pitchFamily="34" charset="0"/>
                <a:ea typeface="Open Sans" panose="020B0606030504020204" pitchFamily="34" charset="0"/>
                <a:cs typeface="Open Sans" panose="020B0606030504020204" pitchFamily="34" charset="0"/>
              </a:rPr>
              <a:t>nhóm</a:t>
            </a:r>
            <a:endParaRPr kumimoji="0" lang="en-US" sz="2800" b="1"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9" name="Group 8"/>
          <p:cNvGrpSpPr/>
          <p:nvPr/>
        </p:nvGrpSpPr>
        <p:grpSpPr>
          <a:xfrm>
            <a:off x="2753053" y="435114"/>
            <a:ext cx="779855" cy="707886"/>
            <a:chOff x="2753053" y="293757"/>
            <a:chExt cx="779855" cy="707886"/>
          </a:xfrm>
        </p:grpSpPr>
        <p:sp>
          <p:nvSpPr>
            <p:cNvPr id="10" name="Oval 9"/>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99085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2400"/>
            <a:ext cx="12191987" cy="6856718"/>
          </a:xfrm>
          <a:prstGeom prst="rect">
            <a:avLst/>
          </a:prstGeom>
        </p:spPr>
      </p:pic>
      <p:pic>
        <p:nvPicPr>
          <p:cNvPr id="4" name="Picture 3"/>
          <p:cNvPicPr>
            <a:picLocks noChangeAspect="1"/>
          </p:cNvPicPr>
          <p:nvPr/>
        </p:nvPicPr>
        <p:blipFill>
          <a:blip r:embed="rId3"/>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4"/>
          <a:srcRect b="4824"/>
          <a:stretch/>
        </p:blipFill>
        <p:spPr>
          <a:xfrm>
            <a:off x="9372600" y="4343400"/>
            <a:ext cx="2390775" cy="2246570"/>
          </a:xfrm>
          <a:prstGeom prst="rect">
            <a:avLst/>
          </a:prstGeom>
        </p:spPr>
      </p:pic>
      <p:grpSp>
        <p:nvGrpSpPr>
          <p:cNvPr id="13" name="Group 12"/>
          <p:cNvGrpSpPr/>
          <p:nvPr/>
        </p:nvGrpSpPr>
        <p:grpSpPr>
          <a:xfrm>
            <a:off x="2057400" y="1348675"/>
            <a:ext cx="8686800" cy="2461325"/>
            <a:chOff x="2057400" y="1348675"/>
            <a:chExt cx="8686800" cy="2461325"/>
          </a:xfrm>
        </p:grpSpPr>
        <p:sp>
          <p:nvSpPr>
            <p:cNvPr id="11" name="Rounded Rectangular Callout 10"/>
            <p:cNvSpPr/>
            <p:nvPr/>
          </p:nvSpPr>
          <p:spPr>
            <a:xfrm>
              <a:off x="2057400" y="1348675"/>
              <a:ext cx="8686800" cy="2461325"/>
            </a:xfrm>
            <a:prstGeom prst="wedgeRoundRectCallout">
              <a:avLst>
                <a:gd name="adj1" fmla="val 40702"/>
                <a:gd name="adj2" fmla="val 82394"/>
                <a:gd name="adj3" fmla="val 16667"/>
              </a:avLst>
            </a:prstGeom>
            <a:solidFill>
              <a:schemeClr val="accent1">
                <a:lumMod val="20000"/>
                <a:lumOff val="8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09800" y="1676400"/>
              <a:ext cx="8534400" cy="1815882"/>
            </a:xfrm>
            <a:prstGeom prst="rect">
              <a:avLst/>
            </a:prstGeom>
            <a:ln>
              <a:noFill/>
            </a:ln>
          </p:spPr>
          <p:txBody>
            <a:bodyPr wrap="square">
              <a:spAutoFit/>
            </a:bodyPr>
            <a:lstStyle/>
            <a:p>
              <a:pPr lvl="0" algn="just"/>
              <a:r>
                <a:rPr lang="en-US" sz="2800" b="1" dirty="0" smtClean="0">
                  <a:latin typeface="Open Sans" panose="020B0606030504020204" pitchFamily="34" charset="0"/>
                  <a:ea typeface="Open Sans" panose="020B0606030504020204" pitchFamily="34" charset="0"/>
                  <a:cs typeface="Open Sans" panose="020B0606030504020204" pitchFamily="34" charset="0"/>
                </a:rPr>
                <a:t>	</a:t>
              </a:r>
              <a:r>
                <a:rPr lang="vi-VN" sz="2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Những </a:t>
              </a:r>
              <a:r>
                <a:rPr lang="vi-VN" sz="2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điều em nên làm để giữ đúng lời hứa: đúng hẹn, chỉ hứa những điều trong khả năng của mình có thể thực hiện được, cần có trách nhiệm với lời hứa của mình.</a:t>
              </a:r>
              <a:endParaRPr kumimoji="0" lang="en-US" sz="2800" b="1"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85434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2400"/>
            <a:ext cx="12191987" cy="6856718"/>
          </a:xfrm>
          <a:prstGeom prst="rect">
            <a:avLst/>
          </a:prstGeom>
        </p:spPr>
      </p:pic>
      <p:pic>
        <p:nvPicPr>
          <p:cNvPr id="4" name="Picture 3"/>
          <p:cNvPicPr>
            <a:picLocks noChangeAspect="1"/>
          </p:cNvPicPr>
          <p:nvPr/>
        </p:nvPicPr>
        <p:blipFill>
          <a:blip r:embed="rId3"/>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4"/>
          <a:srcRect b="4824"/>
          <a:stretch/>
        </p:blipFill>
        <p:spPr>
          <a:xfrm>
            <a:off x="9372600" y="4343400"/>
            <a:ext cx="2390775" cy="2246570"/>
          </a:xfrm>
          <a:prstGeom prst="rect">
            <a:avLst/>
          </a:prstGeom>
        </p:spPr>
      </p:pic>
      <p:grpSp>
        <p:nvGrpSpPr>
          <p:cNvPr id="13" name="Group 12"/>
          <p:cNvGrpSpPr/>
          <p:nvPr/>
        </p:nvGrpSpPr>
        <p:grpSpPr>
          <a:xfrm>
            <a:off x="2057400" y="1348675"/>
            <a:ext cx="8686800" cy="2461325"/>
            <a:chOff x="2057400" y="1348675"/>
            <a:chExt cx="8686800" cy="2461325"/>
          </a:xfrm>
          <a:solidFill>
            <a:schemeClr val="accent6">
              <a:lumMod val="20000"/>
              <a:lumOff val="80000"/>
            </a:schemeClr>
          </a:solidFill>
        </p:grpSpPr>
        <p:sp>
          <p:nvSpPr>
            <p:cNvPr id="11" name="Rounded Rectangular Callout 10"/>
            <p:cNvSpPr/>
            <p:nvPr/>
          </p:nvSpPr>
          <p:spPr>
            <a:xfrm>
              <a:off x="2057400" y="1348675"/>
              <a:ext cx="8686800" cy="2461325"/>
            </a:xfrm>
            <a:prstGeom prst="wedgeRoundRectCallout">
              <a:avLst>
                <a:gd name="adj1" fmla="val 40702"/>
                <a:gd name="adj2" fmla="val 82394"/>
                <a:gd name="adj3" fmla="val 16667"/>
              </a:avLst>
            </a:prstGeom>
            <a:grp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209800" y="1676400"/>
              <a:ext cx="8534400" cy="1815882"/>
            </a:xfrm>
            <a:prstGeom prst="rect">
              <a:avLst/>
            </a:prstGeom>
            <a:grpFill/>
            <a:ln>
              <a:noFill/>
            </a:ln>
          </p:spPr>
          <p:txBody>
            <a:bodyPr wrap="square">
              <a:spAutoFit/>
            </a:bodyPr>
            <a:lstStyle/>
            <a:p>
              <a:pPr lvl="0" algn="just"/>
              <a:r>
                <a:rPr kumimoji="0" lang="en-US" sz="2800" b="1" i="0" u="none" strike="noStrike" kern="1200" cap="none" spc="0" normalizeH="0" baseline="0" noProof="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800" b="1" dirty="0">
                  <a:solidFill>
                    <a:srgbClr val="FF0000"/>
                  </a:solidFill>
                </a:rPr>
                <a:t>Những điều em nên tránh khi hứa với người khác: sai hứa, hứa những điều mà mình không có khả năng thực hiện, hứa suông mà không làm.</a:t>
              </a:r>
              <a:endParaRPr kumimoji="0" lang="en-US" sz="28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459645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2400"/>
            <a:ext cx="12191987" cy="6856718"/>
          </a:xfrm>
          <a:prstGeom prst="rect">
            <a:avLst/>
          </a:prstGeom>
        </p:spPr>
      </p:pic>
      <p:pic>
        <p:nvPicPr>
          <p:cNvPr id="4" name="Picture 3"/>
          <p:cNvPicPr>
            <a:picLocks noChangeAspect="1"/>
          </p:cNvPicPr>
          <p:nvPr/>
        </p:nvPicPr>
        <p:blipFill>
          <a:blip r:embed="rId3"/>
          <a:stretch>
            <a:fillRect/>
          </a:stretch>
        </p:blipFill>
        <p:spPr>
          <a:xfrm>
            <a:off x="152400" y="0"/>
            <a:ext cx="2448267" cy="1133633"/>
          </a:xfrm>
          <a:prstGeom prst="rect">
            <a:avLst/>
          </a:prstGeom>
        </p:spPr>
      </p:pic>
      <p:pic>
        <p:nvPicPr>
          <p:cNvPr id="9" name="Picture 8"/>
          <p:cNvPicPr>
            <a:picLocks noChangeAspect="1"/>
          </p:cNvPicPr>
          <p:nvPr/>
        </p:nvPicPr>
        <p:blipFill rotWithShape="1">
          <a:blip r:embed="rId4"/>
          <a:srcRect b="4824"/>
          <a:stretch/>
        </p:blipFill>
        <p:spPr>
          <a:xfrm>
            <a:off x="9372600" y="4343400"/>
            <a:ext cx="2390775" cy="2246570"/>
          </a:xfrm>
          <a:prstGeom prst="rect">
            <a:avLst/>
          </a:prstGeom>
        </p:spPr>
      </p:pic>
      <p:grpSp>
        <p:nvGrpSpPr>
          <p:cNvPr id="13" name="Group 12"/>
          <p:cNvGrpSpPr/>
          <p:nvPr/>
        </p:nvGrpSpPr>
        <p:grpSpPr>
          <a:xfrm>
            <a:off x="2076450" y="1371600"/>
            <a:ext cx="8686800" cy="2461325"/>
            <a:chOff x="2076450" y="1371600"/>
            <a:chExt cx="8686800" cy="2461325"/>
          </a:xfrm>
          <a:solidFill>
            <a:schemeClr val="accent6">
              <a:lumMod val="20000"/>
              <a:lumOff val="80000"/>
            </a:schemeClr>
          </a:solidFill>
        </p:grpSpPr>
        <p:sp>
          <p:nvSpPr>
            <p:cNvPr id="11" name="Rounded Rectangular Callout 10"/>
            <p:cNvSpPr/>
            <p:nvPr/>
          </p:nvSpPr>
          <p:spPr>
            <a:xfrm>
              <a:off x="2076450" y="1371600"/>
              <a:ext cx="8686800" cy="2461325"/>
            </a:xfrm>
            <a:prstGeom prst="wedgeRoundRectCallout">
              <a:avLst>
                <a:gd name="adj1" fmla="val 40702"/>
                <a:gd name="adj2" fmla="val 82394"/>
                <a:gd name="adj3" fmla="val 16667"/>
              </a:avLst>
            </a:prstGeom>
            <a:solidFill>
              <a:schemeClr val="accent3">
                <a:lumMod val="40000"/>
                <a:lumOff val="60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2209800" y="1676400"/>
              <a:ext cx="8534400" cy="1815882"/>
            </a:xfrm>
            <a:prstGeom prst="rect">
              <a:avLst/>
            </a:prstGeom>
            <a:noFill/>
            <a:ln>
              <a:noFill/>
            </a:ln>
          </p:spPr>
          <p:txBody>
            <a:bodyPr wrap="square">
              <a:spAutoFit/>
            </a:bodyPr>
            <a:lstStyle/>
            <a:p>
              <a:pPr lvl="0" algn="just"/>
              <a:r>
                <a:rPr kumimoji="0" lang="en-US" sz="2800" b="1" i="0" u="none" strike="noStrike" kern="1200" cap="none" spc="0" normalizeH="0" baseline="0" noProof="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800" b="1" dirty="0">
                  <a:solidFill>
                    <a:schemeClr val="accent3">
                      <a:lumMod val="50000"/>
                    </a:schemeClr>
                  </a:solidFill>
                  <a:latin typeface="Open Sans" panose="020B0606030504020204" pitchFamily="34" charset="0"/>
                  <a:ea typeface="Open Sans" panose="020B0606030504020204" pitchFamily="34" charset="0"/>
                  <a:cs typeface="Open Sans" panose="020B0606030504020204" pitchFamily="34" charset="0"/>
                </a:rPr>
                <a:t>Cách ứng xử khi em không thể thực hiện được lời hứa của mình: gọi điện xin lỗi và giải thích lí do thất hứa; gặp trực tiếp xin lỗi và giải thích lí do thất hứa,…</a:t>
              </a:r>
              <a:endParaRPr kumimoji="0" lang="en-US" sz="2800" b="1" i="0" u="none" strike="noStrike" kern="1200" cap="none" spc="0" normalizeH="0" baseline="0" noProof="0" dirty="0">
                <a:ln>
                  <a:noFill/>
                </a:ln>
                <a:solidFill>
                  <a:schemeClr val="accent3">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93321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id="{B3E6FFE7-EF9B-1BA6-1260-2C52CAA389D9}"/>
              </a:ext>
            </a:extLst>
          </p:cNvPr>
          <p:cNvPicPr>
            <a:picLocks noChangeAspect="1"/>
          </p:cNvPicPr>
          <p:nvPr/>
        </p:nvPicPr>
        <p:blipFill rotWithShape="1">
          <a:blip r:embed="rId3"/>
          <a:srcRect t="19"/>
          <a:stretch/>
        </p:blipFill>
        <p:spPr>
          <a:xfrm>
            <a:off x="13" y="1282"/>
            <a:ext cx="12191987" cy="6856718"/>
          </a:xfrm>
          <a:prstGeom prst="rect">
            <a:avLst/>
          </a:prstGeom>
        </p:spPr>
      </p:pic>
      <p:pic>
        <p:nvPicPr>
          <p:cNvPr id="10" name="Picture 9"/>
          <p:cNvPicPr>
            <a:picLocks noChangeAspect="1"/>
          </p:cNvPicPr>
          <p:nvPr/>
        </p:nvPicPr>
        <p:blipFill rotWithShape="1">
          <a:blip r:embed="rId4"/>
          <a:srcRect t="17777" r="3889" b="2234"/>
          <a:stretch/>
        </p:blipFill>
        <p:spPr>
          <a:xfrm>
            <a:off x="133158" y="76200"/>
            <a:ext cx="2887132" cy="838200"/>
          </a:xfrm>
          <a:prstGeom prst="rect">
            <a:avLst/>
          </a:prstGeom>
        </p:spPr>
      </p:pic>
      <p:sp>
        <p:nvSpPr>
          <p:cNvPr id="12" name="TextBox 11">
            <a:extLst>
              <a:ext uri="{FF2B5EF4-FFF2-40B4-BE49-F238E27FC236}">
                <a16:creationId xmlns:a16="http://schemas.microsoft.com/office/drawing/2014/main" id="{316219E4-E4AB-AB44-480D-4957E98F77FE}"/>
              </a:ext>
            </a:extLst>
          </p:cNvPr>
          <p:cNvSpPr txBox="1"/>
          <p:nvPr/>
        </p:nvSpPr>
        <p:spPr>
          <a:xfrm>
            <a:off x="3962400" y="652790"/>
            <a:ext cx="3810000" cy="523220"/>
          </a:xfrm>
          <a:prstGeom prst="rect">
            <a:avLst/>
          </a:prstGeom>
          <a:noFill/>
        </p:spPr>
        <p:txBody>
          <a:bodyPr wrap="square" rtlCol="0">
            <a:spAutoFit/>
          </a:bodyPr>
          <a:lstStyle/>
          <a:p>
            <a:r>
              <a:rPr lang="en-US" sz="2800" b="1" dirty="0" smtClean="0">
                <a:solidFill>
                  <a:srgbClr val="002060"/>
                </a:solidFill>
                <a:latin typeface="Nunito Black" panose="020B0604020202020204" charset="0"/>
                <a:cs typeface="Nunito Black" panose="020B0604020202020204" charset="0"/>
              </a:rPr>
              <a:t>Chia </a:t>
            </a:r>
            <a:r>
              <a:rPr lang="en-US" sz="2800" b="1" dirty="0" err="1" smtClean="0">
                <a:solidFill>
                  <a:srgbClr val="002060"/>
                </a:solidFill>
                <a:latin typeface="Nunito Black" panose="020B0604020202020204" charset="0"/>
                <a:cs typeface="Nunito Black" panose="020B0604020202020204" charset="0"/>
              </a:rPr>
              <a:t>sẻ</a:t>
            </a:r>
            <a:r>
              <a:rPr lang="en-US" sz="2800" b="1" dirty="0" smtClean="0">
                <a:solidFill>
                  <a:srgbClr val="002060"/>
                </a:solidFill>
                <a:latin typeface="Nunito Black" panose="020B0604020202020204" charset="0"/>
                <a:cs typeface="Nunito Black" panose="020B0604020202020204" charset="0"/>
              </a:rPr>
              <a:t> </a:t>
            </a:r>
            <a:r>
              <a:rPr lang="en-US" sz="2800" b="1" dirty="0" err="1" smtClean="0">
                <a:solidFill>
                  <a:srgbClr val="002060"/>
                </a:solidFill>
                <a:latin typeface="Nunito Black" panose="020B0604020202020204" charset="0"/>
                <a:cs typeface="Nunito Black" panose="020B0604020202020204" charset="0"/>
              </a:rPr>
              <a:t>trải</a:t>
            </a:r>
            <a:r>
              <a:rPr lang="en-US" sz="2800" b="1" dirty="0" smtClean="0">
                <a:solidFill>
                  <a:srgbClr val="002060"/>
                </a:solidFill>
                <a:latin typeface="Nunito Black" panose="020B0604020202020204" charset="0"/>
                <a:cs typeface="Nunito Black" panose="020B0604020202020204" charset="0"/>
              </a:rPr>
              <a:t> </a:t>
            </a:r>
            <a:r>
              <a:rPr lang="en-US" sz="2800" b="1" dirty="0" err="1" smtClean="0">
                <a:solidFill>
                  <a:srgbClr val="002060"/>
                </a:solidFill>
                <a:latin typeface="Nunito Black" panose="020B0604020202020204" charset="0"/>
                <a:cs typeface="Nunito Black" panose="020B0604020202020204" charset="0"/>
              </a:rPr>
              <a:t>nghiệm</a:t>
            </a:r>
            <a:r>
              <a:rPr lang="en-US" sz="2800" b="1" dirty="0" smtClean="0">
                <a:solidFill>
                  <a:srgbClr val="002060"/>
                </a:solidFill>
                <a:latin typeface="Nunito Black" panose="020B0604020202020204" charset="0"/>
                <a:cs typeface="Nunito Black" panose="020B0604020202020204" charset="0"/>
              </a:rPr>
              <a:t>:</a:t>
            </a:r>
            <a:endParaRPr lang="en-US" sz="2800" b="1" dirty="0">
              <a:solidFill>
                <a:srgbClr val="002060"/>
              </a:solidFill>
              <a:latin typeface="Nunito Black" panose="020B0604020202020204" charset="0"/>
              <a:cs typeface="Nunito Black" panose="020B0604020202020204" charset="0"/>
            </a:endParaRPr>
          </a:p>
        </p:txBody>
      </p:sp>
      <p:sp>
        <p:nvSpPr>
          <p:cNvPr id="13" name="TextBox 12">
            <a:extLst>
              <a:ext uri="{FF2B5EF4-FFF2-40B4-BE49-F238E27FC236}">
                <a16:creationId xmlns:a16="http://schemas.microsoft.com/office/drawing/2014/main" id="{316219E4-E4AB-AB44-480D-4957E98F77FE}"/>
              </a:ext>
            </a:extLst>
          </p:cNvPr>
          <p:cNvSpPr txBox="1"/>
          <p:nvPr/>
        </p:nvSpPr>
        <p:spPr>
          <a:xfrm>
            <a:off x="2450569" y="1430567"/>
            <a:ext cx="7772400" cy="523220"/>
          </a:xfrm>
          <a:prstGeom prst="rect">
            <a:avLst/>
          </a:prstGeom>
          <a:noFill/>
        </p:spPr>
        <p:txBody>
          <a:bodyPr wrap="square" rtlCol="0">
            <a:spAutoFit/>
          </a:bodyPr>
          <a:lstStyle/>
          <a:p>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Đã</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có</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ai</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hứa</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với</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em</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điều</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gì</a:t>
            </a:r>
            <a:r>
              <a:rPr lang="en-US" sz="2800" b="1" dirty="0" smtClean="0">
                <a:solidFill>
                  <a:srgbClr val="0070C0"/>
                </a:solidFill>
                <a:latin typeface="Nunito Black" charset="0"/>
                <a:cs typeface="Nunito Black" charset="0"/>
              </a:rPr>
              <a:t> </a:t>
            </a:r>
            <a:r>
              <a:rPr lang="en-US" sz="2800" b="1" dirty="0" err="1" smtClean="0">
                <a:solidFill>
                  <a:srgbClr val="0070C0"/>
                </a:solidFill>
                <a:latin typeface="Nunito Black" charset="0"/>
                <a:cs typeface="Nunito Black" charset="0"/>
              </a:rPr>
              <a:t>chưa</a:t>
            </a:r>
            <a:r>
              <a:rPr lang="en-US" sz="2800" b="1" dirty="0" smtClean="0">
                <a:solidFill>
                  <a:srgbClr val="0070C0"/>
                </a:solidFill>
                <a:latin typeface="Nunito Black" charset="0"/>
                <a:cs typeface="Nunito Black" charset="0"/>
              </a:rPr>
              <a:t>?</a:t>
            </a:r>
            <a:endParaRPr lang="en-US" sz="2800" b="1" dirty="0">
              <a:solidFill>
                <a:srgbClr val="0070C0"/>
              </a:solidFill>
              <a:latin typeface="Nunito Black" charset="0"/>
              <a:cs typeface="Nunito Black" charset="0"/>
            </a:endParaRPr>
          </a:p>
        </p:txBody>
      </p:sp>
      <p:sp>
        <p:nvSpPr>
          <p:cNvPr id="14" name="TextBox 13">
            <a:extLst>
              <a:ext uri="{FF2B5EF4-FFF2-40B4-BE49-F238E27FC236}">
                <a16:creationId xmlns:a16="http://schemas.microsoft.com/office/drawing/2014/main" id="{316219E4-E4AB-AB44-480D-4957E98F77FE}"/>
              </a:ext>
            </a:extLst>
          </p:cNvPr>
          <p:cNvSpPr txBox="1"/>
          <p:nvPr/>
        </p:nvSpPr>
        <p:spPr>
          <a:xfrm>
            <a:off x="2438401" y="1925362"/>
            <a:ext cx="9372600" cy="523220"/>
          </a:xfrm>
          <a:prstGeom prst="rect">
            <a:avLst/>
          </a:prstGeom>
          <a:noFill/>
        </p:spPr>
        <p:txBody>
          <a:bodyPr wrap="square" rtlCol="0">
            <a:spAutoFit/>
          </a:bodyPr>
          <a:lstStyle/>
          <a:p>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Người</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đó</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có</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thực</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hiện</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được</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lời</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hứa</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với</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em</a:t>
            </a:r>
            <a:r>
              <a:rPr lang="en-US" sz="2800" b="1" dirty="0" smtClean="0">
                <a:solidFill>
                  <a:schemeClr val="accent6">
                    <a:lumMod val="50000"/>
                  </a:schemeClr>
                </a:solidFill>
                <a:latin typeface="Nunito Black" pitchFamily="2" charset="0"/>
              </a:rPr>
              <a:t> </a:t>
            </a:r>
            <a:r>
              <a:rPr lang="en-US" sz="2800" b="1" dirty="0" err="1" smtClean="0">
                <a:solidFill>
                  <a:schemeClr val="accent6">
                    <a:lumMod val="50000"/>
                  </a:schemeClr>
                </a:solidFill>
                <a:latin typeface="Nunito Black" pitchFamily="2" charset="0"/>
              </a:rPr>
              <a:t>không</a:t>
            </a:r>
            <a:r>
              <a:rPr lang="en-US" sz="2800" b="1" dirty="0" smtClean="0">
                <a:solidFill>
                  <a:schemeClr val="accent6">
                    <a:lumMod val="50000"/>
                  </a:schemeClr>
                </a:solidFill>
                <a:latin typeface="Nunito Black" pitchFamily="2" charset="0"/>
              </a:rPr>
              <a:t>?</a:t>
            </a:r>
            <a:endParaRPr lang="en-US" sz="2800" b="1" dirty="0">
              <a:solidFill>
                <a:schemeClr val="accent6">
                  <a:lumMod val="50000"/>
                </a:schemeClr>
              </a:solidFill>
              <a:latin typeface="Nunito Black" pitchFamily="2" charset="0"/>
            </a:endParaRPr>
          </a:p>
        </p:txBody>
      </p:sp>
      <p:sp>
        <p:nvSpPr>
          <p:cNvPr id="15" name="TextBox 14">
            <a:extLst>
              <a:ext uri="{FF2B5EF4-FFF2-40B4-BE49-F238E27FC236}">
                <a16:creationId xmlns:a16="http://schemas.microsoft.com/office/drawing/2014/main" id="{316219E4-E4AB-AB44-480D-4957E98F77FE}"/>
              </a:ext>
            </a:extLst>
          </p:cNvPr>
          <p:cNvSpPr txBox="1"/>
          <p:nvPr/>
        </p:nvSpPr>
        <p:spPr>
          <a:xfrm>
            <a:off x="2438400" y="2448580"/>
            <a:ext cx="7784569" cy="523220"/>
          </a:xfrm>
          <a:prstGeom prst="rect">
            <a:avLst/>
          </a:prstGeom>
          <a:noFill/>
        </p:spPr>
        <p:txBody>
          <a:bodyPr wrap="square" rtlCol="0">
            <a:spAutoFit/>
          </a:bodyPr>
          <a:lstStyle/>
          <a:p>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Khi</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đó</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em</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cảm</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thấy</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thế</a:t>
            </a:r>
            <a:r>
              <a:rPr lang="en-US" sz="2800" b="1" dirty="0" smtClean="0">
                <a:solidFill>
                  <a:schemeClr val="tx2">
                    <a:lumMod val="50000"/>
                  </a:schemeClr>
                </a:solidFill>
                <a:latin typeface="Nunito Black" pitchFamily="2" charset="0"/>
              </a:rPr>
              <a:t> </a:t>
            </a:r>
            <a:r>
              <a:rPr lang="en-US" sz="2800" b="1" dirty="0" err="1" smtClean="0">
                <a:solidFill>
                  <a:schemeClr val="tx2">
                    <a:lumMod val="50000"/>
                  </a:schemeClr>
                </a:solidFill>
                <a:latin typeface="Nunito Black" pitchFamily="2" charset="0"/>
              </a:rPr>
              <a:t>nào</a:t>
            </a:r>
            <a:r>
              <a:rPr lang="en-US" sz="2800" b="1" dirty="0" smtClean="0">
                <a:solidFill>
                  <a:schemeClr val="tx2">
                    <a:lumMod val="50000"/>
                  </a:schemeClr>
                </a:solidFill>
                <a:latin typeface="Nunito Black" pitchFamily="2" charset="0"/>
              </a:rPr>
              <a:t>?</a:t>
            </a:r>
            <a:endParaRPr lang="en-US" sz="2800" b="1" dirty="0">
              <a:solidFill>
                <a:schemeClr val="tx2">
                  <a:lumMod val="50000"/>
                </a:schemeClr>
              </a:solidFill>
              <a:latin typeface="Nunito Black" pitchFamily="2" charset="0"/>
            </a:endParaRPr>
          </a:p>
        </p:txBody>
      </p:sp>
      <p:pic>
        <p:nvPicPr>
          <p:cNvPr id="11" name="Picture 2" descr="Chia Sẻ Hay Chia Sẽ Mới Đúng Chính Tả Tiếng Việt? Quy Tắc Viết Đúng Chính T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600" y="3724457"/>
            <a:ext cx="4724387" cy="3147624"/>
          </a:xfrm>
          <a:prstGeom prst="hear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595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75749F-F487-4EFB-ABC7-C1359590EB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AECF80F6-4C9D-75DE-D1E1-9DB1D30F2EE4}"/>
              </a:ext>
            </a:extLst>
          </p:cNvPr>
          <p:cNvSpPr txBox="1"/>
          <p:nvPr/>
        </p:nvSpPr>
        <p:spPr>
          <a:xfrm>
            <a:off x="4800600" y="3048000"/>
            <a:ext cx="6493487" cy="1219200"/>
          </a:xfrm>
          <a:prstGeom prst="rect">
            <a:avLst/>
          </a:prstGeom>
          <a:scene3d>
            <a:camera prst="perspectiveFront" fov="5100000">
              <a:rot lat="0" lon="2100000" rev="0"/>
            </a:camera>
            <a:lightRig rig="flood" dir="t">
              <a:rot lat="0" lon="0" rev="13800000"/>
            </a:lightRig>
          </a:scene3d>
        </p:spPr>
        <p:txBody>
          <a:bodyPr vert="horz" lIns="60960" tIns="30480" rIns="60960" bIns="30480" rtlCol="0" anchor="b">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8000" b="0" i="0" u="none" strike="noStrike" kern="1200" cap="none" spc="0" normalizeH="0" baseline="0" noProof="0" dirty="0" err="1" smtClean="0">
                <a:ln>
                  <a:noFill/>
                </a:ln>
                <a:solidFill>
                  <a:srgbClr val="00B050"/>
                </a:solidFill>
                <a:effectLst/>
                <a:uLnTx/>
                <a:uFillTx/>
                <a:latin typeface="Sigmar One" panose="00000500000000000000" pitchFamily="2" charset="0"/>
                <a:ea typeface="+mn-ea"/>
                <a:cs typeface="+mn-cs"/>
              </a:rPr>
              <a:t>Luyện</a:t>
            </a:r>
            <a:r>
              <a:rPr kumimoji="0" lang="en-US" sz="8000" b="0" i="0" u="none" strike="noStrike" kern="1200" cap="none" spc="0" normalizeH="0" noProof="0" dirty="0" smtClean="0">
                <a:ln>
                  <a:noFill/>
                </a:ln>
                <a:solidFill>
                  <a:srgbClr val="00B050"/>
                </a:solidFill>
                <a:effectLst/>
                <a:uLnTx/>
                <a:uFillTx/>
                <a:latin typeface="Sigmar One" panose="00000500000000000000" pitchFamily="2" charset="0"/>
                <a:ea typeface="+mn-ea"/>
                <a:cs typeface="+mn-cs"/>
              </a:rPr>
              <a:t> </a:t>
            </a:r>
            <a:r>
              <a:rPr kumimoji="0" lang="en-US" sz="8000" b="0" i="0" u="none" strike="noStrike" kern="1200" cap="none" spc="0" normalizeH="0" noProof="0" dirty="0" err="1" smtClean="0">
                <a:ln>
                  <a:noFill/>
                </a:ln>
                <a:solidFill>
                  <a:srgbClr val="00B050"/>
                </a:solidFill>
                <a:effectLst/>
                <a:uLnTx/>
                <a:uFillTx/>
                <a:latin typeface="Sigmar One" panose="00000500000000000000" pitchFamily="2" charset="0"/>
                <a:ea typeface="+mn-ea"/>
                <a:cs typeface="+mn-cs"/>
              </a:rPr>
              <a:t>tập</a:t>
            </a:r>
            <a:endParaRPr kumimoji="0" lang="en-US" sz="8000"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endParaRPr>
          </a:p>
        </p:txBody>
      </p:sp>
      <p:grpSp>
        <p:nvGrpSpPr>
          <p:cNvPr id="15" name="Group 5">
            <a:extLst>
              <a:ext uri="{FF2B5EF4-FFF2-40B4-BE49-F238E27FC236}">
                <a16:creationId xmlns:a16="http://schemas.microsoft.com/office/drawing/2014/main" id="{194D3E2E-0ECD-8681-6A75-C20BA994FB73}"/>
              </a:ext>
            </a:extLst>
          </p:cNvPr>
          <p:cNvGrpSpPr>
            <a:grpSpLocks noChangeAspect="1"/>
          </p:cNvGrpSpPr>
          <p:nvPr/>
        </p:nvGrpSpPr>
        <p:grpSpPr>
          <a:xfrm>
            <a:off x="11094189" y="128652"/>
            <a:ext cx="961898" cy="961895"/>
            <a:chOff x="0" y="0"/>
            <a:chExt cx="6350000" cy="6349975"/>
          </a:xfrm>
        </p:grpSpPr>
        <p:sp>
          <p:nvSpPr>
            <p:cNvPr id="17" name="Freeform 6">
              <a:extLst>
                <a:ext uri="{FF2B5EF4-FFF2-40B4-BE49-F238E27FC236}">
                  <a16:creationId xmlns:a16="http://schemas.microsoft.com/office/drawing/2014/main" id="{27C28414-EAF1-906F-9E4E-1814A6B042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a:stretch>
            </a:blipFill>
          </p:spPr>
        </p:sp>
      </p:grpSp>
      <p:pic>
        <p:nvPicPr>
          <p:cNvPr id="9" name="Picture 16">
            <a:extLst>
              <a:ext uri="{FF2B5EF4-FFF2-40B4-BE49-F238E27FC236}">
                <a16:creationId xmlns:a16="http://schemas.microsoft.com/office/drawing/2014/main" id="{181DC773-288D-BBDC-3293-9CC70C9AF5CA}"/>
              </a:ext>
            </a:extLst>
          </p:cNvPr>
          <p:cNvPicPr>
            <a:picLocks noChangeAspect="1"/>
          </p:cNvPicPr>
          <p:nvPr/>
        </p:nvPicPr>
        <p:blipFill rotWithShape="1">
          <a:blip r:embed="rId3"/>
          <a:srcRect l="-9744" t="-18130" r="-9931" b="-14921"/>
          <a:stretch/>
        </p:blipFill>
        <p:spPr>
          <a:xfrm>
            <a:off x="533400" y="0"/>
            <a:ext cx="6172200" cy="6879260"/>
          </a:xfrm>
          <a:prstGeom prst="rect">
            <a:avLst/>
          </a:prstGeom>
        </p:spPr>
      </p:pic>
    </p:spTree>
    <p:extLst>
      <p:ext uri="{BB962C8B-B14F-4D97-AF65-F5344CB8AC3E}">
        <p14:creationId xmlns:p14="http://schemas.microsoft.com/office/powerpoint/2010/main" val="17339673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2283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8845769" y="2133600"/>
            <a:ext cx="2705478" cy="1705213"/>
          </a:xfrm>
          <a:prstGeom prst="rect">
            <a:avLst/>
          </a:prstGeom>
        </p:spPr>
      </p:pic>
      <p:pic>
        <p:nvPicPr>
          <p:cNvPr id="18" name="Picture 17"/>
          <p:cNvPicPr>
            <a:picLocks noChangeAspect="1"/>
          </p:cNvPicPr>
          <p:nvPr/>
        </p:nvPicPr>
        <p:blipFill>
          <a:blip r:embed="rId6"/>
          <a:stretch>
            <a:fillRect/>
          </a:stretch>
        </p:blipFill>
        <p:spPr>
          <a:xfrm>
            <a:off x="3429000" y="2438400"/>
            <a:ext cx="5104848" cy="4186238"/>
          </a:xfrm>
          <a:prstGeom prst="rect">
            <a:avLst/>
          </a:prstGeom>
        </p:spPr>
      </p:pic>
    </p:spTree>
    <p:extLst>
      <p:ext uri="{BB962C8B-B14F-4D97-AF65-F5344CB8AC3E}">
        <p14:creationId xmlns:p14="http://schemas.microsoft.com/office/powerpoint/2010/main" val="235622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8864" l="8411" r="96729"/>
                    </a14:imgEffect>
                  </a14:imgLayer>
                </a14:imgProps>
              </a:ext>
            </a:extLst>
          </a:blip>
          <a:stretch>
            <a:fillRect/>
          </a:stretch>
        </p:blipFill>
        <p:spPr>
          <a:xfrm>
            <a:off x="9296400" y="2133600"/>
            <a:ext cx="2038635" cy="1676634"/>
          </a:xfrm>
          <a:prstGeom prst="rect">
            <a:avLst/>
          </a:prstGeom>
        </p:spPr>
      </p:pic>
      <p:pic>
        <p:nvPicPr>
          <p:cNvPr id="7" name="Picture 6"/>
          <p:cNvPicPr>
            <a:picLocks noChangeAspect="1"/>
          </p:cNvPicPr>
          <p:nvPr/>
        </p:nvPicPr>
        <p:blipFill>
          <a:blip r:embed="rId6"/>
          <a:stretch>
            <a:fillRect/>
          </a:stretch>
        </p:blipFill>
        <p:spPr>
          <a:xfrm>
            <a:off x="4049722" y="1981200"/>
            <a:ext cx="4271962" cy="4685855"/>
          </a:xfrm>
          <a:prstGeom prst="rect">
            <a:avLst/>
          </a:prstGeom>
        </p:spPr>
      </p:pic>
    </p:spTree>
    <p:extLst>
      <p:ext uri="{BB962C8B-B14F-4D97-AF65-F5344CB8AC3E}">
        <p14:creationId xmlns:p14="http://schemas.microsoft.com/office/powerpoint/2010/main" val="404543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9144000" y="1981200"/>
            <a:ext cx="2178647" cy="1373161"/>
          </a:xfrm>
          <a:prstGeom prst="rect">
            <a:avLst/>
          </a:prstGeom>
        </p:spPr>
      </p:pic>
      <p:pic>
        <p:nvPicPr>
          <p:cNvPr id="4" name="Picture 3"/>
          <p:cNvPicPr>
            <a:picLocks noChangeAspect="1"/>
          </p:cNvPicPr>
          <p:nvPr/>
        </p:nvPicPr>
        <p:blipFill>
          <a:blip r:embed="rId6"/>
          <a:stretch>
            <a:fillRect/>
          </a:stretch>
        </p:blipFill>
        <p:spPr>
          <a:xfrm>
            <a:off x="3657600" y="2140527"/>
            <a:ext cx="4907473" cy="4462463"/>
          </a:xfrm>
          <a:prstGeom prst="rect">
            <a:avLst/>
          </a:prstGeom>
        </p:spPr>
      </p:pic>
    </p:spTree>
    <p:extLst>
      <p:ext uri="{BB962C8B-B14F-4D97-AF65-F5344CB8AC3E}">
        <p14:creationId xmlns:p14="http://schemas.microsoft.com/office/powerpoint/2010/main" val="247332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0" y="15137"/>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1117" b="97765" l="0" r="100000"/>
                    </a14:imgEffect>
                  </a14:imgLayer>
                </a14:imgProps>
              </a:ext>
            </a:extLst>
          </a:blip>
          <a:stretch>
            <a:fillRect/>
          </a:stretch>
        </p:blipFill>
        <p:spPr>
          <a:xfrm>
            <a:off x="9220199" y="2133601"/>
            <a:ext cx="2331047" cy="1469216"/>
          </a:xfrm>
          <a:prstGeom prst="rect">
            <a:avLst/>
          </a:prstGeom>
        </p:spPr>
      </p:pic>
      <p:pic>
        <p:nvPicPr>
          <p:cNvPr id="2" name="Picture 1"/>
          <p:cNvPicPr>
            <a:picLocks noChangeAspect="1"/>
          </p:cNvPicPr>
          <p:nvPr/>
        </p:nvPicPr>
        <p:blipFill>
          <a:blip r:embed="rId6"/>
          <a:stretch>
            <a:fillRect/>
          </a:stretch>
        </p:blipFill>
        <p:spPr>
          <a:xfrm>
            <a:off x="3657600" y="2078818"/>
            <a:ext cx="3805237" cy="4423061"/>
          </a:xfrm>
          <a:prstGeom prst="rect">
            <a:avLst/>
          </a:prstGeom>
        </p:spPr>
      </p:pic>
    </p:spTree>
    <p:extLst>
      <p:ext uri="{BB962C8B-B14F-4D97-AF65-F5344CB8AC3E}">
        <p14:creationId xmlns:p14="http://schemas.microsoft.com/office/powerpoint/2010/main" val="233158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152134" y="152400"/>
            <a:ext cx="1905266" cy="933580"/>
          </a:xfrm>
          <a:prstGeom prst="rect">
            <a:avLst/>
          </a:prstGeom>
        </p:spPr>
      </p:pic>
      <p:sp>
        <p:nvSpPr>
          <p:cNvPr id="6" name="Rectangle 5"/>
          <p:cNvSpPr/>
          <p:nvPr/>
        </p:nvSpPr>
        <p:spPr>
          <a:xfrm>
            <a:off x="32004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Em</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hoặc</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không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đồng</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ý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kiến</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nào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dưới</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đây</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Vì</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mn-ea"/>
                <a:cs typeface="+mn-cs"/>
              </a:rPr>
              <a:t>sao</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mn-ea"/>
                <a:cs typeface="+mn-cs"/>
              </a:rPr>
              <a:t>?</a:t>
            </a:r>
            <a:endParaRPr kumimoji="0" lang="en-US" sz="2400" b="1" i="0" u="none" strike="noStrike" kern="1200" cap="none" spc="0" normalizeH="0" baseline="0" noProof="0" dirty="0">
              <a:ln>
                <a:noFill/>
              </a:ln>
              <a:solidFill>
                <a:srgbClr val="00B050"/>
              </a:solidFill>
              <a:effectLst/>
              <a:uLnTx/>
              <a:uFillTx/>
              <a:latin typeface="Calibri"/>
              <a:ea typeface="+mn-ea"/>
              <a:cs typeface="+mn-cs"/>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1" name="Picture 10"/>
          <p:cNvPicPr>
            <a:picLocks noChangeAspect="1"/>
          </p:cNvPicPr>
          <p:nvPr/>
        </p:nvPicPr>
        <p:blipFill rotWithShape="1">
          <a:blip r:embed="rId4"/>
          <a:srcRect l="7134"/>
          <a:stretch/>
        </p:blipFill>
        <p:spPr>
          <a:xfrm>
            <a:off x="577094" y="1811698"/>
            <a:ext cx="2919419" cy="2591162"/>
          </a:xfrm>
          <a:prstGeom prst="rect">
            <a:avLst/>
          </a:prstGeom>
        </p:spPr>
      </p:pic>
      <p:pic>
        <p:nvPicPr>
          <p:cNvPr id="12" name="Picture 11"/>
          <p:cNvPicPr>
            <a:picLocks noChangeAspect="1"/>
          </p:cNvPicPr>
          <p:nvPr/>
        </p:nvPicPr>
        <p:blipFill rotWithShape="1">
          <a:blip r:embed="rId5"/>
          <a:srcRect r="6808"/>
          <a:stretch/>
        </p:blipFill>
        <p:spPr>
          <a:xfrm>
            <a:off x="3657600" y="1952277"/>
            <a:ext cx="2086281" cy="2495898"/>
          </a:xfrm>
          <a:prstGeom prst="rect">
            <a:avLst/>
          </a:prstGeom>
        </p:spPr>
      </p:pic>
      <p:pic>
        <p:nvPicPr>
          <p:cNvPr id="15" name="Picture 14"/>
          <p:cNvPicPr>
            <a:picLocks noChangeAspect="1"/>
          </p:cNvPicPr>
          <p:nvPr/>
        </p:nvPicPr>
        <p:blipFill rotWithShape="1">
          <a:blip r:embed="rId6"/>
          <a:srcRect l="14467" r="4467"/>
          <a:stretch/>
        </p:blipFill>
        <p:spPr>
          <a:xfrm>
            <a:off x="6477000" y="1859055"/>
            <a:ext cx="2895600" cy="2657475"/>
          </a:xfrm>
          <a:prstGeom prst="rect">
            <a:avLst/>
          </a:prstGeom>
        </p:spPr>
      </p:pic>
      <p:pic>
        <p:nvPicPr>
          <p:cNvPr id="16" name="Picture 15"/>
          <p:cNvPicPr>
            <a:picLocks noChangeAspect="1"/>
          </p:cNvPicPr>
          <p:nvPr/>
        </p:nvPicPr>
        <p:blipFill rotWithShape="1">
          <a:blip r:embed="rId7"/>
          <a:srcRect l="8306" r="10912"/>
          <a:stretch/>
        </p:blipFill>
        <p:spPr>
          <a:xfrm>
            <a:off x="9410700" y="2009775"/>
            <a:ext cx="2362200" cy="2714625"/>
          </a:xfrm>
          <a:prstGeom prst="rect">
            <a:avLst/>
          </a:prstGeom>
        </p:spPr>
      </p:pic>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algn="just"/>
            <a:r>
              <a:rPr lang="en-US" sz="2000" b="1" dirty="0" smtClean="0">
                <a:solidFill>
                  <a:srgbClr val="FF0000"/>
                </a:solidFill>
                <a:latin typeface="Open Sans" panose="020B0606030504020204" pitchFamily="34" charset="0"/>
              </a:rPr>
              <a:t>	</a:t>
            </a:r>
            <a:r>
              <a:rPr lang="vi-VN" sz="2000" b="1" dirty="0" smtClean="0">
                <a:solidFill>
                  <a:srgbClr val="FF0000"/>
                </a:solidFill>
                <a:latin typeface="Open Sans" panose="020B0606030504020204" pitchFamily="34" charset="0"/>
              </a:rPr>
              <a:t>Em </a:t>
            </a:r>
            <a:r>
              <a:rPr lang="vi-VN" sz="2000" b="1" dirty="0">
                <a:solidFill>
                  <a:srgbClr val="FF0000"/>
                </a:solidFill>
                <a:latin typeface="Open Sans" panose="020B0606030504020204" pitchFamily="34" charset="0"/>
              </a:rPr>
              <a:t>đồng tình với ý kiến của Tuấn, Kiên, Hà và không đồng tình với ý kiến của Nga vì chúng ta cần giữ lời hứa với tất cả mọi người xung quanh chứ không phải chỉ cần giữ lời hứa với người lớn.</a:t>
            </a:r>
            <a:endParaRPr lang="en-US" sz="2000" b="1" dirty="0">
              <a:solidFill>
                <a:srgbClr val="FF0000"/>
              </a:solidFill>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1929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lvl="0"/>
            <a:r>
              <a:rPr lang="vi-VN"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mn-ea"/>
                <a:cs typeface="+mn-cs"/>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Minh là người biết giữ lời hứa, vì bạn đã nấu cơm giúp mẹ nên đã từ chối không đi đá cầu với các bạn.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3581400" y="1476849"/>
            <a:ext cx="6096000" cy="3481431"/>
          </a:xfrm>
          <a:prstGeom prst="rect">
            <a:avLst/>
          </a:prstGeom>
          <a:ln>
            <a:noFill/>
          </a:ln>
          <a:effectLst>
            <a:softEdge rad="112500"/>
          </a:effectLst>
        </p:spPr>
      </p:pic>
      <p:grpSp>
        <p:nvGrpSpPr>
          <p:cNvPr id="17" name="Group 16"/>
          <p:cNvGrpSpPr/>
          <p:nvPr/>
        </p:nvGrpSpPr>
        <p:grpSpPr>
          <a:xfrm>
            <a:off x="9677400" y="1219200"/>
            <a:ext cx="2286000" cy="1066800"/>
            <a:chOff x="3025588" y="3361766"/>
            <a:chExt cx="2918012" cy="1828800"/>
          </a:xfrm>
          <a:solidFill>
            <a:srgbClr val="0DA33B"/>
          </a:solidFill>
        </p:grpSpPr>
        <p:sp>
          <p:nvSpPr>
            <p:cNvPr id="18" name="Cloud 17"/>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546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mn-ea"/>
                <a:cs typeface="+mn-cs"/>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nữ chưa giữ đúng lời hứa, vì bạn đã hứa giữ thước cẩn thận nhưng vẫn làm gãy.</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4419600" y="1168013"/>
            <a:ext cx="4286434" cy="4069006"/>
          </a:xfrm>
          <a:prstGeom prst="rect">
            <a:avLst/>
          </a:prstGeom>
          <a:ln>
            <a:noFill/>
          </a:ln>
          <a:effectLst>
            <a:softEdge rad="112500"/>
          </a:effectLst>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3875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Bạn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nam không giữ lời hứa, vì đã hẹn sang nhà bạn học nhóm nhưng lại không sang.</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4191000" y="1392192"/>
            <a:ext cx="4354976" cy="3452975"/>
          </a:xfrm>
          <a:prstGeom prst="rect">
            <a:avLst/>
          </a:prstGeom>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402117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388203"/>
            <a:ext cx="7848600" cy="83099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Nhận xét về việc giữ lời hứa của các bạn trong mỗi bức tranh dưới đây.</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smtClean="0">
                <a:solidFill>
                  <a:srgbClr val="FF0000"/>
                </a:solidFill>
                <a:latin typeface="Open Sans" panose="020B0606030504020204" pitchFamily="34" charset="0"/>
                <a:ea typeface="Open Sans" panose="020B0606030504020204" pitchFamily="34" charset="0"/>
                <a:cs typeface="Open Sans" panose="020B0606030504020204" pitchFamily="34" charset="0"/>
              </a:rPr>
              <a:t>Chị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chưa giữ lời hứa với em, vì chị đã hứa với me may váy cho búp bê giúp em nhưng lại không làm mà đi chơi với các bạn.</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a:blip r:embed="rId4"/>
          <a:stretch>
            <a:fillRect/>
          </a:stretch>
        </p:blipFill>
        <p:spPr>
          <a:xfrm>
            <a:off x="3733800" y="1447800"/>
            <a:ext cx="5696309" cy="3533821"/>
          </a:xfrm>
          <a:prstGeom prst="rect">
            <a:avLst/>
          </a:prstGeom>
        </p:spPr>
      </p:pic>
      <p:grpSp>
        <p:nvGrpSpPr>
          <p:cNvPr id="12" name="Group 11"/>
          <p:cNvGrpSpPr/>
          <p:nvPr/>
        </p:nvGrpSpPr>
        <p:grpSpPr>
          <a:xfrm>
            <a:off x="9677400" y="1219200"/>
            <a:ext cx="2286000" cy="1066800"/>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0" cy="1342617"/>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000" b="1" dirty="0" err="1" smtClean="0">
                  <a:latin typeface="Nunito Black" panose="020B0604020202020204" charset="0"/>
                </a:rPr>
                <a:t>Hoạt</a:t>
              </a:r>
              <a:r>
                <a:rPr lang="en-US" sz="2000" b="1" dirty="0" smtClean="0">
                  <a:latin typeface="Nunito Black" panose="020B0604020202020204" charset="0"/>
                </a:rPr>
                <a:t> </a:t>
              </a:r>
              <a:r>
                <a:rPr lang="en-US" sz="2000" b="1" dirty="0" err="1" smtClean="0">
                  <a:latin typeface="Nunito Black" panose="020B0604020202020204" charset="0"/>
                </a:rPr>
                <a:t>động</a:t>
              </a:r>
              <a:r>
                <a:rPr lang="en-US" sz="2000" b="1" dirty="0" smtClean="0">
                  <a:latin typeface="Nunito Black" panose="020B0604020202020204" charset="0"/>
                </a:rPr>
                <a:t> </a:t>
              </a:r>
              <a:r>
                <a:rPr lang="en-US" sz="2000" b="1" dirty="0" err="1" smtClean="0">
                  <a:latin typeface="Nunito Black" panose="020B0604020202020204" charset="0"/>
                </a:rPr>
                <a:t>nhóm</a:t>
              </a:r>
              <a:r>
                <a:rPr lang="en-US" sz="2000" b="1" dirty="0" smtClean="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42204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25852"/>
          </a:xfrm>
          <a:prstGeom prst="rect">
            <a:avLst/>
          </a:prstGeom>
        </p:spPr>
      </p:pic>
      <p:sp>
        <p:nvSpPr>
          <p:cNvPr id="3" name="TextBox 2">
            <a:extLst>
              <a:ext uri="{FF2B5EF4-FFF2-40B4-BE49-F238E27FC236}">
                <a16:creationId xmlns:a16="http://schemas.microsoft.com/office/drawing/2014/main" id="{4AC04086-0D19-EF3A-233B-0DCB7E55E9CC}"/>
              </a:ext>
            </a:extLst>
          </p:cNvPr>
          <p:cNvSpPr txBox="1"/>
          <p:nvPr/>
        </p:nvSpPr>
        <p:spPr>
          <a:xfrm>
            <a:off x="1371600" y="3018996"/>
            <a:ext cx="6502400" cy="17816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60960" tIns="30480" rIns="60960" bIns="30480" rtlCol="0" anchor="b">
            <a:noAutofit/>
          </a:bodyPr>
          <a:lstStyle/>
          <a:p>
            <a:pPr>
              <a:lnSpc>
                <a:spcPct val="90000"/>
              </a:lnSpc>
              <a:spcBef>
                <a:spcPct val="0"/>
              </a:spcBef>
              <a:spcAft>
                <a:spcPts val="400"/>
              </a:spcAft>
            </a:pPr>
            <a:r>
              <a:rPr lang="en-US" sz="6400" dirty="0" err="1">
                <a:solidFill>
                  <a:srgbClr val="00B050"/>
                </a:solidFill>
                <a:latin typeface="Sigmar One" panose="00000500000000000000" pitchFamily="2" charset="0"/>
                <a:ea typeface="+mj-ea"/>
                <a:cs typeface="+mj-cs"/>
              </a:rPr>
              <a:t>Khám</a:t>
            </a:r>
            <a:r>
              <a:rPr lang="en-US" sz="6400" dirty="0">
                <a:solidFill>
                  <a:srgbClr val="00B050"/>
                </a:solidFill>
                <a:latin typeface="Sigmar One" panose="00000500000000000000" pitchFamily="2" charset="0"/>
                <a:ea typeface="+mj-ea"/>
                <a:cs typeface="+mj-cs"/>
              </a:rPr>
              <a:t> </a:t>
            </a:r>
            <a:r>
              <a:rPr lang="en-US" sz="6400" dirty="0" err="1">
                <a:solidFill>
                  <a:srgbClr val="00B050"/>
                </a:solidFill>
                <a:latin typeface="Sigmar One" panose="00000500000000000000" pitchFamily="2" charset="0"/>
                <a:ea typeface="+mj-ea"/>
                <a:cs typeface="+mj-cs"/>
              </a:rPr>
              <a:t>phá</a:t>
            </a:r>
            <a:endParaRPr lang="en-US" sz="6400" dirty="0">
              <a:solidFill>
                <a:srgbClr val="00B050"/>
              </a:solidFill>
              <a:latin typeface="Sigmar One" panose="00000500000000000000" pitchFamily="2" charset="0"/>
              <a:ea typeface="+mj-ea"/>
              <a:cs typeface="+mj-cs"/>
            </a:endParaRPr>
          </a:p>
          <a:p>
            <a:pPr>
              <a:lnSpc>
                <a:spcPct val="90000"/>
              </a:lnSpc>
              <a:spcBef>
                <a:spcPct val="0"/>
              </a:spcBef>
              <a:spcAft>
                <a:spcPts val="400"/>
              </a:spcAft>
            </a:pPr>
            <a:endParaRPr lang="en-US" sz="6400" dirty="0">
              <a:solidFill>
                <a:srgbClr val="5ACDFF"/>
              </a:solidFill>
              <a:latin typeface="Sigmar One" panose="00000500000000000000" pitchFamily="2" charset="0"/>
              <a:ea typeface="+mj-ea"/>
              <a:cs typeface="+mj-cs"/>
            </a:endParaRPr>
          </a:p>
        </p:txBody>
      </p:sp>
    </p:spTree>
    <p:extLst>
      <p:ext uri="{BB962C8B-B14F-4D97-AF65-F5344CB8AC3E}">
        <p14:creationId xmlns:p14="http://schemas.microsoft.com/office/powerpoint/2010/main" val="21077461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276600" y="528935"/>
            <a:ext cx="5562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11" name="Picture 2" descr="4 phương pháp nâng cao năng lực làm việc nhóm | Đàn Chim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828159"/>
            <a:ext cx="4191000" cy="41910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9067800" y="5222112"/>
            <a:ext cx="2554942" cy="1331088"/>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smtClean="0">
                  <a:latin typeface="Nunito Black" panose="020B0604020202020204" charset="0"/>
                </a:rPr>
                <a:t>Hoạt</a:t>
              </a:r>
              <a:r>
                <a:rPr lang="en-US" sz="2400" b="1" dirty="0" smtClean="0">
                  <a:latin typeface="Nunito Black" panose="020B0604020202020204" charset="0"/>
                </a:rPr>
                <a:t> </a:t>
              </a:r>
              <a:r>
                <a:rPr lang="en-US" sz="2400" b="1" dirty="0" err="1" smtClean="0">
                  <a:latin typeface="Nunito Black" panose="020B0604020202020204" charset="0"/>
                </a:rPr>
                <a:t>động</a:t>
              </a:r>
              <a:r>
                <a:rPr lang="en-US" sz="2400" b="1" dirty="0" smtClean="0">
                  <a:latin typeface="Nunito Black" panose="020B0604020202020204" charset="0"/>
                </a:rPr>
                <a:t> </a:t>
              </a:r>
              <a:r>
                <a:rPr lang="en-US" sz="2400" b="1" dirty="0" err="1" smtClean="0">
                  <a:latin typeface="Nunito Black" panose="020B0604020202020204" charset="0"/>
                </a:rPr>
                <a:t>nhóm</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358930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276600" y="528935"/>
            <a:ext cx="5562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1123712"/>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1: Nếu em là Hồng em sẽ từ chối đi dự sinh nhật Lan với bạn và ở nhà hoàn thành nhiệm vụ sưu tầm tranh ảnh cho buổi học ngày mai.</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3429000" y="1205656"/>
            <a:ext cx="6039246" cy="3647867"/>
          </a:xfrm>
          <a:prstGeom prst="rect">
            <a:avLst/>
          </a:prstGeom>
        </p:spPr>
      </p:pic>
    </p:spTree>
    <p:extLst>
      <p:ext uri="{BB962C8B-B14F-4D97-AF65-F5344CB8AC3E}">
        <p14:creationId xmlns:p14="http://schemas.microsoft.com/office/powerpoint/2010/main" val="64656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5289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vi-VN"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Tình huống 2: Em sẽ xin lỗi các bạn vì không đi đá bóng được như đã hứa và ở nhà trông em cho em đi có việc.</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p:cNvPicPr>
            <a:picLocks noChangeAspect="1"/>
          </p:cNvPicPr>
          <p:nvPr/>
        </p:nvPicPr>
        <p:blipFill rotWithShape="1">
          <a:blip r:embed="rId4"/>
          <a:srcRect r="1727"/>
          <a:stretch/>
        </p:blipFill>
        <p:spPr>
          <a:xfrm>
            <a:off x="4343400" y="1143000"/>
            <a:ext cx="4343399" cy="3825354"/>
          </a:xfrm>
          <a:prstGeom prst="rect">
            <a:avLst/>
          </a:prstGeom>
        </p:spPr>
      </p:pic>
    </p:spTree>
    <p:extLst>
      <p:ext uri="{BB962C8B-B14F-4D97-AF65-F5344CB8AC3E}">
        <p14:creationId xmlns:p14="http://schemas.microsoft.com/office/powerpoint/2010/main" val="148810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pic>
        <p:nvPicPr>
          <p:cNvPr id="5" name="Picture 4"/>
          <p:cNvPicPr>
            <a:picLocks noChangeAspect="1"/>
          </p:cNvPicPr>
          <p:nvPr/>
        </p:nvPicPr>
        <p:blipFill>
          <a:blip r:embed="rId3"/>
          <a:stretch>
            <a:fillRect/>
          </a:stretch>
        </p:blipFill>
        <p:spPr>
          <a:xfrm>
            <a:off x="76200" y="152400"/>
            <a:ext cx="1905266" cy="933580"/>
          </a:xfrm>
          <a:prstGeom prst="rect">
            <a:avLst/>
          </a:prstGeom>
        </p:spPr>
      </p:pic>
      <p:sp>
        <p:nvSpPr>
          <p:cNvPr id="6" name="Rectangle 5"/>
          <p:cNvSpPr/>
          <p:nvPr/>
        </p:nvSpPr>
        <p:spPr>
          <a:xfrm>
            <a:off x="3124200" y="605135"/>
            <a:ext cx="7848600" cy="461665"/>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Xử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lí</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tình</a:t>
            </a:r>
            <a:r>
              <a:rPr kumimoji="0" lang="en-US" sz="24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4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huống</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435114"/>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2989942" y="5181601"/>
            <a:ext cx="8782957" cy="783193"/>
          </a:xfrm>
          <a:prstGeom prst="roundRect">
            <a:avLst/>
          </a:prstGeom>
          <a:solidFill>
            <a:schemeClr val="accent5">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just"/>
            <a:r>
              <a:rPr kumimoji="0" lang="en-US" sz="2000" b="1"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huống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3: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sẽ</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không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kẹo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để</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ngày</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mai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vì</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em</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đã</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hứa</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với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chính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mình</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sẽ</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không</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ăn</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kẹo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vào</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buổi</a:t>
            </a:r>
            <a:r>
              <a:rPr lang="en-US" sz="20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0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tối</a:t>
            </a:r>
            <a:endParaRPr kumimoji="0" lang="en-US" sz="20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 name="Arrow: Right 19">
            <a:extLst>
              <a:ext uri="{FF2B5EF4-FFF2-40B4-BE49-F238E27FC236}">
                <a16:creationId xmlns:a16="http://schemas.microsoft.com/office/drawing/2014/main" id="{81AB20EB-3D76-7640-164A-71D8752BB450}"/>
              </a:ext>
            </a:extLst>
          </p:cNvPr>
          <p:cNvSpPr/>
          <p:nvPr/>
        </p:nvSpPr>
        <p:spPr>
          <a:xfrm>
            <a:off x="2286000" y="5614957"/>
            <a:ext cx="533400" cy="328643"/>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4267200" y="1290466"/>
            <a:ext cx="4461634" cy="3743670"/>
          </a:xfrm>
          <a:prstGeom prst="rect">
            <a:avLst/>
          </a:prstGeom>
          <a:ln>
            <a:noFill/>
          </a:ln>
          <a:effectLst>
            <a:softEdge rad="112500"/>
          </a:effectLst>
        </p:spPr>
      </p:pic>
    </p:spTree>
    <p:extLst>
      <p:ext uri="{BB962C8B-B14F-4D97-AF65-F5344CB8AC3E}">
        <p14:creationId xmlns:p14="http://schemas.microsoft.com/office/powerpoint/2010/main" val="29172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8">
            <a:extLst>
              <a:ext uri="{FF2B5EF4-FFF2-40B4-BE49-F238E27FC236}">
                <a16:creationId xmlns:a16="http://schemas.microsoft.com/office/drawing/2014/main" id="{3722651D-D307-A31D-5324-25FBEBDC29C6}"/>
              </a:ext>
            </a:extLst>
          </p:cNvPr>
          <p:cNvPicPr>
            <a:picLocks noChangeAspect="1"/>
          </p:cNvPicPr>
          <p:nvPr/>
        </p:nvPicPr>
        <p:blipFill>
          <a:blip r:embed="rId2"/>
          <a:stretch>
            <a:fillRect/>
          </a:stretch>
        </p:blipFill>
        <p:spPr>
          <a:xfrm>
            <a:off x="1031395" y="643467"/>
            <a:ext cx="10129209" cy="5571065"/>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14">
            <a:extLst>
              <a:ext uri="{FF2B5EF4-FFF2-40B4-BE49-F238E27FC236}">
                <a16:creationId xmlns:a16="http://schemas.microsoft.com/office/drawing/2014/main" id="{1AB83C64-B531-E923-F6E7-D1067B8B5909}"/>
              </a:ext>
            </a:extLst>
          </p:cNvPr>
          <p:cNvPicPr>
            <a:picLocks noChangeAspect="1"/>
          </p:cNvPicPr>
          <p:nvPr/>
        </p:nvPicPr>
        <p:blipFill rotWithShape="1">
          <a:blip r:embed="rId3"/>
          <a:srcRect l="-6051" t="-15526" r="-7170" b="-7281"/>
          <a:stretch/>
        </p:blipFill>
        <p:spPr>
          <a:xfrm>
            <a:off x="4622800" y="2057401"/>
            <a:ext cx="2281633" cy="2468623"/>
          </a:xfrm>
          <a:prstGeom prst="rect">
            <a:avLst/>
          </a:prstGeom>
        </p:spPr>
      </p:pic>
      <p:sp>
        <p:nvSpPr>
          <p:cNvPr id="7" name="TextBox 6">
            <a:extLst>
              <a:ext uri="{FF2B5EF4-FFF2-40B4-BE49-F238E27FC236}">
                <a16:creationId xmlns:a16="http://schemas.microsoft.com/office/drawing/2014/main" id="{7EA970ED-90C4-C1C1-1C6C-2AEAD7F56291}"/>
              </a:ext>
            </a:extLst>
          </p:cNvPr>
          <p:cNvSpPr txBox="1"/>
          <p:nvPr/>
        </p:nvSpPr>
        <p:spPr>
          <a:xfrm>
            <a:off x="5791200" y="2209800"/>
            <a:ext cx="5253548" cy="275985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wrap="square" rtlCol="0">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8667" b="0" i="0" u="none" strike="noStrike" kern="1200" cap="none" spc="0" normalizeH="0" baseline="0" noProof="0" dirty="0" err="1" smtClean="0">
                <a:ln>
                  <a:noFill/>
                </a:ln>
                <a:solidFill>
                  <a:srgbClr val="00B050"/>
                </a:solidFill>
                <a:effectLst/>
                <a:uLnTx/>
                <a:uFillTx/>
                <a:latin typeface="Sigmar One" panose="00000500000000000000" pitchFamily="2" charset="0"/>
                <a:ea typeface="+mn-ea"/>
                <a:cs typeface="+mn-cs"/>
              </a:rPr>
              <a:t>Vận</a:t>
            </a:r>
            <a:r>
              <a:rPr kumimoji="0" lang="en-US" sz="8667" b="0" i="0" u="none" strike="noStrike" kern="1200" cap="none" spc="0" normalizeH="0" baseline="0" noProof="0" dirty="0" smtClean="0">
                <a:ln>
                  <a:noFill/>
                </a:ln>
                <a:solidFill>
                  <a:srgbClr val="00B050"/>
                </a:solidFill>
                <a:effectLst/>
                <a:uLnTx/>
                <a:uFillTx/>
                <a:latin typeface="Sigmar One" panose="00000500000000000000" pitchFamily="2" charset="0"/>
                <a:ea typeface="+mn-ea"/>
                <a:cs typeface="+mn-cs"/>
              </a:rPr>
              <a:t> </a:t>
            </a:r>
            <a:r>
              <a:rPr kumimoji="0" lang="en-US" sz="8667" b="0" i="0" u="none" strike="noStrike" kern="1200" cap="none" spc="0" normalizeH="0" baseline="0" noProof="0" dirty="0" err="1" smtClean="0">
                <a:ln>
                  <a:noFill/>
                </a:ln>
                <a:solidFill>
                  <a:srgbClr val="00B050"/>
                </a:solidFill>
                <a:effectLst/>
                <a:uLnTx/>
                <a:uFillTx/>
                <a:latin typeface="Sigmar One" panose="00000500000000000000" pitchFamily="2" charset="0"/>
                <a:ea typeface="+mn-ea"/>
                <a:cs typeface="+mn-cs"/>
              </a:rPr>
              <a:t>dụng</a:t>
            </a:r>
            <a:endParaRPr kumimoji="0" lang="en-US" sz="8667" b="0" i="0" u="none" strike="noStrike" kern="1200" cap="none" spc="0" normalizeH="0" baseline="0" noProof="0" dirty="0">
              <a:ln>
                <a:noFill/>
              </a:ln>
              <a:solidFill>
                <a:srgbClr val="00B050"/>
              </a:solidFill>
              <a:effectLst/>
              <a:uLnTx/>
              <a:uFillTx/>
              <a:latin typeface="Sigmar One" panose="00000500000000000000" pitchFamily="2" charset="0"/>
              <a:ea typeface="+mn-ea"/>
              <a:cs typeface="+mn-cs"/>
            </a:endParaRPr>
          </a:p>
        </p:txBody>
      </p:sp>
      <p:grpSp>
        <p:nvGrpSpPr>
          <p:cNvPr id="17" name="Group 5">
            <a:extLst>
              <a:ext uri="{FF2B5EF4-FFF2-40B4-BE49-F238E27FC236}">
                <a16:creationId xmlns:a16="http://schemas.microsoft.com/office/drawing/2014/main" id="{0C1CDDD9-AE28-D455-5C5F-5BCFDA04368A}"/>
              </a:ext>
            </a:extLst>
          </p:cNvPr>
          <p:cNvGrpSpPr>
            <a:grpSpLocks noChangeAspect="1"/>
          </p:cNvGrpSpPr>
          <p:nvPr/>
        </p:nvGrpSpPr>
        <p:grpSpPr>
          <a:xfrm>
            <a:off x="5232400" y="2924305"/>
            <a:ext cx="961898" cy="961895"/>
            <a:chOff x="0" y="0"/>
            <a:chExt cx="6350000" cy="6349975"/>
          </a:xfrm>
        </p:grpSpPr>
        <p:sp>
          <p:nvSpPr>
            <p:cNvPr id="19" name="Freeform 6">
              <a:extLst>
                <a:ext uri="{FF2B5EF4-FFF2-40B4-BE49-F238E27FC236}">
                  <a16:creationId xmlns:a16="http://schemas.microsoft.com/office/drawing/2014/main" id="{85DCB2A9-2869-59B6-8504-E0DF6E83491A}"/>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a:stretch>
            </a:blipFill>
          </p:spPr>
        </p:sp>
      </p:grpSp>
    </p:spTree>
    <p:extLst>
      <p:ext uri="{BB962C8B-B14F-4D97-AF65-F5344CB8AC3E}">
        <p14:creationId xmlns:p14="http://schemas.microsoft.com/office/powerpoint/2010/main" val="2069972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sp>
        <p:nvSpPr>
          <p:cNvPr id="6" name="Rectangle 5"/>
          <p:cNvSpPr/>
          <p:nvPr/>
        </p:nvSpPr>
        <p:spPr>
          <a:xfrm>
            <a:off x="3124200" y="304800"/>
            <a:ext cx="7848600" cy="76944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Chia </a:t>
            </a:r>
            <a:r>
              <a:rPr kumimoji="0" lang="en-US" sz="2200" b="1" i="0" u="none" strike="noStrike" kern="1200" cap="none" spc="0" normalizeH="0" baseline="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sẻ</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về</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những</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điều</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hứa</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với</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người</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khác</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Khi</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đó</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em</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đã</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thực</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hiện</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lời</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hứa</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của</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mình</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như</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thế</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200" b="1" i="0" u="none" strike="noStrike" kern="1200" cap="none" spc="0" normalizeH="0" noProof="0" dirty="0" err="1"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nào</a:t>
            </a:r>
            <a:r>
              <a:rPr kumimoji="0" lang="en-US" sz="2200" b="1" i="0" u="none" strike="noStrike" kern="1200" cap="none" spc="0" normalizeH="0" noProof="0" dirty="0" smtClean="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1323439"/>
            <a:chOff x="2753053" y="293757"/>
            <a:chExt cx="779855" cy="1323439"/>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1323439"/>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42747" y="93672"/>
            <a:ext cx="1924319" cy="857370"/>
          </a:xfrm>
          <a:prstGeom prst="rect">
            <a:avLst/>
          </a:prstGeom>
        </p:spPr>
      </p:pic>
      <p:sp>
        <p:nvSpPr>
          <p:cNvPr id="11" name="Rectangle 10"/>
          <p:cNvSpPr/>
          <p:nvPr/>
        </p:nvSpPr>
        <p:spPr>
          <a:xfrm>
            <a:off x="3055869" y="1187593"/>
            <a:ext cx="7848600" cy="769441"/>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Em</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cảm</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thấy</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như</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thế</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nào</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khi</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hoặc</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không</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được</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lời</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200" b="1" dirty="0" err="1" smtClean="0">
                <a:solidFill>
                  <a:srgbClr val="00B050"/>
                </a:solidFill>
                <a:latin typeface="Open Sans" panose="020B0606030504020204" pitchFamily="34" charset="0"/>
                <a:ea typeface="Open Sans" panose="020B0606030504020204" pitchFamily="34" charset="0"/>
                <a:cs typeface="Open Sans" panose="020B0606030504020204" pitchFamily="34" charset="0"/>
              </a:rPr>
              <a:t>hứa</a:t>
            </a:r>
            <a:r>
              <a:rPr lang="en-US" sz="2200" b="1" dirty="0" smtClean="0">
                <a:solidFill>
                  <a:srgbClr val="00B050"/>
                </a:solidFill>
                <a:latin typeface="Open Sans" panose="020B0606030504020204" pitchFamily="34" charset="0"/>
                <a:ea typeface="Open Sans" panose="020B0606030504020204" pitchFamily="34" charset="0"/>
                <a:cs typeface="Open Sans" panose="020B0606030504020204" pitchFamily="34" charset="0"/>
              </a:rPr>
              <a:t>?</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0482" name="Picture 2" descr="Chia Sẻ Hay Chia Sẽ Mới Đúng Chính Tả Tiếng Việt? Quy Tắc Viết Đúng Chính Tả"/>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724457"/>
            <a:ext cx="4724387" cy="3147624"/>
          </a:xfrm>
          <a:prstGeom prst="hear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771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sp>
        <p:nvSpPr>
          <p:cNvPr id="6" name="Rectangle 5"/>
          <p:cNvSpPr/>
          <p:nvPr/>
        </p:nvSpPr>
        <p:spPr>
          <a:xfrm>
            <a:off x="3124200" y="407313"/>
            <a:ext cx="7848600" cy="430887"/>
          </a:xfrm>
          <a:prstGeom prst="rect">
            <a:avLst/>
          </a:prstGeom>
        </p:spPr>
        <p:txBody>
          <a:bodyPr wrap="square">
            <a:spAutoFit/>
          </a:bodyPr>
          <a:lstStyle/>
          <a:p>
            <a:pPr lvl="0"/>
            <a:r>
              <a:rPr lang="vi-VN" sz="22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Sưu tầm một số câu chuyện về tấm gương biết giữ lời hứa.</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42747" y="93672"/>
            <a:ext cx="1924319" cy="857370"/>
          </a:xfrm>
          <a:prstGeom prst="rect">
            <a:avLst/>
          </a:prstGeom>
        </p:spPr>
      </p:pic>
      <p:pic>
        <p:nvPicPr>
          <p:cNvPr id="7" name="Picture 6"/>
          <p:cNvPicPr>
            <a:picLocks noChangeAspect="1"/>
          </p:cNvPicPr>
          <p:nvPr/>
        </p:nvPicPr>
        <p:blipFill>
          <a:blip r:embed="rId4"/>
          <a:stretch>
            <a:fillRect/>
          </a:stretch>
        </p:blipFill>
        <p:spPr>
          <a:xfrm>
            <a:off x="3200400" y="1515413"/>
            <a:ext cx="6869493" cy="3825892"/>
          </a:xfrm>
          <a:prstGeom prst="rect">
            <a:avLst/>
          </a:prstGeom>
          <a:ln>
            <a:noFill/>
          </a:ln>
          <a:effectLst>
            <a:softEdge rad="112500"/>
          </a:effectLst>
        </p:spPr>
      </p:pic>
    </p:spTree>
    <p:extLst>
      <p:ext uri="{BB962C8B-B14F-4D97-AF65-F5344CB8AC3E}">
        <p14:creationId xmlns:p14="http://schemas.microsoft.com/office/powerpoint/2010/main" val="326838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0"/>
            <a:ext cx="12191987" cy="6856718"/>
          </a:xfrm>
          <a:prstGeom prst="rect">
            <a:avLst/>
          </a:prstGeom>
        </p:spPr>
      </p:pic>
      <p:sp>
        <p:nvSpPr>
          <p:cNvPr id="6" name="Rectangle 5"/>
          <p:cNvSpPr/>
          <p:nvPr/>
        </p:nvSpPr>
        <p:spPr>
          <a:xfrm>
            <a:off x="3124200" y="407313"/>
            <a:ext cx="7848600" cy="430887"/>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rPr>
              <a:t>Sưu tầm một số câu chuyện về tấm gương biết giữ lời hứa.</a:t>
            </a:r>
            <a:endParaRPr kumimoji="0" lang="en-US" sz="22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2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3" name="TextBox 12">
            <a:extLst>
              <a:ext uri="{FF2B5EF4-FFF2-40B4-BE49-F238E27FC236}">
                <a16:creationId xmlns:a16="http://schemas.microsoft.com/office/drawing/2014/main" id="{F14ACF4B-1FD9-B39F-BC8C-4021E83304F3}"/>
              </a:ext>
            </a:extLst>
          </p:cNvPr>
          <p:cNvSpPr txBox="1"/>
          <p:nvPr/>
        </p:nvSpPr>
        <p:spPr>
          <a:xfrm>
            <a:off x="1600200" y="914400"/>
            <a:ext cx="9875875" cy="5754767"/>
          </a:xfrm>
          <a:prstGeom prst="roundRect">
            <a:avLst/>
          </a:prstGeom>
          <a:solidFill>
            <a:schemeClr val="accent6">
              <a:lumMod val="20000"/>
              <a:lumOff val="80000"/>
            </a:schemeClr>
          </a:solid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algn="ctr"/>
            <a:r>
              <a:rPr lang="en-US" sz="2400" b="1" dirty="0">
                <a:solidFill>
                  <a:srgbClr val="002060"/>
                </a:solidFill>
                <a:latin typeface="Open Sans" panose="020B0606030504020204" pitchFamily="34" charset="0"/>
              </a:rPr>
              <a:t>“</a:t>
            </a:r>
            <a:r>
              <a:rPr lang="en-US" sz="2400" b="1" dirty="0" err="1">
                <a:solidFill>
                  <a:srgbClr val="002060"/>
                </a:solidFill>
                <a:latin typeface="Open Sans" panose="020B0606030504020204" pitchFamily="34" charset="0"/>
              </a:rPr>
              <a:t>Giữ</a:t>
            </a:r>
            <a:r>
              <a:rPr lang="en-US" sz="2400" b="1" dirty="0">
                <a:solidFill>
                  <a:srgbClr val="002060"/>
                </a:solidFill>
                <a:latin typeface="Open Sans" panose="020B0606030504020204" pitchFamily="34" charset="0"/>
              </a:rPr>
              <a:t> </a:t>
            </a:r>
            <a:r>
              <a:rPr lang="en-US" sz="2400" b="1" dirty="0" err="1">
                <a:solidFill>
                  <a:srgbClr val="002060"/>
                </a:solidFill>
                <a:latin typeface="Open Sans" panose="020B0606030504020204" pitchFamily="34" charset="0"/>
              </a:rPr>
              <a:t>lời</a:t>
            </a:r>
            <a:r>
              <a:rPr lang="en-US" sz="2400" b="1" dirty="0">
                <a:solidFill>
                  <a:srgbClr val="002060"/>
                </a:solidFill>
                <a:latin typeface="Open Sans" panose="020B0606030504020204" pitchFamily="34" charset="0"/>
              </a:rPr>
              <a:t> </a:t>
            </a:r>
            <a:r>
              <a:rPr lang="en-US" sz="2400" b="1" dirty="0" err="1">
                <a:solidFill>
                  <a:srgbClr val="002060"/>
                </a:solidFill>
                <a:latin typeface="Open Sans" panose="020B0606030504020204" pitchFamily="34" charset="0"/>
              </a:rPr>
              <a:t>hứa</a:t>
            </a:r>
            <a:r>
              <a:rPr lang="en-US" sz="2400" b="1" dirty="0">
                <a:solidFill>
                  <a:srgbClr val="002060"/>
                </a:solidFill>
                <a:latin typeface="Open Sans" panose="020B0606030504020204" pitchFamily="34" charset="0"/>
              </a:rPr>
              <a:t>”</a:t>
            </a:r>
            <a:endParaRPr lang="en-US" sz="2400" b="1" dirty="0">
              <a:solidFill>
                <a:srgbClr val="002060"/>
              </a:solidFill>
            </a:endParaRPr>
          </a:p>
          <a:p>
            <a:r>
              <a:rPr kumimoji="0" lang="en-US" sz="2000" b="0" i="0" u="none" strike="noStrike" kern="1200" cap="none" spc="0" normalizeH="0" baseline="0" noProof="0" dirty="0" smtClean="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Bác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Hồ là vị lãnh tụ vĩ đại, là người cha già kính yêu của dân tộc Việt Nam. Hình ảnh của Người được lưu giữ trong trái tim mỗi người Việt Nam. Hơn bốn mươi năm Bác đã đi xa nhưng Bác vẫn mãi là tấm gương sáng cho hàng triệu người dân Việt Nam và thế giới.</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Hồi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ở Pác Pó, Bác Hồ sống rất chan hòa với mọi người. Một hôm được tin Bác đi công tác xa, một trong những em bé thường ngày quấn quýt bên Bác chạy đến cầm tay Bác thưa:</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Bác ơi, Bác đi công tác về nhớ mua cho cháu một chiếc vòng bạc nhé!</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Bác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cúi xuống nhìn em bé âu yếm, xoa đầu em khẽ nói:</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Cháu ở nhà nhớ ngoan ngoãn, khi nào Bác về Bác sẽ mua tặng cháu.</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Nói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xong Bác vẫy chào mọi người ra đi. Hơn hai năm sau Bác quay trở về, mọi người mừng rỡ ra đón Bác. Ai cũng vui mừng xúm xít hỏi thăm sức khỏe Bác, không một ai còn nhớ đến chuyện năm xưa. Bỗng Bác mở túi lấy ra một chiếc vòng bạc mới tinh trao tận tay em bé – bây giờ đã là một cô bé. Cô bé và mọi người cảm động đến rơi nước mắt. Bác nói:</a:t>
            </a:r>
          </a:p>
          <a:p>
            <a:r>
              <a:rPr lang="en-US"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 </a:t>
            </a:r>
            <a:r>
              <a:rPr lang="vi-VN" sz="18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Cháu nó nhờ mua tức là nó thích lắm, mình là người lớn đã hứa thì phải làm được, đó là "chữ tín". Chúng ta cần phải giữ trọn niềm tin với mọi người.</a:t>
            </a:r>
          </a:p>
        </p:txBody>
      </p:sp>
      <p:pic>
        <p:nvPicPr>
          <p:cNvPr id="4" name="Picture 3"/>
          <p:cNvPicPr>
            <a:picLocks noChangeAspect="1"/>
          </p:cNvPicPr>
          <p:nvPr/>
        </p:nvPicPr>
        <p:blipFill>
          <a:blip r:embed="rId3"/>
          <a:stretch>
            <a:fillRect/>
          </a:stretch>
        </p:blipFill>
        <p:spPr>
          <a:xfrm>
            <a:off x="142747" y="93672"/>
            <a:ext cx="1924319" cy="857370"/>
          </a:xfrm>
          <a:prstGeom prst="rect">
            <a:avLst/>
          </a:prstGeom>
        </p:spPr>
      </p:pic>
      <p:sp>
        <p:nvSpPr>
          <p:cNvPr id="12" name="Rectangle 11"/>
          <p:cNvSpPr/>
          <p:nvPr/>
        </p:nvSpPr>
        <p:spPr>
          <a:xfrm>
            <a:off x="5415987" y="986135"/>
            <a:ext cx="184731" cy="461665"/>
          </a:xfrm>
          <a:prstGeom prst="rect">
            <a:avLst/>
          </a:prstGeom>
        </p:spPr>
        <p:txBody>
          <a:bodyPr wrap="none">
            <a:spAutoFit/>
          </a:bodyPr>
          <a:lstStyle/>
          <a:p>
            <a:endParaRPr lang="en-US" sz="2400" b="1" dirty="0">
              <a:solidFill>
                <a:srgbClr val="002060"/>
              </a:solidFill>
            </a:endParaRPr>
          </a:p>
        </p:txBody>
      </p:sp>
    </p:spTree>
    <p:extLst>
      <p:ext uri="{BB962C8B-B14F-4D97-AF65-F5344CB8AC3E}">
        <p14:creationId xmlns:p14="http://schemas.microsoft.com/office/powerpoint/2010/main" val="405715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6940" y="93672"/>
            <a:ext cx="12191987" cy="6856718"/>
          </a:xfrm>
          <a:prstGeom prst="rect">
            <a:avLst/>
          </a:prstGeom>
        </p:spPr>
      </p:pic>
      <p:sp>
        <p:nvSpPr>
          <p:cNvPr id="6" name="Rectangle 5"/>
          <p:cNvSpPr/>
          <p:nvPr/>
        </p:nvSpPr>
        <p:spPr>
          <a:xfrm>
            <a:off x="3124200" y="407313"/>
            <a:ext cx="7848600" cy="461665"/>
          </a:xfrm>
          <a:prstGeom prst="rect">
            <a:avLst/>
          </a:prstGeom>
        </p:spPr>
        <p:txBody>
          <a:bodyPr wrap="square">
            <a:spAutoFit/>
          </a:bodyPr>
          <a:lstStyle/>
          <a:p>
            <a:pPr lvl="0"/>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Thực</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hiện</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giữ</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lời</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hứa</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trong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cuộc</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sống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hàng</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 </a:t>
            </a:r>
            <a:r>
              <a:rPr lang="en-US" sz="2400" b="1" dirty="0" err="1">
                <a:solidFill>
                  <a:srgbClr val="00B050"/>
                </a:solidFill>
                <a:latin typeface="Open Sans" panose="020B0606030504020204" pitchFamily="34" charset="0"/>
                <a:ea typeface="Open Sans" panose="020B0606030504020204" pitchFamily="34" charset="0"/>
                <a:cs typeface="Open Sans" panose="020B0606030504020204" pitchFamily="34" charset="0"/>
              </a:rPr>
              <a:t>ngày</a:t>
            </a:r>
            <a:r>
              <a:rPr lang="en-US" sz="2400" b="1" dirty="0">
                <a:solidFill>
                  <a:srgbClr val="00B050"/>
                </a:solidFill>
                <a:latin typeface="Open Sans" panose="020B0606030504020204" pitchFamily="34" charset="0"/>
                <a:ea typeface="Open Sans" panose="020B0606030504020204" pitchFamily="34" charset="0"/>
                <a:cs typeface="Open Sans" panose="020B0606030504020204" pitchFamily="34" charset="0"/>
              </a:rPr>
              <a:t>.</a:t>
            </a:r>
            <a:endParaRPr kumimoji="0" lang="en-US" sz="2400" b="1" i="0" u="none" strike="noStrike" kern="1200" cap="none" spc="0" normalizeH="0" baseline="0" noProof="0" dirty="0">
              <a:ln>
                <a:noFill/>
              </a:ln>
              <a:solidFill>
                <a:srgbClr val="00B05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8" name="Group 7"/>
          <p:cNvGrpSpPr/>
          <p:nvPr/>
        </p:nvGrpSpPr>
        <p:grpSpPr>
          <a:xfrm>
            <a:off x="2209800" y="228600"/>
            <a:ext cx="846069" cy="707886"/>
            <a:chOff x="2753053" y="293757"/>
            <a:chExt cx="779855" cy="707886"/>
          </a:xfrm>
        </p:grpSpPr>
        <p:sp>
          <p:nvSpPr>
            <p:cNvPr id="9" name="Oval 8"/>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3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4" name="Picture 3"/>
          <p:cNvPicPr>
            <a:picLocks noChangeAspect="1"/>
          </p:cNvPicPr>
          <p:nvPr/>
        </p:nvPicPr>
        <p:blipFill>
          <a:blip r:embed="rId3"/>
          <a:stretch>
            <a:fillRect/>
          </a:stretch>
        </p:blipFill>
        <p:spPr>
          <a:xfrm>
            <a:off x="142747" y="93672"/>
            <a:ext cx="1924319" cy="857370"/>
          </a:xfrm>
          <a:prstGeom prst="rect">
            <a:avLst/>
          </a:prstGeom>
        </p:spPr>
      </p:pic>
      <p:pic>
        <p:nvPicPr>
          <p:cNvPr id="5" name="Picture 4"/>
          <p:cNvPicPr>
            <a:picLocks noChangeAspect="1"/>
          </p:cNvPicPr>
          <p:nvPr/>
        </p:nvPicPr>
        <p:blipFill>
          <a:blip r:embed="rId4"/>
          <a:stretch>
            <a:fillRect/>
          </a:stretch>
        </p:blipFill>
        <p:spPr>
          <a:xfrm>
            <a:off x="2202873" y="1828321"/>
            <a:ext cx="8688012" cy="34294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7965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75749F-F487-4EFB-ABC7-C1359590EB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7" name="TextBox 6">
            <a:extLst>
              <a:ext uri="{FF2B5EF4-FFF2-40B4-BE49-F238E27FC236}">
                <a16:creationId xmlns:a16="http://schemas.microsoft.com/office/drawing/2014/main" id="{AECF80F6-4C9D-75DE-D1E1-9DB1D30F2EE4}"/>
              </a:ext>
            </a:extLst>
          </p:cNvPr>
          <p:cNvSpPr txBox="1"/>
          <p:nvPr/>
        </p:nvSpPr>
        <p:spPr>
          <a:xfrm>
            <a:off x="5588000" y="3439886"/>
            <a:ext cx="5283200" cy="1529232"/>
          </a:xfrm>
          <a:prstGeom prst="rect">
            <a:avLst/>
          </a:prstGeom>
          <a:scene3d>
            <a:camera prst="perspectiveFront" fov="5100000">
              <a:rot lat="0" lon="2100000" rev="0"/>
            </a:camera>
            <a:lightRig rig="flood" dir="t">
              <a:rot lat="0" lon="0" rev="13800000"/>
            </a:lightRig>
          </a:scene3d>
        </p:spPr>
        <p:txBody>
          <a:bodyPr vert="horz" lIns="60960" tIns="30480" rIns="60960" bIns="30480" rtlCol="0" anchor="b">
            <a:noAutofit/>
          </a:bodyPr>
          <a:lstStyle/>
          <a:p>
            <a:pPr algn="r">
              <a:lnSpc>
                <a:spcPct val="90000"/>
              </a:lnSpc>
              <a:spcBef>
                <a:spcPct val="0"/>
              </a:spcBef>
              <a:spcAft>
                <a:spcPts val="400"/>
              </a:spcAft>
            </a:pPr>
            <a:r>
              <a:rPr lang="en-US" sz="5867" dirty="0" err="1">
                <a:solidFill>
                  <a:srgbClr val="00B050"/>
                </a:solidFill>
                <a:latin typeface="Sigmar One" panose="00000500000000000000" pitchFamily="2" charset="0"/>
                <a:ea typeface="+mj-ea"/>
                <a:cs typeface="+mj-cs"/>
              </a:rPr>
              <a:t>Củng</a:t>
            </a:r>
            <a:r>
              <a:rPr lang="en-US" sz="5867" dirty="0">
                <a:solidFill>
                  <a:srgbClr val="00B050"/>
                </a:solidFill>
                <a:latin typeface="Sigmar One" panose="00000500000000000000" pitchFamily="2" charset="0"/>
                <a:ea typeface="+mj-ea"/>
                <a:cs typeface="+mj-cs"/>
              </a:rPr>
              <a:t> </a:t>
            </a:r>
            <a:r>
              <a:rPr lang="en-US" sz="5867" dirty="0" err="1">
                <a:solidFill>
                  <a:srgbClr val="00B050"/>
                </a:solidFill>
                <a:latin typeface="Sigmar One" panose="00000500000000000000" pitchFamily="2" charset="0"/>
                <a:ea typeface="+mj-ea"/>
                <a:cs typeface="+mj-cs"/>
              </a:rPr>
              <a:t>cố</a:t>
            </a:r>
            <a:r>
              <a:rPr lang="en-US" sz="5867" dirty="0">
                <a:solidFill>
                  <a:srgbClr val="00B050"/>
                </a:solidFill>
                <a:latin typeface="Sigmar One" panose="00000500000000000000" pitchFamily="2" charset="0"/>
                <a:ea typeface="+mj-ea"/>
                <a:cs typeface="+mj-cs"/>
              </a:rPr>
              <a:t> - </a:t>
            </a:r>
            <a:r>
              <a:rPr lang="en-US" sz="5867" dirty="0" err="1">
                <a:solidFill>
                  <a:srgbClr val="00B050"/>
                </a:solidFill>
                <a:latin typeface="Sigmar One" panose="00000500000000000000" pitchFamily="2" charset="0"/>
                <a:ea typeface="+mj-ea"/>
                <a:cs typeface="+mj-cs"/>
              </a:rPr>
              <a:t>dặn</a:t>
            </a:r>
            <a:r>
              <a:rPr lang="en-US" sz="5867" dirty="0">
                <a:solidFill>
                  <a:srgbClr val="00B050"/>
                </a:solidFill>
                <a:latin typeface="Sigmar One" panose="00000500000000000000" pitchFamily="2" charset="0"/>
                <a:ea typeface="+mj-ea"/>
                <a:cs typeface="+mj-cs"/>
              </a:rPr>
              <a:t> </a:t>
            </a:r>
            <a:r>
              <a:rPr lang="en-US" sz="5867" dirty="0" err="1">
                <a:solidFill>
                  <a:srgbClr val="00B050"/>
                </a:solidFill>
                <a:latin typeface="Sigmar One" panose="00000500000000000000" pitchFamily="2" charset="0"/>
                <a:ea typeface="+mj-ea"/>
                <a:cs typeface="+mj-cs"/>
              </a:rPr>
              <a:t>dò</a:t>
            </a:r>
            <a:endParaRPr lang="en-US" sz="5867" dirty="0">
              <a:solidFill>
                <a:srgbClr val="00B050"/>
              </a:solidFill>
              <a:latin typeface="Sigmar One" panose="00000500000000000000" pitchFamily="2" charset="0"/>
              <a:ea typeface="+mj-ea"/>
              <a:cs typeface="+mj-cs"/>
            </a:endParaRPr>
          </a:p>
        </p:txBody>
      </p:sp>
      <p:pic>
        <p:nvPicPr>
          <p:cNvPr id="8" name="Picture 17">
            <a:extLst>
              <a:ext uri="{FF2B5EF4-FFF2-40B4-BE49-F238E27FC236}">
                <a16:creationId xmlns:a16="http://schemas.microsoft.com/office/drawing/2014/main" id="{0AAA77AE-E522-89B6-880C-8FB748E1919E}"/>
              </a:ext>
            </a:extLst>
          </p:cNvPr>
          <p:cNvPicPr>
            <a:picLocks noChangeAspect="1"/>
          </p:cNvPicPr>
          <p:nvPr/>
        </p:nvPicPr>
        <p:blipFill rotWithShape="1">
          <a:blip r:embed="rId2"/>
          <a:srcRect l="6816" r="-1" b="-1"/>
          <a:stretch/>
        </p:blipFill>
        <p:spPr>
          <a:xfrm>
            <a:off x="-2192" y="7"/>
            <a:ext cx="8436340" cy="6857993"/>
          </a:xfrm>
          <a:custGeom>
            <a:avLst/>
            <a:gdLst/>
            <a:ahLst/>
            <a:cxnLst/>
            <a:rect l="l" t="t" r="r" b="b"/>
            <a:pathLst>
              <a:path w="8436340"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6355444" y="753840"/>
                </a:moveTo>
                <a:cubicBezTo>
                  <a:pt x="6355444" y="753840"/>
                  <a:pt x="6355444" y="753840"/>
                  <a:pt x="7595013" y="753840"/>
                </a:cubicBezTo>
                <a:cubicBezTo>
                  <a:pt x="7672653" y="753840"/>
                  <a:pt x="7747616" y="796518"/>
                  <a:pt x="7785098" y="865869"/>
                </a:cubicBezTo>
                <a:cubicBezTo>
                  <a:pt x="7785098" y="865869"/>
                  <a:pt x="7785098" y="865869"/>
                  <a:pt x="8406222" y="1935484"/>
                </a:cubicBezTo>
                <a:cubicBezTo>
                  <a:pt x="8446380" y="2002169"/>
                  <a:pt x="8446380" y="2087523"/>
                  <a:pt x="8406222" y="2154207"/>
                </a:cubicBezTo>
                <a:cubicBezTo>
                  <a:pt x="8406222" y="2154207"/>
                  <a:pt x="8406222" y="2154207"/>
                  <a:pt x="7785098" y="3223823"/>
                </a:cubicBezTo>
                <a:cubicBezTo>
                  <a:pt x="7747616" y="3293174"/>
                  <a:pt x="7672653" y="3335852"/>
                  <a:pt x="7595013" y="3335852"/>
                </a:cubicBezTo>
                <a:cubicBezTo>
                  <a:pt x="7595013" y="3335852"/>
                  <a:pt x="7595013" y="3335852"/>
                  <a:pt x="6355444" y="3335852"/>
                </a:cubicBezTo>
                <a:cubicBezTo>
                  <a:pt x="6275127" y="3335852"/>
                  <a:pt x="6202841" y="3293174"/>
                  <a:pt x="6162682" y="3223823"/>
                </a:cubicBezTo>
                <a:cubicBezTo>
                  <a:pt x="6162682" y="3223823"/>
                  <a:pt x="6162682" y="3223823"/>
                  <a:pt x="5544237" y="2154207"/>
                </a:cubicBezTo>
                <a:cubicBezTo>
                  <a:pt x="5504078" y="2087523"/>
                  <a:pt x="5504078" y="2002169"/>
                  <a:pt x="5544237" y="1935484"/>
                </a:cubicBezTo>
                <a:cubicBezTo>
                  <a:pt x="5544237" y="1935484"/>
                  <a:pt x="5544237" y="1935484"/>
                  <a:pt x="6162682" y="865869"/>
                </a:cubicBezTo>
                <a:cubicBezTo>
                  <a:pt x="6202841" y="796518"/>
                  <a:pt x="6275127" y="753840"/>
                  <a:pt x="6355444" y="753840"/>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p:spPr>
      </p:pic>
      <p:grpSp>
        <p:nvGrpSpPr>
          <p:cNvPr id="15" name="Group 5">
            <a:extLst>
              <a:ext uri="{FF2B5EF4-FFF2-40B4-BE49-F238E27FC236}">
                <a16:creationId xmlns:a16="http://schemas.microsoft.com/office/drawing/2014/main" id="{194D3E2E-0ECD-8681-6A75-C20BA994FB73}"/>
              </a:ext>
            </a:extLst>
          </p:cNvPr>
          <p:cNvGrpSpPr>
            <a:grpSpLocks noChangeAspect="1"/>
          </p:cNvGrpSpPr>
          <p:nvPr/>
        </p:nvGrpSpPr>
        <p:grpSpPr>
          <a:xfrm>
            <a:off x="2540000" y="2362200"/>
            <a:ext cx="961898" cy="961895"/>
            <a:chOff x="0" y="0"/>
            <a:chExt cx="6350000" cy="6349975"/>
          </a:xfrm>
        </p:grpSpPr>
        <p:sp>
          <p:nvSpPr>
            <p:cNvPr id="17" name="Freeform 6">
              <a:extLst>
                <a:ext uri="{FF2B5EF4-FFF2-40B4-BE49-F238E27FC236}">
                  <a16:creationId xmlns:a16="http://schemas.microsoft.com/office/drawing/2014/main" id="{27C28414-EAF1-906F-9E4E-1814A6B042E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Tree>
    <p:extLst>
      <p:ext uri="{BB962C8B-B14F-4D97-AF65-F5344CB8AC3E}">
        <p14:creationId xmlns:p14="http://schemas.microsoft.com/office/powerpoint/2010/main" val="31449968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1828800"/>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70C0"/>
                </a:solidFill>
                <a:effectLst/>
                <a:uLnTx/>
                <a:uFillTx/>
                <a:latin typeface="Sigmar One" panose="00000500000000000000" pitchFamily="2" charset="0"/>
                <a:ea typeface="+mn-ea"/>
                <a:cs typeface="+mn-cs"/>
              </a:rPr>
              <a:t>Hoạt</a:t>
            </a:r>
            <a:r>
              <a:rPr kumimoji="0" lang="en-US" sz="4800" b="0" i="0" u="none" strike="noStrike" kern="1200" cap="none" spc="0" normalizeH="0" noProof="0" dirty="0" smtClean="0">
                <a:ln>
                  <a:noFill/>
                </a:ln>
                <a:solidFill>
                  <a:srgbClr val="0070C0"/>
                </a:solidFill>
                <a:effectLst/>
                <a:uLnTx/>
                <a:uFillTx/>
                <a:latin typeface="Sigmar One" panose="00000500000000000000" pitchFamily="2" charset="0"/>
                <a:ea typeface="+mn-ea"/>
                <a:cs typeface="+mn-cs"/>
              </a:rPr>
              <a:t> </a:t>
            </a:r>
            <a:r>
              <a:rPr kumimoji="0" lang="en-US" sz="4800" b="0" i="0" u="none" strike="noStrike" kern="1200" cap="none" spc="0" normalizeH="0" noProof="0" dirty="0" err="1" smtClean="0">
                <a:ln>
                  <a:noFill/>
                </a:ln>
                <a:solidFill>
                  <a:srgbClr val="0070C0"/>
                </a:solidFill>
                <a:effectLst/>
                <a:uLnTx/>
                <a:uFillTx/>
                <a:latin typeface="Sigmar One" panose="00000500000000000000" pitchFamily="2" charset="0"/>
                <a:ea typeface="+mn-ea"/>
                <a:cs typeface="+mn-cs"/>
              </a:rPr>
              <a:t>động</a:t>
            </a:r>
            <a:r>
              <a:rPr kumimoji="0" lang="en-US" sz="4800" b="0" i="0" u="none" strike="noStrike" kern="1200" cap="none" spc="0" normalizeH="0" noProof="0" dirty="0" smtClean="0">
                <a:ln>
                  <a:noFill/>
                </a:ln>
                <a:solidFill>
                  <a:srgbClr val="0070C0"/>
                </a:solidFill>
                <a:effectLst/>
                <a:uLnTx/>
                <a:uFillTx/>
                <a:latin typeface="Sigmar One" panose="00000500000000000000" pitchFamily="2" charset="0"/>
                <a:ea typeface="+mn-ea"/>
                <a:cs typeface="+mn-cs"/>
              </a:rPr>
              <a:t> 1</a:t>
            </a:r>
            <a:endParaRPr kumimoji="0" lang="en-US" sz="4800" b="0" i="0" u="none" strike="noStrike" kern="1200" cap="none" spc="0" normalizeH="0" baseline="0" noProof="0" dirty="0">
              <a:ln>
                <a:noFill/>
              </a:ln>
              <a:solidFill>
                <a:srgbClr val="0070C0"/>
              </a:solidFill>
              <a:effectLst/>
              <a:uLnTx/>
              <a:uFillTx/>
              <a:latin typeface="Sigmar One" panose="00000500000000000000" pitchFamily="2" charset="0"/>
              <a:ea typeface="+mn-ea"/>
              <a:cs typeface="+mn-cs"/>
            </a:endParaRPr>
          </a:p>
        </p:txBody>
      </p:sp>
      <p:sp>
        <p:nvSpPr>
          <p:cNvPr id="5" name="Rectangle 4"/>
          <p:cNvSpPr/>
          <p:nvPr/>
        </p:nvSpPr>
        <p:spPr>
          <a:xfrm>
            <a:off x="990600" y="2753380"/>
            <a:ext cx="10857459" cy="646331"/>
          </a:xfrm>
          <a:prstGeom prst="rect">
            <a:avLst/>
          </a:prstGeom>
        </p:spPr>
        <p:txBody>
          <a:bodyPr wrap="none">
            <a:spAutoFit/>
          </a:bodyPr>
          <a:lstStyle/>
          <a:p>
            <a:r>
              <a:rPr lang="en-US" sz="3600" b="1" dirty="0" err="1">
                <a:solidFill>
                  <a:srgbClr val="00B050"/>
                </a:solidFill>
                <a:latin typeface="Sigmar One" panose="00000500000000000000" pitchFamily="2" charset="0"/>
                <a:ea typeface="NSimSun" panose="02010609030101010101" pitchFamily="49" charset="-122"/>
              </a:rPr>
              <a:t>Tìm</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hiểu</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biểu</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hiện</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của</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việc</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giữ</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lời</a:t>
            </a:r>
            <a:r>
              <a:rPr lang="en-US" sz="3600" b="1" dirty="0">
                <a:solidFill>
                  <a:srgbClr val="00B050"/>
                </a:solidFill>
                <a:latin typeface="Sigmar One" panose="00000500000000000000" pitchFamily="2" charset="0"/>
                <a:ea typeface="NSimSun" panose="02010609030101010101" pitchFamily="49" charset="-122"/>
              </a:rPr>
              <a:t> </a:t>
            </a:r>
            <a:r>
              <a:rPr lang="en-US" sz="3600" b="1" dirty="0" err="1">
                <a:solidFill>
                  <a:srgbClr val="00B050"/>
                </a:solidFill>
                <a:latin typeface="Sigmar One" panose="00000500000000000000" pitchFamily="2" charset="0"/>
                <a:ea typeface="NSimSun" panose="02010609030101010101" pitchFamily="49" charset="-122"/>
              </a:rPr>
              <a:t>hứa</a:t>
            </a:r>
            <a:r>
              <a:rPr lang="en-US" sz="3600" b="1" dirty="0">
                <a:solidFill>
                  <a:srgbClr val="00B050"/>
                </a:solidFill>
                <a:latin typeface="Sigmar One" panose="00000500000000000000" pitchFamily="2" charset="0"/>
                <a:ea typeface="NSimSun" panose="02010609030101010101" pitchFamily="49" charset="-122"/>
              </a:rPr>
              <a:t>.</a:t>
            </a:r>
          </a:p>
        </p:txBody>
      </p:sp>
    </p:spTree>
    <p:extLst>
      <p:ext uri="{BB962C8B-B14F-4D97-AF65-F5344CB8AC3E}">
        <p14:creationId xmlns:p14="http://schemas.microsoft.com/office/powerpoint/2010/main" val="79536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guồn gốc ngày Quốc tế Thiếu nhi 1/6 và món quà ý nghĩa cho trẻ mùa  Covid-19 - Báo Kinh tế đô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855"/>
            <a:ext cx="12192001" cy="68718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F546CBF-4E08-3BAC-E9FE-E3D3E99057AE}"/>
              </a:ext>
            </a:extLst>
          </p:cNvPr>
          <p:cNvSpPr txBox="1"/>
          <p:nvPr/>
        </p:nvSpPr>
        <p:spPr>
          <a:xfrm>
            <a:off x="1730922" y="2140803"/>
            <a:ext cx="779407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smtClean="0">
                <a:ln>
                  <a:noFill/>
                </a:ln>
                <a:solidFill>
                  <a:srgbClr val="00B050"/>
                </a:solidFill>
                <a:effectLst/>
                <a:uLnTx/>
                <a:uFillTx/>
                <a:latin typeface="Sigmar One" panose="00000500000000000000" pitchFamily="2" charset="0"/>
                <a:ea typeface="+mn-ea"/>
                <a:cs typeface="+mn-cs"/>
              </a:rPr>
              <a:t>Hẹ</a:t>
            </a:r>
            <a:r>
              <a:rPr lang="en-US" sz="4800" dirty="0" smtClean="0">
                <a:solidFill>
                  <a:srgbClr val="00B050"/>
                </a:solidFill>
                <a:latin typeface="Sigmar One" panose="00000500000000000000" pitchFamily="2" charset="0"/>
              </a:rPr>
              <a:t>n </a:t>
            </a:r>
            <a:r>
              <a:rPr lang="en-US" sz="4800" dirty="0" err="1" smtClean="0">
                <a:solidFill>
                  <a:srgbClr val="00B050"/>
                </a:solidFill>
                <a:latin typeface="Sigmar One" panose="00000500000000000000" pitchFamily="2" charset="0"/>
              </a:rPr>
              <a:t>gặp</a:t>
            </a:r>
            <a:r>
              <a:rPr lang="en-US" sz="4800" dirty="0" smtClean="0">
                <a:solidFill>
                  <a:srgbClr val="00B050"/>
                </a:solidFill>
                <a:latin typeface="Sigmar One" panose="00000500000000000000" pitchFamily="2" charset="0"/>
              </a:rPr>
              <a:t> </a:t>
            </a:r>
            <a:r>
              <a:rPr lang="en-US" sz="4800" dirty="0" err="1" smtClean="0">
                <a:solidFill>
                  <a:srgbClr val="00B050"/>
                </a:solidFill>
                <a:latin typeface="Sigmar One" panose="00000500000000000000" pitchFamily="2" charset="0"/>
              </a:rPr>
              <a:t>lại</a:t>
            </a:r>
            <a:r>
              <a:rPr lang="en-US" sz="4800" dirty="0" smtClean="0">
                <a:solidFill>
                  <a:srgbClr val="00B050"/>
                </a:solidFill>
                <a:latin typeface="Sigmar One" panose="00000500000000000000" pitchFamily="2" charset="0"/>
              </a:rPr>
              <a:t> </a:t>
            </a:r>
            <a:r>
              <a:rPr lang="en-US" sz="4800" dirty="0" err="1" smtClean="0">
                <a:solidFill>
                  <a:srgbClr val="00B050"/>
                </a:solidFill>
                <a:latin typeface="Sigmar One" panose="00000500000000000000" pitchFamily="2" charset="0"/>
              </a:rPr>
              <a:t>các</a:t>
            </a:r>
            <a:r>
              <a:rPr lang="en-US" sz="4800" dirty="0" smtClean="0">
                <a:solidFill>
                  <a:srgbClr val="00B050"/>
                </a:solidFill>
                <a:latin typeface="Sigmar One" panose="00000500000000000000" pitchFamily="2" charset="0"/>
              </a:rPr>
              <a:t> </a:t>
            </a:r>
            <a:r>
              <a:rPr lang="en-US" sz="4800" dirty="0" err="1" smtClean="0">
                <a:solidFill>
                  <a:srgbClr val="00B050"/>
                </a:solidFill>
                <a:latin typeface="Sigmar One" panose="00000500000000000000" pitchFamily="2" charset="0"/>
              </a:rPr>
              <a:t>em</a:t>
            </a:r>
            <a:r>
              <a:rPr lang="en-US" sz="4800" dirty="0" smtClean="0">
                <a:solidFill>
                  <a:srgbClr val="00B050"/>
                </a:solidFill>
                <a:latin typeface="Sigmar One" panose="00000500000000000000" pitchFamily="2" charset="0"/>
              </a:rPr>
              <a:t>!</a:t>
            </a:r>
            <a:endParaRPr kumimoji="0" lang="en-US" sz="4800" b="0" i="0" u="none" strike="noStrike" kern="1200" cap="none" spc="0" normalizeH="0" baseline="0" noProof="0" dirty="0">
              <a:ln>
                <a:noFill/>
              </a:ln>
              <a:solidFill>
                <a:srgbClr val="00B050"/>
              </a:solidFill>
              <a:effectLst/>
              <a:uLnTx/>
              <a:uFillTx/>
              <a:latin typeface="Sigmar One" panose="00000500000000000000" pitchFamily="2" charset="0"/>
            </a:endParaRPr>
          </a:p>
        </p:txBody>
      </p:sp>
    </p:spTree>
    <p:extLst>
      <p:ext uri="{BB962C8B-B14F-4D97-AF65-F5344CB8AC3E}">
        <p14:creationId xmlns:p14="http://schemas.microsoft.com/office/powerpoint/2010/main" val="359352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626"/>
                                        </p:tgtEl>
                                        <p:attrNameLst>
                                          <p:attrName>style.visibility</p:attrName>
                                        </p:attrNameLst>
                                      </p:cBhvr>
                                      <p:to>
                                        <p:strVal val="visible"/>
                                      </p:to>
                                    </p:set>
                                    <p:animEffect transition="in" filter="fade">
                                      <p:cBhvr>
                                        <p:cTn id="12" dur="1000"/>
                                        <p:tgtEl>
                                          <p:spTgt spid="26626"/>
                                        </p:tgtEl>
                                      </p:cBhvr>
                                    </p:animEffect>
                                    <p:anim calcmode="lin" valueType="num">
                                      <p:cBhvr>
                                        <p:cTn id="13" dur="1000" fill="hold"/>
                                        <p:tgtEl>
                                          <p:spTgt spid="26626"/>
                                        </p:tgtEl>
                                        <p:attrNameLst>
                                          <p:attrName>ppt_x</p:attrName>
                                        </p:attrNameLst>
                                      </p:cBhvr>
                                      <p:tavLst>
                                        <p:tav tm="0">
                                          <p:val>
                                            <p:strVal val="#ppt_x"/>
                                          </p:val>
                                        </p:tav>
                                        <p:tav tm="100000">
                                          <p:val>
                                            <p:strVal val="#ppt_x"/>
                                          </p:val>
                                        </p:tav>
                                      </p:tavLst>
                                    </p:anim>
                                    <p:anim calcmode="lin" valueType="num">
                                      <p:cBhvr>
                                        <p:cTn id="14" dur="1000" fill="hold"/>
                                        <p:tgtEl>
                                          <p:spTgt spid="266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976014" y="1300152"/>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pic>
        <p:nvPicPr>
          <p:cNvPr id="12" name="Picture 11"/>
          <p:cNvPicPr>
            <a:picLocks noChangeAspect="1"/>
          </p:cNvPicPr>
          <p:nvPr/>
        </p:nvPicPr>
        <p:blipFill>
          <a:blip r:embed="rId4"/>
          <a:stretch>
            <a:fillRect/>
          </a:stretch>
        </p:blipFill>
        <p:spPr>
          <a:xfrm>
            <a:off x="3389426" y="3124200"/>
            <a:ext cx="5234705" cy="2902141"/>
          </a:xfrm>
          <a:prstGeom prst="rect">
            <a:avLst/>
          </a:prstGeom>
        </p:spPr>
      </p:pic>
      <p:grpSp>
        <p:nvGrpSpPr>
          <p:cNvPr id="14" name="Group 13"/>
          <p:cNvGrpSpPr/>
          <p:nvPr/>
        </p:nvGrpSpPr>
        <p:grpSpPr>
          <a:xfrm>
            <a:off x="9372600" y="3728876"/>
            <a:ext cx="2554942" cy="1331088"/>
            <a:chOff x="3025588" y="3361766"/>
            <a:chExt cx="2918012" cy="1828800"/>
          </a:xfrm>
          <a:solidFill>
            <a:srgbClr val="0DA33B"/>
          </a:solidFill>
        </p:grpSpPr>
        <p:sp>
          <p:nvSpPr>
            <p:cNvPr id="15" name="Cloud 14"/>
            <p:cNvSpPr/>
            <p:nvPr/>
          </p:nvSpPr>
          <p:spPr>
            <a:xfrm>
              <a:off x="3025588" y="3361766"/>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14ACF4B-1FD9-B39F-BC8C-4021E83304F3}"/>
                </a:ext>
              </a:extLst>
            </p:cNvPr>
            <p:cNvSpPr txBox="1"/>
            <p:nvPr/>
          </p:nvSpPr>
          <p:spPr>
            <a:xfrm>
              <a:off x="3434632" y="3704966"/>
              <a:ext cx="2186891" cy="1263178"/>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smtClean="0">
                  <a:latin typeface="Nunito Black" panose="020B0604020202020204" charset="0"/>
                </a:rPr>
                <a:t>Hoạt</a:t>
              </a:r>
              <a:r>
                <a:rPr lang="en-US" sz="2400" b="1" dirty="0" smtClean="0">
                  <a:latin typeface="Nunito Black" panose="020B0604020202020204" charset="0"/>
                </a:rPr>
                <a:t> </a:t>
              </a:r>
              <a:r>
                <a:rPr lang="en-US" sz="2400" b="1" dirty="0" err="1" smtClean="0">
                  <a:latin typeface="Nunito Black" panose="020B0604020202020204" charset="0"/>
                </a:rPr>
                <a:t>động</a:t>
              </a:r>
              <a:r>
                <a:rPr lang="en-US" sz="2400" b="1" dirty="0" smtClean="0">
                  <a:latin typeface="Nunito Black" panose="020B0604020202020204" charset="0"/>
                </a:rPr>
                <a:t> </a:t>
              </a:r>
              <a:r>
                <a:rPr lang="en-US" sz="2400" b="1" dirty="0" err="1" smtClean="0">
                  <a:latin typeface="Nunito Black" panose="020B0604020202020204" charset="0"/>
                </a:rPr>
                <a:t>nhóm</a:t>
              </a:r>
              <a:r>
                <a:rPr lang="en-US" sz="2400" b="1" dirty="0" smtClean="0">
                  <a:latin typeface="Nunito Black" panose="020B0604020202020204" charset="0"/>
                </a:rPr>
                <a:t> </a:t>
              </a:r>
              <a:endParaRPr kumimoji="0" lang="en-US" sz="2400" b="1" i="0" u="none" strike="noStrike" kern="1200" cap="none" spc="0" normalizeH="0" baseline="0" noProof="0" dirty="0">
                <a:ln>
                  <a:noFill/>
                </a:ln>
                <a:solidFill>
                  <a:srgbClr val="002060"/>
                </a:solidFill>
                <a:effectLst/>
                <a:uLnTx/>
                <a:uFillTx/>
                <a:latin typeface="Nunito Black" panose="020B0604020202020204" charset="0"/>
              </a:endParaRPr>
            </a:p>
          </p:txBody>
        </p:sp>
      </p:grpSp>
    </p:spTree>
    <p:extLst>
      <p:ext uri="{BB962C8B-B14F-4D97-AF65-F5344CB8AC3E}">
        <p14:creationId xmlns:p14="http://schemas.microsoft.com/office/powerpoint/2010/main" val="419770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874542" y="11430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endPar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Picture 12"/>
          <p:cNvPicPr>
            <a:picLocks noChangeAspect="1"/>
          </p:cNvPicPr>
          <p:nvPr/>
        </p:nvPicPr>
        <p:blipFill>
          <a:blip r:embed="rId4"/>
          <a:stretch>
            <a:fillRect/>
          </a:stretch>
        </p:blipFill>
        <p:spPr>
          <a:xfrm>
            <a:off x="2776865" y="2819400"/>
            <a:ext cx="6739823" cy="3505200"/>
          </a:xfrm>
          <a:prstGeom prst="rect">
            <a:avLst/>
          </a:prstGeom>
        </p:spPr>
      </p:pic>
      <p:pic>
        <p:nvPicPr>
          <p:cNvPr id="14" name="Picture 13"/>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357673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8" name="Rectangle 7"/>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endPar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2" name="Picture 11"/>
          <p:cNvPicPr>
            <a:picLocks noChangeAspect="1"/>
          </p:cNvPicPr>
          <p:nvPr/>
        </p:nvPicPr>
        <p:blipFill>
          <a:blip r:embed="rId4"/>
          <a:stretch>
            <a:fillRect/>
          </a:stretch>
        </p:blipFill>
        <p:spPr>
          <a:xfrm>
            <a:off x="2985655" y="2944510"/>
            <a:ext cx="6604128" cy="3457529"/>
          </a:xfrm>
          <a:prstGeom prst="rect">
            <a:avLst/>
          </a:prstGeom>
        </p:spPr>
      </p:pic>
      <p:pic>
        <p:nvPicPr>
          <p:cNvPr id="14" name="Picture 13"/>
          <p:cNvPicPr>
            <a:picLocks noChangeAspect="1"/>
          </p:cNvPicPr>
          <p:nvPr/>
        </p:nvPicPr>
        <p:blipFill>
          <a:blip r:embed="rId5"/>
          <a:stretch>
            <a:fillRect/>
          </a:stretch>
        </p:blipFill>
        <p:spPr>
          <a:xfrm>
            <a:off x="10378463" y="5864129"/>
            <a:ext cx="1661137" cy="920941"/>
          </a:xfrm>
          <a:prstGeom prst="rect">
            <a:avLst/>
          </a:prstGeom>
        </p:spPr>
      </p:pic>
    </p:spTree>
    <p:extLst>
      <p:ext uri="{BB962C8B-B14F-4D97-AF65-F5344CB8AC3E}">
        <p14:creationId xmlns:p14="http://schemas.microsoft.com/office/powerpoint/2010/main" val="33367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61E240-957F-68A6-B878-5E155DF3E04C}"/>
              </a:ext>
            </a:extLst>
          </p:cNvPr>
          <p:cNvPicPr>
            <a:picLocks noChangeAspect="1"/>
          </p:cNvPicPr>
          <p:nvPr/>
        </p:nvPicPr>
        <p:blipFill rotWithShape="1">
          <a:blip r:embed="rId2"/>
          <a:srcRect t="19"/>
          <a:stretch/>
        </p:blipFill>
        <p:spPr>
          <a:xfrm>
            <a:off x="13" y="1282"/>
            <a:ext cx="12191987" cy="6856718"/>
          </a:xfrm>
          <a:prstGeom prst="rect">
            <a:avLst/>
          </a:prstGeom>
        </p:spPr>
      </p:pic>
      <p:pic>
        <p:nvPicPr>
          <p:cNvPr id="2" name="Picture 1"/>
          <p:cNvPicPr>
            <a:picLocks noChangeAspect="1"/>
          </p:cNvPicPr>
          <p:nvPr/>
        </p:nvPicPr>
        <p:blipFill>
          <a:blip r:embed="rId3"/>
          <a:stretch>
            <a:fillRect/>
          </a:stretch>
        </p:blipFill>
        <p:spPr>
          <a:xfrm>
            <a:off x="152400" y="152400"/>
            <a:ext cx="2448267" cy="1133633"/>
          </a:xfrm>
          <a:prstGeom prst="rect">
            <a:avLst/>
          </a:prstGeom>
        </p:spPr>
      </p:pic>
      <p:sp>
        <p:nvSpPr>
          <p:cNvPr id="4" name="Rectangle 3"/>
          <p:cNvSpPr/>
          <p:nvPr/>
        </p:nvSpPr>
        <p:spPr>
          <a:xfrm>
            <a:off x="3505200" y="381000"/>
            <a:ext cx="6966972" cy="523220"/>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Tìm</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biểu</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hiện</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của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việc</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giữ</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lời</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 </a:t>
            </a:r>
            <a:r>
              <a:rPr kumimoji="0" lang="en-US" sz="2800" b="1" i="0" u="none" strike="noStrike" kern="1200" cap="none" spc="0" normalizeH="0" baseline="0" noProof="0" dirty="0" err="1">
                <a:ln>
                  <a:noFill/>
                </a:ln>
                <a:solidFill>
                  <a:srgbClr val="00B050"/>
                </a:solidFill>
                <a:effectLst/>
                <a:uLnTx/>
                <a:uFillTx/>
                <a:latin typeface="Nunito Black" panose="020B0604020202020204" charset="0"/>
                <a:ea typeface="NSimSun" panose="02010609030101010101" pitchFamily="49" charset="-122"/>
                <a:cs typeface="+mn-cs"/>
              </a:rPr>
              <a:t>hứa</a:t>
            </a:r>
            <a:r>
              <a:rPr kumimoji="0" lang="en-US" sz="2800" b="1" i="0" u="none" strike="noStrike" kern="1200" cap="none" spc="0" normalizeH="0" baseline="0" noProof="0" dirty="0">
                <a:ln>
                  <a:noFill/>
                </a:ln>
                <a:solidFill>
                  <a:srgbClr val="00B050"/>
                </a:solidFill>
                <a:effectLst/>
                <a:uLnTx/>
                <a:uFillTx/>
                <a:latin typeface="Nunito Black" panose="020B0604020202020204" charset="0"/>
                <a:ea typeface="NSimSun" panose="02010609030101010101" pitchFamily="49" charset="-122"/>
                <a:cs typeface="+mn-cs"/>
              </a:rPr>
              <a:t>.</a:t>
            </a:r>
          </a:p>
        </p:txBody>
      </p:sp>
      <p:grpSp>
        <p:nvGrpSpPr>
          <p:cNvPr id="7" name="Group 6"/>
          <p:cNvGrpSpPr/>
          <p:nvPr/>
        </p:nvGrpSpPr>
        <p:grpSpPr>
          <a:xfrm>
            <a:off x="2753053" y="293757"/>
            <a:ext cx="779855" cy="707886"/>
            <a:chOff x="2753053" y="293757"/>
            <a:chExt cx="779855" cy="707886"/>
          </a:xfrm>
        </p:grpSpPr>
        <p:sp>
          <p:nvSpPr>
            <p:cNvPr id="5" name="Oval 4"/>
            <p:cNvSpPr/>
            <p:nvPr/>
          </p:nvSpPr>
          <p:spPr>
            <a:xfrm>
              <a:off x="2753053" y="381000"/>
              <a:ext cx="779855" cy="533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874542" y="293757"/>
              <a:ext cx="635239" cy="707886"/>
            </a:xfrm>
            <a:prstGeom prst="rect">
              <a:avLst/>
            </a:prstGeom>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Nunito Black" pitchFamily="2" charset="0"/>
                  <a:ea typeface="+mn-ea"/>
                  <a:cs typeface="+mn-cs"/>
                </a:rPr>
                <a:t>1 </a:t>
              </a: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0" name="Rectangle 9"/>
          <p:cNvSpPr/>
          <p:nvPr/>
        </p:nvSpPr>
        <p:spPr>
          <a:xfrm>
            <a:off x="5392800" y="2131542"/>
            <a:ext cx="1547218"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rPr>
              <a:t>LỜI HỨA</a:t>
            </a:r>
            <a:endParaRPr kumimoji="0" lang="en-US" sz="2400" b="1" i="0" u="none" strike="noStrike" kern="1200" cap="none" spc="0" normalizeH="0" baseline="0" noProof="0" dirty="0">
              <a:ln>
                <a:noFill/>
              </a:ln>
              <a:solidFill>
                <a:srgbClr val="ED1FC1"/>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8"/>
          <p:cNvPicPr>
            <a:picLocks noChangeAspect="1"/>
          </p:cNvPicPr>
          <p:nvPr/>
        </p:nvPicPr>
        <p:blipFill rotWithShape="1">
          <a:blip r:embed="rId4"/>
          <a:srcRect t="3735"/>
          <a:stretch/>
        </p:blipFill>
        <p:spPr>
          <a:xfrm>
            <a:off x="2732271" y="2421722"/>
            <a:ext cx="7755779" cy="3928697"/>
          </a:xfrm>
          <a:prstGeom prst="rect">
            <a:avLst/>
          </a:prstGeom>
          <a:ln>
            <a:noFill/>
          </a:ln>
          <a:effectLst>
            <a:softEdge rad="112500"/>
          </a:effectLst>
        </p:spPr>
      </p:pic>
      <p:pic>
        <p:nvPicPr>
          <p:cNvPr id="13" name="Picture 12"/>
          <p:cNvPicPr>
            <a:picLocks noChangeAspect="1"/>
          </p:cNvPicPr>
          <p:nvPr/>
        </p:nvPicPr>
        <p:blipFill>
          <a:blip r:embed="rId5"/>
          <a:stretch>
            <a:fillRect/>
          </a:stretch>
        </p:blipFill>
        <p:spPr>
          <a:xfrm>
            <a:off x="10378463" y="5864129"/>
            <a:ext cx="1661137" cy="920941"/>
          </a:xfrm>
          <a:prstGeom prst="rect">
            <a:avLst/>
          </a:prstGeom>
        </p:spPr>
      </p:pic>
      <p:sp>
        <p:nvSpPr>
          <p:cNvPr id="14" name="Rectangle 13"/>
          <p:cNvSpPr/>
          <p:nvPr/>
        </p:nvSpPr>
        <p:spPr>
          <a:xfrm>
            <a:off x="2874542" y="1219200"/>
            <a:ext cx="6701386" cy="461665"/>
          </a:xfrm>
          <a:prstGeom prst="rect">
            <a:avLst/>
          </a:prstGeom>
        </p:spPr>
        <p:txBody>
          <a:bodyPr wrap="non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Kể</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chuyện</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theo</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tranh</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và</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trả</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lời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câu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hỏi</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 </a:t>
            </a:r>
            <a:r>
              <a:rPr kumimoji="0" lang="en-US" sz="2400" b="1" i="0" u="none" strike="noStrike" kern="1200" cap="none" spc="0" normalizeH="0" baseline="0" noProof="0" dirty="0" err="1">
                <a:ln>
                  <a:noFill/>
                </a:ln>
                <a:solidFill>
                  <a:schemeClr val="accent6">
                    <a:lumMod val="50000"/>
                  </a:schemeClr>
                </a:solidFill>
                <a:effectLst/>
                <a:uLnTx/>
                <a:uFillTx/>
                <a:latin typeface="Open Sans" panose="020B0606030504020204" pitchFamily="34" charset="0"/>
                <a:ea typeface="+mn-ea"/>
                <a:cs typeface="+mn-cs"/>
              </a:rPr>
              <a:t>sau</a:t>
            </a:r>
            <a:r>
              <a:rPr kumimoji="0" lang="en-US" sz="2400" b="1" i="0" u="none" strike="noStrike" kern="1200" cap="none" spc="0" normalizeH="0" baseline="0" noProof="0" dirty="0">
                <a:ln>
                  <a:noFill/>
                </a:ln>
                <a:solidFill>
                  <a:schemeClr val="accent6">
                    <a:lumMod val="50000"/>
                  </a:schemeClr>
                </a:solidFill>
                <a:effectLst/>
                <a:uLnTx/>
                <a:uFillTx/>
                <a:latin typeface="Open Sans" panose="020B0606030504020204" pitchFamily="34" charset="0"/>
                <a:ea typeface="+mn-ea"/>
                <a:cs typeface="+mn-cs"/>
              </a:rPr>
              <a:t>:</a:t>
            </a:r>
            <a:endParaRPr kumimoji="0" lang="en-US" sz="2400" b="0" i="0" u="none" strike="noStrike" kern="1200" cap="none" spc="0" normalizeH="0" baseline="0" noProof="0" dirty="0">
              <a:ln>
                <a:noFill/>
              </a:ln>
              <a:solidFill>
                <a:schemeClr val="accent6">
                  <a:lumMod val="50000"/>
                </a:schemeClr>
              </a:solidFill>
              <a:effectLst/>
              <a:uLnTx/>
              <a:uFillTx/>
              <a:latin typeface="Calibri"/>
              <a:ea typeface="+mn-ea"/>
              <a:cs typeface="+mn-cs"/>
            </a:endParaRPr>
          </a:p>
        </p:txBody>
      </p:sp>
    </p:spTree>
    <p:extLst>
      <p:ext uri="{BB962C8B-B14F-4D97-AF65-F5344CB8AC3E}">
        <p14:creationId xmlns:p14="http://schemas.microsoft.com/office/powerpoint/2010/main" val="53804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2sljho3q">
      <a:majorFont>
        <a:latin typeface="Arial"/>
        <a:ea typeface="汉仪跳跳体简"/>
        <a:cs typeface=""/>
      </a:majorFont>
      <a:minorFont>
        <a:latin typeface="Arial"/>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5A1A0F7D-7AB1-452C-862F-F7796577E6B9}"/>
</file>

<file path=customXml/itemProps2.xml><?xml version="1.0" encoding="utf-8"?>
<ds:datastoreItem xmlns:ds="http://schemas.openxmlformats.org/officeDocument/2006/customXml" ds:itemID="{AB6EE845-C1F2-440F-B29B-40C61810866F}"/>
</file>

<file path=customXml/itemProps3.xml><?xml version="1.0" encoding="utf-8"?>
<ds:datastoreItem xmlns:ds="http://schemas.openxmlformats.org/officeDocument/2006/customXml" ds:itemID="{9A913E3E-51C9-44A5-BD54-1405CD3D524B}"/>
</file>

<file path=docProps/app.xml><?xml version="1.0" encoding="utf-8"?>
<Properties xmlns="http://schemas.openxmlformats.org/officeDocument/2006/extended-properties" xmlns:vt="http://schemas.openxmlformats.org/officeDocument/2006/docPropsVTypes">
  <TotalTime>2742</TotalTime>
  <Words>1145</Words>
  <Application>Microsoft Office PowerPoint</Application>
  <PresentationFormat>Widescreen</PresentationFormat>
  <Paragraphs>176</Paragraphs>
  <Slides>50</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50</vt:i4>
      </vt:variant>
    </vt:vector>
  </HeadingPairs>
  <TitlesOfParts>
    <vt:vector size="65" baseType="lpstr">
      <vt:lpstr>Arial</vt:lpstr>
      <vt:lpstr>NSimSun</vt:lpstr>
      <vt:lpstr>Tahoma</vt:lpstr>
      <vt:lpstr>SimSun</vt:lpstr>
      <vt:lpstr>汉仪跳跳体简</vt:lpstr>
      <vt:lpstr>Cooper Black</vt:lpstr>
      <vt:lpstr>Open Sans</vt:lpstr>
      <vt:lpstr>Microsoft YaHei</vt:lpstr>
      <vt:lpstr>Nunito Black</vt:lpstr>
      <vt:lpstr>Sigmar One</vt:lpstr>
      <vt:lpstr>Repo Black</vt:lpstr>
      <vt:lpstr>Great Vibes</vt:lpstr>
      <vt:lpstr>Calibri</vt:lpstr>
      <vt:lpstr>Office Theme</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cp:lastModifiedBy>Admin</cp:lastModifiedBy>
  <cp:revision>62</cp:revision>
  <dcterms:created xsi:type="dcterms:W3CDTF">2006-08-16T00:00:00Z</dcterms:created>
  <dcterms:modified xsi:type="dcterms:W3CDTF">2022-07-15T03:36:08Z</dcterms:modified>
  <dc:identifier>DAFDiO2oNAs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