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5" r:id="rId8"/>
    <p:sldMasterId id="2147483747" r:id="rId9"/>
    <p:sldMasterId id="2147483760" r:id="rId10"/>
  </p:sldMasterIdLst>
  <p:notesMasterIdLst>
    <p:notesMasterId r:id="rId36"/>
  </p:notesMasterIdLst>
  <p:sldIdLst>
    <p:sldId id="294" r:id="rId11"/>
    <p:sldId id="295" r:id="rId12"/>
    <p:sldId id="298" r:id="rId13"/>
    <p:sldId id="299" r:id="rId14"/>
    <p:sldId id="300" r:id="rId15"/>
    <p:sldId id="301" r:id="rId16"/>
    <p:sldId id="302" r:id="rId17"/>
    <p:sldId id="297" r:id="rId18"/>
    <p:sldId id="296" r:id="rId19"/>
    <p:sldId id="304" r:id="rId20"/>
    <p:sldId id="303" r:id="rId21"/>
    <p:sldId id="319" r:id="rId22"/>
    <p:sldId id="305" r:id="rId23"/>
    <p:sldId id="310" r:id="rId24"/>
    <p:sldId id="311" r:id="rId25"/>
    <p:sldId id="312" r:id="rId26"/>
    <p:sldId id="309" r:id="rId27"/>
    <p:sldId id="313" r:id="rId28"/>
    <p:sldId id="314" r:id="rId29"/>
    <p:sldId id="315" r:id="rId30"/>
    <p:sldId id="316" r:id="rId31"/>
    <p:sldId id="317" r:id="rId32"/>
    <p:sldId id="318" r:id="rId33"/>
    <p:sldId id="307" r:id="rId34"/>
    <p:sldId id="308" r:id="rId35"/>
  </p:sldIdLst>
  <p:sldSz cx="12192000" cy="6858000"/>
  <p:notesSz cx="6858000" cy="9144000"/>
  <p:embeddedFontLst>
    <p:embeddedFont>
      <p:font typeface="Gluten" pitchFamily="2" charset="0"/>
      <p:regular r:id="rId37"/>
      <p:bold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Nunito ExtraBold" pitchFamily="2" charset="0"/>
      <p:bold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Nunito Black" pitchFamily="2" charset="0"/>
      <p:bold r:id="rId49"/>
      <p:boldItalic r:id="rId50"/>
    </p:embeddedFont>
    <p:embeddedFont>
      <p:font typeface="Open Sans" panose="020B0606030504020204" pitchFamily="34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Arial Black" panose="020B0A04020102020204" pitchFamily="34" charset="0"/>
      <p:bold r:id="rId54"/>
    </p:embeddedFont>
    <p:embeddedFont>
      <p:font typeface="宋体" panose="02010600030101010101" pitchFamily="2" charset="-122"/>
      <p:regular r:id="rId55"/>
    </p:embeddedFont>
    <p:embeddedFont>
      <p:font typeface="Great Vibes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294"/>
            <p14:sldId id="295"/>
            <p14:sldId id="298"/>
            <p14:sldId id="299"/>
            <p14:sldId id="300"/>
            <p14:sldId id="301"/>
            <p14:sldId id="302"/>
            <p14:sldId id="297"/>
            <p14:sldId id="296"/>
            <p14:sldId id="304"/>
            <p14:sldId id="303"/>
            <p14:sldId id="319"/>
            <p14:sldId id="305"/>
            <p14:sldId id="310"/>
            <p14:sldId id="311"/>
            <p14:sldId id="312"/>
            <p14:sldId id="309"/>
            <p14:sldId id="313"/>
            <p14:sldId id="314"/>
            <p14:sldId id="315"/>
            <p14:sldId id="316"/>
            <p14:sldId id="317"/>
            <p14:sldId id="318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7E3"/>
    <a:srgbClr val="E9E6E4"/>
    <a:srgbClr val="E8E8ED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3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66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20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3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3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0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56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0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7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94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79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0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00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57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62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093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77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12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09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26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48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7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441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5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69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34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6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3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2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9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8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3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2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3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982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8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6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76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7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59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609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60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3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1700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1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89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75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291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3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981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740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48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71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40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38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564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74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4547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0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110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767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0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3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1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4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84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1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slide" Target="slide2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5" Type="http://schemas.openxmlformats.org/officeDocument/2006/relationships/audio" Target="../media/audio3.wav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5" Type="http://schemas.openxmlformats.org/officeDocument/2006/relationships/audio" Target="../media/audio2.wav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5" Type="http://schemas.openxmlformats.org/officeDocument/2006/relationships/audio" Target="../media/audio2.wav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.png"/><Relationship Id="rId11" Type="http://schemas.openxmlformats.org/officeDocument/2006/relationships/image" Target="../media/image14.gif"/><Relationship Id="rId5" Type="http://schemas.openxmlformats.org/officeDocument/2006/relationships/image" Target="../media/image6.png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879069" y="1030096"/>
            <a:ext cx="10520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4880234" y="2724687"/>
            <a:ext cx="2517731" cy="983873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978806" y="3928715"/>
            <a:ext cx="836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LUYỆN TẬP CHUNG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0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1721" y="1515617"/>
            <a:ext cx="1802290" cy="661078"/>
            <a:chOff x="4827494" y="1117790"/>
            <a:chExt cx="1859587" cy="631170"/>
          </a:xfrm>
        </p:grpSpPr>
        <p:sp>
          <p:nvSpPr>
            <p:cNvPr id="6" name="Oval 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74379" y="1559451"/>
            <a:ext cx="195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194 ml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2" y="1515617"/>
            <a:ext cx="39972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329 ml - 135 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200 g – 150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329 mm + 43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9429" y="2231201"/>
            <a:ext cx="195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50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2314" y="2862273"/>
            <a:ext cx="219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435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74379" y="3865967"/>
            <a:ext cx="195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513 ml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5157" y="3826778"/>
            <a:ext cx="55308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251 ml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262 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37 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63 g – 30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87 mm - 17 mm + 10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0325" y="4488368"/>
            <a:ext cx="195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38601" y="5119440"/>
            <a:ext cx="219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80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3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lick.wav"/>
          </p:stSnd>
        </p:sndAc>
      </p:transition>
    </mc:Choice>
    <mc:Fallback>
      <p:transition spd="slow">
        <p:circl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45145" y="1188798"/>
            <a:ext cx="1693375" cy="731372"/>
            <a:chOff x="4827495" y="1103575"/>
            <a:chExt cx="1693375" cy="731372"/>
          </a:xfrm>
        </p:grpSpPr>
        <p:sp>
          <p:nvSpPr>
            <p:cNvPr id="31" name="Oval 30"/>
            <p:cNvSpPr/>
            <p:nvPr/>
          </p:nvSpPr>
          <p:spPr>
            <a:xfrm>
              <a:off x="4827495" y="1117790"/>
              <a:ext cx="517450" cy="578224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09942" y="1170042"/>
              <a:ext cx="705709" cy="482096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55345" y="1103575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966650" y="5214581"/>
            <a:ext cx="4741819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Cân 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nặng của hộp quà = Khối lượng ở đĩa cân bên phải – khối lượng quả cân ở đĩa bên trái</a:t>
            </a:r>
            <a:r>
              <a:rPr lang="vi-VN" sz="2000" b="1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32" y="1961861"/>
            <a:ext cx="10823461" cy="28975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06806" y="5262046"/>
            <a:ext cx="5421087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Nunito ExtraBold" pitchFamily="2" charset="0"/>
              </a:rPr>
              <a:t>Cân </a:t>
            </a:r>
            <a:r>
              <a:rPr lang="vi-VN" sz="2000" b="1" dirty="0">
                <a:solidFill>
                  <a:srgbClr val="002060"/>
                </a:solidFill>
                <a:latin typeface="Nunito ExtraBold" pitchFamily="2" charset="0"/>
              </a:rPr>
              <a:t>nặng của chùm nho = Tổng khối lượng ở đĩa cân bên phải – khối lượng quả cân ở đĩa bên trái</a:t>
            </a:r>
            <a:r>
              <a:rPr lang="vi-VN" sz="2000" b="1" dirty="0" smtClean="0">
                <a:solidFill>
                  <a:srgbClr val="002060"/>
                </a:solidFill>
                <a:latin typeface="Nunito ExtraBold" pitchFamily="2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18565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45145" y="1188798"/>
            <a:ext cx="1693375" cy="731372"/>
            <a:chOff x="4827495" y="1103575"/>
            <a:chExt cx="1693375" cy="731372"/>
          </a:xfrm>
        </p:grpSpPr>
        <p:sp>
          <p:nvSpPr>
            <p:cNvPr id="31" name="Oval 30"/>
            <p:cNvSpPr/>
            <p:nvPr/>
          </p:nvSpPr>
          <p:spPr>
            <a:xfrm>
              <a:off x="4827495" y="1117790"/>
              <a:ext cx="517450" cy="578224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09942" y="1170042"/>
              <a:ext cx="705709" cy="482096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55345" y="1103575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32" y="1961861"/>
            <a:ext cx="10823461" cy="2897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4157" y="3974264"/>
            <a:ext cx="704598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2854" y="3987327"/>
            <a:ext cx="704598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lick.wav"/>
          </p:stSnd>
        </p:sndAc>
      </p:transition>
    </mc:Choice>
    <mc:Fallback>
      <p:transition spd="slow">
        <p:circl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5775" y="1144535"/>
            <a:ext cx="10288470" cy="954107"/>
            <a:chOff x="645145" y="1144535"/>
            <a:chExt cx="10288470" cy="954107"/>
          </a:xfrm>
        </p:grpSpPr>
        <p:sp>
          <p:nvSpPr>
            <p:cNvPr id="11" name="Oval 10"/>
            <p:cNvSpPr/>
            <p:nvPr/>
          </p:nvSpPr>
          <p:spPr>
            <a:xfrm>
              <a:off x="645145" y="1203013"/>
              <a:ext cx="517450" cy="578224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9538" y="1144535"/>
              <a:ext cx="97840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Ba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đơm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cúc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áo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hết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70 mm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đơm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5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chiếc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cúc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áo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Ba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mi-li-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 smtClean="0">
                  <a:solidFill>
                    <a:srgbClr val="002060"/>
                  </a:solidFill>
                  <a:latin typeface="Nunito ExtraBold" pitchFamily="2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rgbClr val="002060"/>
                </a:solidFill>
                <a:latin typeface="Nunito ExtraBold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5" b="100000" l="402" r="100000">
                        <a14:foregroundMark x1="11245" y1="47305" x2="11245" y2="47305"/>
                        <a14:foregroundMark x1="11245" y1="47305" x2="11245" y2="47305"/>
                        <a14:foregroundMark x1="11245" y1="47305" x2="11245" y2="47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9" y="5499847"/>
            <a:ext cx="2007618" cy="134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97" l="1441" r="100000">
                        <a14:foregroundMark x1="60519" y1="69900" x2="60519" y2="69900"/>
                        <a14:foregroundMark x1="60519" y1="69900" x2="60519" y2="69900"/>
                        <a14:foregroundMark x1="60519" y1="69900" x2="60519" y2="69900"/>
                        <a14:foregroundMark x1="60519" y1="69900" x2="60519" y2="69900"/>
                        <a14:foregroundMark x1="60519" y1="57860" x2="60519" y2="57860"/>
                        <a14:foregroundMark x1="60519" y1="57860" x2="60519" y2="57860"/>
                        <a14:foregroundMark x1="60519" y1="57860" x2="60519" y2="57860"/>
                        <a14:foregroundMark x1="61095" y1="82943" x2="61095" y2="82943"/>
                        <a14:foregroundMark x1="61095" y1="82943" x2="61095" y2="82943"/>
                        <a14:foregroundMark x1="61095" y1="82943" x2="61095" y2="82943"/>
                        <a14:foregroundMark x1="61095" y1="82943" x2="61095" y2="82943"/>
                        <a14:foregroundMark x1="59942" y1="82609" x2="59942" y2="82609"/>
                        <a14:foregroundMark x1="59942" y1="82609" x2="59942" y2="82609"/>
                        <a14:foregroundMark x1="61383" y1="62207" x2="61383" y2="62207"/>
                        <a14:foregroundMark x1="61383" y1="62207" x2="61383" y2="62207"/>
                        <a14:foregroundMark x1="61383" y1="62207" x2="61383" y2="62207"/>
                        <a14:foregroundMark x1="61383" y1="72241" x2="61383" y2="72241"/>
                        <a14:foregroundMark x1="61383" y1="72241" x2="61383" y2="72241"/>
                        <a14:foregroundMark x1="70893" y1="86288" x2="70893" y2="86288"/>
                        <a14:foregroundMark x1="70893" y1="86288" x2="70893" y2="86288"/>
                        <a14:foregroundMark x1="70893" y1="86288" x2="70893" y2="86288"/>
                        <a14:foregroundMark x1="78386" y1="88294" x2="78386" y2="88294"/>
                        <a14:foregroundMark x1="78098" y1="88294" x2="78098" y2="88294"/>
                        <a14:foregroundMark x1="61095" y1="76923" x2="61095" y2="76923"/>
                        <a14:foregroundMark x1="61095" y1="76923" x2="61095" y2="76923"/>
                        <a14:foregroundMark x1="61383" y1="86288" x2="61383" y2="86288"/>
                        <a14:foregroundMark x1="61383" y1="86288" x2="61383" y2="86288"/>
                        <a14:foregroundMark x1="92795" y1="85284" x2="92795" y2="85284"/>
                        <a14:foregroundMark x1="92795" y1="85284" x2="92795" y2="85284"/>
                        <a14:foregroundMark x1="89914" y1="86957" x2="89914" y2="86957"/>
                        <a14:foregroundMark x1="89914" y1="86957" x2="89914" y2="86957"/>
                        <a14:foregroundMark x1="89914" y1="86957" x2="89914" y2="86957"/>
                        <a14:foregroundMark x1="93948" y1="73244" x2="93948" y2="73244"/>
                        <a14:foregroundMark x1="93948" y1="73244" x2="93948" y2="73244"/>
                        <a14:foregroundMark x1="4035" y1="70234" x2="4035" y2="70234"/>
                        <a14:foregroundMark x1="3746" y1="69231" x2="94524" y2="72241"/>
                        <a14:foregroundMark x1="9798" y1="96321" x2="9798" y2="96321"/>
                        <a14:foregroundMark x1="3746" y1="67893" x2="9222" y2="95318"/>
                        <a14:foregroundMark x1="9222" y1="95318" x2="90778" y2="87291"/>
                        <a14:foregroundMark x1="50432" y1="93311" x2="48415" y2="67893"/>
                        <a14:foregroundMark x1="49280" y1="82609" x2="94524" y2="72575"/>
                        <a14:foregroundMark x1="4035" y1="91639" x2="4035" y2="91639"/>
                        <a14:foregroundMark x1="6052" y1="82943" x2="3170" y2="89967"/>
                        <a14:foregroundMark x1="4611" y1="93311" x2="9798" y2="98997"/>
                        <a14:foregroundMark x1="3170" y1="70234" x2="2882" y2="93980"/>
                        <a14:foregroundMark x1="92219" y1="94983" x2="92219" y2="94983"/>
                        <a14:foregroundMark x1="10663" y1="97993" x2="89625" y2="96321"/>
                        <a14:foregroundMark x1="27954" y1="81271" x2="27954" y2="81271"/>
                        <a14:foregroundMark x1="28530" y1="81271" x2="49280" y2="81271"/>
                        <a14:foregroundMark x1="94524" y1="88294" x2="94524" y2="88294"/>
                        <a14:foregroundMark x1="93084" y1="73913" x2="92795" y2="93980"/>
                        <a14:foregroundMark x1="73199" y1="82943" x2="73199" y2="82943"/>
                        <a14:foregroundMark x1="69452" y1="82943" x2="69452" y2="82943"/>
                        <a14:foregroundMark x1="69452" y1="82943" x2="69452" y2="82943"/>
                        <a14:foregroundMark x1="69452" y1="82943" x2="69452" y2="82943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0893" y1="83946" x2="70893" y2="83946"/>
                        <a14:foregroundMark x1="70893" y1="83946" x2="70893" y2="83946"/>
                        <a14:foregroundMark x1="61960" y1="54181" x2="61960" y2="54181"/>
                        <a14:foregroundMark x1="61960" y1="54181" x2="61960" y2="54181"/>
                        <a14:foregroundMark x1="61960" y1="54181" x2="61960" y2="54181"/>
                        <a14:foregroundMark x1="61960" y1="66555" x2="61960" y2="66555"/>
                        <a14:foregroundMark x1="61960" y1="66555" x2="61960" y2="66555"/>
                        <a14:foregroundMark x1="61960" y1="66555" x2="61960" y2="66555"/>
                        <a14:foregroundMark x1="97118" y1="71237" x2="97118" y2="71237"/>
                        <a14:foregroundMark x1="98559" y1="95318" x2="98559" y2="95318"/>
                        <a14:foregroundMark x1="96830" y1="71572" x2="96542" y2="93980"/>
                        <a14:foregroundMark x1="89625" y1="90970" x2="89625" y2="90970"/>
                        <a14:foregroundMark x1="89625" y1="90970" x2="89625" y2="90970"/>
                        <a14:foregroundMark x1="89625" y1="90970" x2="89625" y2="90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3005" y="3871579"/>
            <a:ext cx="3305636" cy="2848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6" b="100000" l="3125" r="977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9882" y="5607587"/>
            <a:ext cx="769311" cy="601024"/>
          </a:xfrm>
          <a:prstGeom prst="rect">
            <a:avLst/>
          </a:prstGeom>
        </p:spPr>
      </p:pic>
      <p:pic>
        <p:nvPicPr>
          <p:cNvPr id="1028" name="Picture 4" descr="https://img.loigiaihay.com/picture/2022/0307/bai-3-trang-95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149" r="99080">
                        <a14:foregroundMark x1="31724" y1="19118" x2="31724" y2="19118"/>
                        <a14:foregroundMark x1="31724" y1="19118" x2="31724" y2="19118"/>
                        <a14:foregroundMark x1="31724" y1="19118" x2="31724" y2="19118"/>
                        <a14:foregroundMark x1="31724" y1="19118" x2="31724" y2="1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0" y="3311147"/>
            <a:ext cx="4143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010865" y="2265369"/>
            <a:ext cx="5189412" cy="1892523"/>
            <a:chOff x="743230" y="2770256"/>
            <a:chExt cx="5189412" cy="1892523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899680" y="2770256"/>
              <a:ext cx="1259541" cy="861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Tóm</a:t>
              </a:r>
              <a:r>
                <a:rPr kumimoji="0" lang="en-US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tắt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                                                             </a:t>
              </a:r>
            </a:p>
          </p:txBody>
        </p:sp>
        <p:sp>
          <p:nvSpPr>
            <p:cNvPr id="37" name="Rectangle 1"/>
            <p:cNvSpPr>
              <a:spLocks noChangeArrowheads="1"/>
            </p:cNvSpPr>
            <p:nvPr/>
          </p:nvSpPr>
          <p:spPr bwMode="auto">
            <a:xfrm>
              <a:off x="743230" y="3904518"/>
              <a:ext cx="213360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 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chiếc</a:t>
              </a:r>
              <a:r>
                <a:rPr kumimoji="0" lang="en-US" alt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cúc</a:t>
              </a:r>
              <a:endPara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761161" y="3456608"/>
              <a:ext cx="181535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chiếc</a:t>
              </a:r>
              <a:r>
                <a:rPr kumimoji="0" lang="en-US" alt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cúc</a:t>
              </a:r>
              <a:endPara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72937" y="3387278"/>
              <a:ext cx="3659705" cy="1275501"/>
            </a:xfrm>
            <a:prstGeom prst="rect">
              <a:avLst/>
            </a:prstGeom>
          </p:spPr>
        </p:pic>
      </p:grpSp>
      <p:sp>
        <p:nvSpPr>
          <p:cNvPr id="50" name="Cloud 49"/>
          <p:cNvSpPr/>
          <p:nvPr/>
        </p:nvSpPr>
        <p:spPr>
          <a:xfrm>
            <a:off x="1680882" y="4140191"/>
            <a:ext cx="7027290" cy="2248853"/>
          </a:xfrm>
          <a:prstGeom prst="cloud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000000"/>
              </a:solidFill>
              <a:latin typeface="OpenSans"/>
            </a:endParaRPr>
          </a:p>
          <a:p>
            <a:r>
              <a:rPr lang="vi-VN" sz="2400" b="1" dirty="0" smtClean="0">
                <a:solidFill>
                  <a:schemeClr val="bg1"/>
                </a:solidFill>
                <a:latin typeface="Nunito ExtraBold" pitchFamily="2" charset="0"/>
              </a:rPr>
              <a:t>Số </a:t>
            </a:r>
            <a:r>
              <a:rPr lang="vi-VN" sz="2400" b="1" dirty="0">
                <a:solidFill>
                  <a:schemeClr val="bg1"/>
                </a:solidFill>
                <a:latin typeface="Nunito ExtraBold" pitchFamily="2" charset="0"/>
              </a:rPr>
              <a:t>mi-li-mét chỉ để đơm 5 chiếc cúc áo = Số mi-li-mét chỉ để đơm 1 chiếc cúc áo x </a:t>
            </a:r>
            <a:r>
              <a:rPr lang="vi-VN" sz="2400" b="1" dirty="0" smtClean="0">
                <a:solidFill>
                  <a:schemeClr val="bg1"/>
                </a:solidFill>
                <a:latin typeface="Nunito ExtraBold" pitchFamily="2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26013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5775" y="1144535"/>
            <a:ext cx="10288470" cy="954107"/>
            <a:chOff x="645145" y="1144535"/>
            <a:chExt cx="10288470" cy="954107"/>
          </a:xfrm>
        </p:grpSpPr>
        <p:sp>
          <p:nvSpPr>
            <p:cNvPr id="11" name="Oval 10"/>
            <p:cNvSpPr/>
            <p:nvPr/>
          </p:nvSpPr>
          <p:spPr>
            <a:xfrm>
              <a:off x="645145" y="1203013"/>
              <a:ext cx="517450" cy="578224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9538" y="1144535"/>
              <a:ext cx="97840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Ba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đơm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1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cúc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áo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hết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70 mm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đơm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cúc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áo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Ba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mi-li-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ExtraBold" pitchFamily="2" charset="0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ExtraBold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5" b="100000" l="402" r="100000">
                        <a14:foregroundMark x1="11245" y1="47305" x2="11245" y2="47305"/>
                        <a14:foregroundMark x1="11245" y1="47305" x2="11245" y2="47305"/>
                        <a14:foregroundMark x1="11245" y1="47305" x2="11245" y2="47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9" y="5255425"/>
            <a:ext cx="2372056" cy="1590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97" l="1441" r="100000">
                        <a14:foregroundMark x1="60519" y1="69900" x2="60519" y2="69900"/>
                        <a14:foregroundMark x1="60519" y1="69900" x2="60519" y2="69900"/>
                        <a14:foregroundMark x1="60519" y1="69900" x2="60519" y2="69900"/>
                        <a14:foregroundMark x1="60519" y1="69900" x2="60519" y2="69900"/>
                        <a14:foregroundMark x1="60519" y1="57860" x2="60519" y2="57860"/>
                        <a14:foregroundMark x1="60519" y1="57860" x2="60519" y2="57860"/>
                        <a14:foregroundMark x1="60519" y1="57860" x2="60519" y2="57860"/>
                        <a14:foregroundMark x1="61095" y1="82943" x2="61095" y2="82943"/>
                        <a14:foregroundMark x1="61095" y1="82943" x2="61095" y2="82943"/>
                        <a14:foregroundMark x1="61095" y1="82943" x2="61095" y2="82943"/>
                        <a14:foregroundMark x1="61095" y1="82943" x2="61095" y2="82943"/>
                        <a14:foregroundMark x1="59942" y1="82609" x2="59942" y2="82609"/>
                        <a14:foregroundMark x1="59942" y1="82609" x2="59942" y2="82609"/>
                        <a14:foregroundMark x1="61383" y1="62207" x2="61383" y2="62207"/>
                        <a14:foregroundMark x1="61383" y1="62207" x2="61383" y2="62207"/>
                        <a14:foregroundMark x1="61383" y1="62207" x2="61383" y2="62207"/>
                        <a14:foregroundMark x1="61383" y1="72241" x2="61383" y2="72241"/>
                        <a14:foregroundMark x1="61383" y1="72241" x2="61383" y2="72241"/>
                        <a14:foregroundMark x1="70893" y1="86288" x2="70893" y2="86288"/>
                        <a14:foregroundMark x1="70893" y1="86288" x2="70893" y2="86288"/>
                        <a14:foregroundMark x1="70893" y1="86288" x2="70893" y2="86288"/>
                        <a14:foregroundMark x1="78386" y1="88294" x2="78386" y2="88294"/>
                        <a14:foregroundMark x1="78098" y1="88294" x2="78098" y2="88294"/>
                        <a14:foregroundMark x1="61095" y1="76923" x2="61095" y2="76923"/>
                        <a14:foregroundMark x1="61095" y1="76923" x2="61095" y2="76923"/>
                        <a14:foregroundMark x1="61383" y1="86288" x2="61383" y2="86288"/>
                        <a14:foregroundMark x1="61383" y1="86288" x2="61383" y2="86288"/>
                        <a14:foregroundMark x1="92795" y1="85284" x2="92795" y2="85284"/>
                        <a14:foregroundMark x1="92795" y1="85284" x2="92795" y2="85284"/>
                        <a14:foregroundMark x1="89914" y1="86957" x2="89914" y2="86957"/>
                        <a14:foregroundMark x1="89914" y1="86957" x2="89914" y2="86957"/>
                        <a14:foregroundMark x1="89914" y1="86957" x2="89914" y2="86957"/>
                        <a14:foregroundMark x1="93948" y1="73244" x2="93948" y2="73244"/>
                        <a14:foregroundMark x1="93948" y1="73244" x2="93948" y2="73244"/>
                        <a14:foregroundMark x1="4035" y1="70234" x2="4035" y2="70234"/>
                        <a14:foregroundMark x1="3746" y1="69231" x2="94524" y2="72241"/>
                        <a14:foregroundMark x1="9798" y1="96321" x2="9798" y2="96321"/>
                        <a14:foregroundMark x1="3746" y1="67893" x2="9222" y2="95318"/>
                        <a14:foregroundMark x1="9222" y1="95318" x2="90778" y2="87291"/>
                        <a14:foregroundMark x1="50432" y1="93311" x2="48415" y2="67893"/>
                        <a14:foregroundMark x1="49280" y1="82609" x2="94524" y2="72575"/>
                        <a14:foregroundMark x1="4035" y1="91639" x2="4035" y2="91639"/>
                        <a14:foregroundMark x1="6052" y1="82943" x2="3170" y2="89967"/>
                        <a14:foregroundMark x1="4611" y1="93311" x2="9798" y2="98997"/>
                        <a14:foregroundMark x1="3170" y1="70234" x2="2882" y2="93980"/>
                        <a14:foregroundMark x1="92219" y1="94983" x2="92219" y2="94983"/>
                        <a14:foregroundMark x1="10663" y1="97993" x2="89625" y2="96321"/>
                        <a14:foregroundMark x1="27954" y1="81271" x2="27954" y2="81271"/>
                        <a14:foregroundMark x1="28530" y1="81271" x2="49280" y2="81271"/>
                        <a14:foregroundMark x1="94524" y1="88294" x2="94524" y2="88294"/>
                        <a14:foregroundMark x1="93084" y1="73913" x2="92795" y2="93980"/>
                        <a14:foregroundMark x1="73199" y1="82943" x2="73199" y2="82943"/>
                        <a14:foregroundMark x1="69452" y1="82943" x2="69452" y2="82943"/>
                        <a14:foregroundMark x1="69452" y1="82943" x2="69452" y2="82943"/>
                        <a14:foregroundMark x1="69452" y1="82943" x2="69452" y2="82943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2911" y1="84615" x2="72911" y2="84615"/>
                        <a14:foregroundMark x1="70893" y1="83946" x2="70893" y2="83946"/>
                        <a14:foregroundMark x1="70893" y1="83946" x2="70893" y2="83946"/>
                        <a14:foregroundMark x1="61960" y1="54181" x2="61960" y2="54181"/>
                        <a14:foregroundMark x1="61960" y1="54181" x2="61960" y2="54181"/>
                        <a14:foregroundMark x1="61960" y1="54181" x2="61960" y2="54181"/>
                        <a14:foregroundMark x1="61960" y1="66555" x2="61960" y2="66555"/>
                        <a14:foregroundMark x1="61960" y1="66555" x2="61960" y2="66555"/>
                        <a14:foregroundMark x1="61960" y1="66555" x2="61960" y2="66555"/>
                        <a14:foregroundMark x1="97118" y1="71237" x2="97118" y2="71237"/>
                        <a14:foregroundMark x1="98559" y1="95318" x2="98559" y2="95318"/>
                        <a14:foregroundMark x1="96830" y1="71572" x2="96542" y2="93980"/>
                        <a14:foregroundMark x1="89625" y1="90970" x2="89625" y2="90970"/>
                        <a14:foregroundMark x1="89625" y1="90970" x2="89625" y2="90970"/>
                        <a14:foregroundMark x1="89625" y1="90970" x2="89625" y2="90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8609" y="3858132"/>
            <a:ext cx="3305636" cy="2848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6" b="100000" l="3125" r="977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5486" y="5607587"/>
            <a:ext cx="769311" cy="6010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6159" y="2572069"/>
            <a:ext cx="5189412" cy="1892523"/>
            <a:chOff x="743230" y="2770256"/>
            <a:chExt cx="5189412" cy="1892523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1899680" y="2770256"/>
              <a:ext cx="1259541" cy="861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Tóm</a:t>
              </a:r>
              <a:r>
                <a:rPr kumimoji="0" lang="en-US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tắt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                                                             </a:t>
              </a:r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743230" y="3904518"/>
              <a:ext cx="213360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 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chiếc</a:t>
              </a:r>
              <a:r>
                <a:rPr kumimoji="0" lang="en-US" alt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cúc</a:t>
              </a:r>
              <a:endPara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761161" y="3456608"/>
              <a:ext cx="181535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</a:t>
              </a:r>
              <a:r>
                <a:rPr kumimoji="0" lang="en-US" alt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chiếc</a:t>
              </a:r>
              <a:r>
                <a:rPr kumimoji="0" lang="en-US" alt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cúc</a:t>
              </a:r>
              <a:endPara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2937" y="3387278"/>
              <a:ext cx="3659705" cy="1275501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5205929" y="26564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Bài giải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Số mi-li-mét chỉ để đơm 5 chiếc cúc áo là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70 x 5 = 350 (mm)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Đáp số: 350 mm </a:t>
            </a:r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chỉ</a:t>
            </a:r>
            <a:endParaRPr lang="vi-VN" sz="2400" dirty="0">
              <a:solidFill>
                <a:srgbClr val="FF000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0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lick.wav"/>
          </p:stSnd>
        </p:sndAc>
      </p:transition>
    </mc:Choice>
    <mc:Fallback>
      <p:transition spd="slow">
        <p:circl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5258" y="1195637"/>
            <a:ext cx="10095835" cy="845351"/>
            <a:chOff x="971094" y="1208331"/>
            <a:chExt cx="10095835" cy="845351"/>
          </a:xfrm>
        </p:grpSpPr>
        <p:sp>
          <p:nvSpPr>
            <p:cNvPr id="11" name="Oval 10"/>
            <p:cNvSpPr/>
            <p:nvPr/>
          </p:nvSpPr>
          <p:spPr>
            <a:xfrm>
              <a:off x="971094" y="1208331"/>
              <a:ext cx="380672" cy="479339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02059" y="1222685"/>
              <a:ext cx="97648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Rô-bốt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có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hai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cái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loại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150ml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400ml.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hai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cái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đó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làm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thế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để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Rô-bốt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lấy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250 ml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từ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thùng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70C0"/>
                  </a:solidFill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Cloud Callout 16"/>
          <p:cNvSpPr/>
          <p:nvPr/>
        </p:nvSpPr>
        <p:spPr>
          <a:xfrm>
            <a:off x="2766337" y="2383497"/>
            <a:ext cx="6758888" cy="2951619"/>
          </a:xfrm>
          <a:prstGeom prst="cloudCallout">
            <a:avLst>
              <a:gd name="adj1" fmla="val -60624"/>
              <a:gd name="adj2" fmla="val 3789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Gợi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 ý:</a:t>
            </a:r>
          </a:p>
          <a:p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Bước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1: Lấy nước vào đầy cốc loại 400 ml</a:t>
            </a:r>
          </a:p>
          <a:p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Bước 2: Rót nước từ cốc 400 ml sang cốc 150 ml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24" l="0" r="100000">
                        <a14:foregroundMark x1="27778" y1="23464" x2="27778" y2="23464"/>
                        <a14:foregroundMark x1="27778" y1="23464" x2="27778" y2="23464"/>
                        <a14:foregroundMark x1="53704" y1="20670" x2="53704" y2="20670"/>
                        <a14:foregroundMark x1="53704" y1="20670" x2="53704" y2="20670"/>
                        <a14:foregroundMark x1="53704" y1="20670" x2="53704" y2="20670"/>
                        <a14:foregroundMark x1="53704" y1="20670" x2="53704" y2="20670"/>
                        <a14:foregroundMark x1="50000" y1="13966" x2="50000" y2="13966"/>
                        <a14:foregroundMark x1="50000" y1="13966" x2="50000" y2="13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474" y="3859307"/>
            <a:ext cx="1866061" cy="30928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1" b="85669" l="0" r="97039">
                        <a14:foregroundMark x1="26879" y1="57962" x2="26879" y2="57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1051" y="5405719"/>
            <a:ext cx="2218423" cy="15867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6324">
                        <a14:backgroundMark x1="9559" y1="12778" x2="9559" y2="12778"/>
                        <a14:backgroundMark x1="6618" y1="68889" x2="6618" y2="68889"/>
                        <a14:backgroundMark x1="11029" y1="80000" x2="11029" y2="80000"/>
                        <a14:backgroundMark x1="63235" y1="76111" x2="63235" y2="76111"/>
                        <a14:backgroundMark x1="62500" y1="79444" x2="62500" y2="79444"/>
                        <a14:backgroundMark x1="72059" y1="79444" x2="72059" y2="79444"/>
                        <a14:backgroundMark x1="73529" y1="77222" x2="73529" y2="7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41" y="3836256"/>
            <a:ext cx="2283096" cy="30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6746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5258" y="1195637"/>
            <a:ext cx="10095835" cy="845351"/>
            <a:chOff x="971094" y="1208331"/>
            <a:chExt cx="10095835" cy="845351"/>
          </a:xfrm>
        </p:grpSpPr>
        <p:sp>
          <p:nvSpPr>
            <p:cNvPr id="11" name="Oval 10"/>
            <p:cNvSpPr/>
            <p:nvPr/>
          </p:nvSpPr>
          <p:spPr>
            <a:xfrm>
              <a:off x="971094" y="1208331"/>
              <a:ext cx="380672" cy="479339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02059" y="1222685"/>
              <a:ext cx="97648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Rô-bốt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hai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loại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150ml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400ml.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hai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Rô-bốt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lấy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250 ml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thùng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24" l="0" r="100000">
                        <a14:foregroundMark x1="27778" y1="23464" x2="27778" y2="23464"/>
                        <a14:foregroundMark x1="27778" y1="23464" x2="27778" y2="23464"/>
                        <a14:foregroundMark x1="53704" y1="20670" x2="53704" y2="20670"/>
                        <a14:foregroundMark x1="53704" y1="20670" x2="53704" y2="20670"/>
                        <a14:foregroundMark x1="53704" y1="20670" x2="53704" y2="20670"/>
                        <a14:foregroundMark x1="53704" y1="20670" x2="53704" y2="20670"/>
                        <a14:foregroundMark x1="50000" y1="13966" x2="50000" y2="13966"/>
                        <a14:foregroundMark x1="50000" y1="13966" x2="50000" y2="13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474" y="3859307"/>
            <a:ext cx="1866061" cy="30928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1" b="85669" l="0" r="97039">
                        <a14:foregroundMark x1="26879" y1="57962" x2="26879" y2="57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1051" y="5405719"/>
            <a:ext cx="2218423" cy="15867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0658" y="288981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ExtraBold" pitchFamily="2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ExtraBold" pitchFamily="2" charset="0"/>
              </a:rPr>
              <a:t>giải</a:t>
            </a:r>
            <a:endParaRPr lang="en-US" sz="2400" dirty="0" smtClean="0">
              <a:solidFill>
                <a:srgbClr val="FF0000"/>
              </a:solidFill>
              <a:latin typeface="Nunito ExtraBold" pitchFamily="2" charset="0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- Lấy nước vào đầy cốc loại 400 ml.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- Rót nước từ cốc 400 ml sang cốc 150 ml đến khi đầy thì dừng lại.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- Khi đó trong cốc loại 400 ml còn số mi-li-lít nước là 400 – 150 = 250 ml.</a:t>
            </a:r>
            <a:endParaRPr lang="vi-VN" sz="2400" dirty="0">
              <a:solidFill>
                <a:srgbClr val="FF000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lick.wav"/>
          </p:stSnd>
        </p:sndAc>
      </p:transition>
    </mc:Choice>
    <mc:Fallback>
      <p:transition spd="slow">
        <p:circl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4863" y="2359739"/>
            <a:ext cx="4852220" cy="10913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AFECF-0F25-8DD7-2273-B5C96E673CF7}"/>
              </a:ext>
            </a:extLst>
          </p:cNvPr>
          <p:cNvSpPr txBox="1"/>
          <p:nvPr/>
        </p:nvSpPr>
        <p:spPr>
          <a:xfrm>
            <a:off x="4555704" y="680484"/>
            <a:ext cx="327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lute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36375" y="2374487"/>
            <a:ext cx="5235022" cy="11586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62527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985633" y="2144011"/>
            <a:ext cx="8307722" cy="3181024"/>
            <a:chOff x="1985633" y="2144011"/>
            <a:chExt cx="8307722" cy="3181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633" y="2144011"/>
              <a:ext cx="8307722" cy="31810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630" y="3429936"/>
              <a:ext cx="416258" cy="51025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01721" y="1267420"/>
            <a:ext cx="1802290" cy="661078"/>
            <a:chOff x="4827494" y="1117790"/>
            <a:chExt cx="1859587" cy="631170"/>
          </a:xfrm>
        </p:grpSpPr>
        <p:sp>
          <p:nvSpPr>
            <p:cNvPr id="36" name="Oval 3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52454" y="5674467"/>
            <a:ext cx="9738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Nunito ExtraBold" pitchFamily="2" charset="0"/>
              </a:rPr>
              <a:t>Thưc hiện phép tính theo chiều mũi tên rồi viết kết quả thích hợp vào ô trống</a:t>
            </a:r>
            <a:r>
              <a:rPr lang="vi-VN" sz="2000" dirty="0" smtClean="0">
                <a:solidFill>
                  <a:srgbClr val="0070C0"/>
                </a:solidFill>
                <a:latin typeface="Nunito ExtraBold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5633" y="2144011"/>
            <a:ext cx="8307722" cy="3181024"/>
            <a:chOff x="1985633" y="2144011"/>
            <a:chExt cx="8307722" cy="3181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633" y="2144011"/>
              <a:ext cx="8307722" cy="31810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630" y="3429936"/>
              <a:ext cx="416258" cy="51025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01721" y="1267420"/>
            <a:ext cx="1802290" cy="661078"/>
            <a:chOff x="4827494" y="1117790"/>
            <a:chExt cx="1859587" cy="631170"/>
          </a:xfrm>
        </p:grpSpPr>
        <p:sp>
          <p:nvSpPr>
            <p:cNvPr id="36" name="Oval 3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813768" y="2354469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1033" y="339694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3147" y="449239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27138" y="2354469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48570" y="339694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62967" y="4511728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450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C2E201-7F74-A34B-6776-8DE1F5A07751}"/>
              </a:ext>
            </a:extLst>
          </p:cNvPr>
          <p:cNvSpPr txBox="1">
            <a:spLocks/>
          </p:cNvSpPr>
          <p:nvPr/>
        </p:nvSpPr>
        <p:spPr>
          <a:xfrm>
            <a:off x="5367598" y="1934018"/>
            <a:ext cx="6581941" cy="2052522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Gluten" pitchFamily="2" charset="0"/>
                <a:ea typeface="微软雅黑" panose="020B0503020204020204" charset="-122"/>
                <a:cs typeface="+mj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Gluten" pitchFamily="2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692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4603" y="1267420"/>
            <a:ext cx="9221249" cy="605623"/>
            <a:chOff x="1019288" y="1267420"/>
            <a:chExt cx="9221249" cy="605623"/>
          </a:xfrm>
        </p:grpSpPr>
        <p:sp>
          <p:nvSpPr>
            <p:cNvPr id="36" name="Oval 35"/>
            <p:cNvSpPr/>
            <p:nvPr/>
          </p:nvSpPr>
          <p:spPr>
            <a:xfrm>
              <a:off x="1019288" y="1267420"/>
              <a:ext cx="561319" cy="605623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280165" y="1267420"/>
              <a:ext cx="8960372" cy="6056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nhất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ba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A, B, C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dưới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đây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4" y="2000364"/>
            <a:ext cx="10011857" cy="153198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28415" y="3724098"/>
            <a:ext cx="6400800" cy="2485787"/>
          </a:xfrm>
          <a:prstGeom prst="wedgeRoundRectCallout">
            <a:avLst>
              <a:gd name="adj1" fmla="val 59576"/>
              <a:gd name="adj2" fmla="val 67230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Gợi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 ý</a:t>
            </a:r>
          </a:p>
          <a:p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Bước </a:t>
            </a:r>
            <a:r>
              <a:rPr lang="vi-VN" sz="2000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1: Khối lượng của túi A bằng tổng khối lượng các vật ở đĩa cân bên trái.</a:t>
            </a:r>
          </a:p>
          <a:p>
            <a:r>
              <a:rPr lang="vi-VN" sz="2000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Bước 2: Khối lượng ở túi B = Khối lượng của vật ở đĩa cân bên trái – 200g</a:t>
            </a:r>
          </a:p>
          <a:p>
            <a:r>
              <a:rPr lang="vi-VN" sz="2000" dirty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Bước 3: Quan sát tranh để so sánh cân nặng giữa hai túi B và C rồi kết luận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vi-VN" sz="2000" dirty="0">
              <a:solidFill>
                <a:schemeClr val="accent2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4603" y="1267420"/>
            <a:ext cx="9221249" cy="605623"/>
            <a:chOff x="1019288" y="1267420"/>
            <a:chExt cx="9221249" cy="605623"/>
          </a:xfrm>
        </p:grpSpPr>
        <p:sp>
          <p:nvSpPr>
            <p:cNvPr id="36" name="Oval 35"/>
            <p:cNvSpPr/>
            <p:nvPr/>
          </p:nvSpPr>
          <p:spPr>
            <a:xfrm>
              <a:off x="1019288" y="1267420"/>
              <a:ext cx="561319" cy="605623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280165" y="1267420"/>
              <a:ext cx="8960372" cy="6056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nhất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túi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A, B, C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Extra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4" y="2000364"/>
            <a:ext cx="10011857" cy="1531987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45923" y="3811747"/>
            <a:ext cx="8425540" cy="2553891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ExtraBold" pitchFamily="2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ExtraBold" pitchFamily="2" charset="0"/>
              </a:rPr>
              <a:t>giải</a:t>
            </a:r>
            <a:endParaRPr lang="en-US" sz="2400" dirty="0" smtClean="0">
              <a:solidFill>
                <a:srgbClr val="FF0000"/>
              </a:solidFill>
              <a:latin typeface="Nunito ExtraBold" pitchFamily="2" charset="0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Cân </a:t>
            </a:r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nặng của túi A là 100 + 200 = 300 g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Cân nặng của túi B là 500 – 200 = 300g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Quan sát tranh ta thấy đĩa cân bên phải thấp hơn đĩa cân bên trái nên cân nặng của túi C nặng hơn túi A.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Vậy cân nặng ở túi C nặng nhất</a:t>
            </a:r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.</a:t>
            </a:r>
            <a:endParaRPr lang="vi-VN" sz="2400" dirty="0">
              <a:solidFill>
                <a:srgbClr val="FF000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530" y="320629"/>
            <a:ext cx="3609045" cy="1416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5" y="320629"/>
            <a:ext cx="1091396" cy="1210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533" y="5290982"/>
            <a:ext cx="1736172" cy="3186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111" y="5304045"/>
            <a:ext cx="549422" cy="3516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5054" y="1763562"/>
            <a:ext cx="1934164" cy="472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811" y="2312126"/>
            <a:ext cx="2580650" cy="3311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1811" y="2740756"/>
            <a:ext cx="9186024" cy="13508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4062" y="4119489"/>
            <a:ext cx="8530908" cy="6373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0343" y="4877789"/>
            <a:ext cx="8828976" cy="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29215" y="4635347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9806" y="3519241"/>
            <a:ext cx="345082" cy="33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898" y="169817"/>
            <a:ext cx="8164893" cy="6557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09" y="763644"/>
            <a:ext cx="2155371" cy="821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4" y="5674062"/>
            <a:ext cx="796545" cy="8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9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383280" y="3429000"/>
            <a:ext cx="6143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873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869">
            <a:off x="630243" y="-767350"/>
            <a:ext cx="11153990" cy="9183895"/>
          </a:xfrm>
          <a:prstGeom prst="rect">
            <a:avLst/>
          </a:prstGeom>
        </p:spPr>
      </p:pic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3909390" y="2003100"/>
            <a:ext cx="4068418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4" y="699126"/>
            <a:ext cx="2353061" cy="2410973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6759C52-993B-EB72-4C4B-F07F7EFAB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94" y="4314194"/>
            <a:ext cx="1441075" cy="1926620"/>
          </a:xfrm>
          <a:prstGeom prst="rect">
            <a:avLst/>
          </a:prstGeom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83AC2136-AEAE-D630-ACC9-E752FF9F16F9}"/>
              </a:ext>
            </a:extLst>
          </p:cNvPr>
          <p:cNvGrpSpPr>
            <a:grpSpLocks noChangeAspect="1"/>
          </p:cNvGrpSpPr>
          <p:nvPr/>
        </p:nvGrpSpPr>
        <p:grpSpPr>
          <a:xfrm>
            <a:off x="5447413" y="1534584"/>
            <a:ext cx="1297173" cy="1297169"/>
            <a:chOff x="0" y="0"/>
            <a:chExt cx="6350000" cy="6349975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1487409-39FD-9125-6793-BB400325093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437CF2-79EE-89F2-EA67-38F31EBF0730}"/>
              </a:ext>
            </a:extLst>
          </p:cNvPr>
          <p:cNvSpPr txBox="1"/>
          <p:nvPr/>
        </p:nvSpPr>
        <p:spPr>
          <a:xfrm>
            <a:off x="3088240" y="2993602"/>
            <a:ext cx="6896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 pitchFamily="2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3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8" y="3409661"/>
            <a:ext cx="319458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8" y="3400611"/>
            <a:ext cx="3176291" cy="229129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384C7-04FD-FBBB-5FE8-DA19F4A24D36}"/>
              </a:ext>
            </a:extLst>
          </p:cNvPr>
          <p:cNvSpPr/>
          <p:nvPr/>
        </p:nvSpPr>
        <p:spPr>
          <a:xfrm>
            <a:off x="508000" y="964027"/>
            <a:ext cx="2298700" cy="198023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20550-4041-C879-4372-951D64107D74}"/>
              </a:ext>
            </a:extLst>
          </p:cNvPr>
          <p:cNvSpPr/>
          <p:nvPr/>
        </p:nvSpPr>
        <p:spPr>
          <a:xfrm>
            <a:off x="9402055" y="5714350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317086" y="1354238"/>
            <a:ext cx="5846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250 g + 300 g = ?</a:t>
            </a:r>
            <a:endParaRPr lang="en-US" sz="5400" b="1" dirty="0">
              <a:solidFill>
                <a:schemeClr val="bg1"/>
              </a:solidFill>
              <a:latin typeface="Nunito ExtraBold" pitchFamily="2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5215041" y="3702259"/>
            <a:ext cx="2050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550 g</a:t>
            </a:r>
            <a:endParaRPr lang="en-US" sz="5400" b="1" dirty="0">
              <a:solidFill>
                <a:schemeClr val="bg1"/>
              </a:solidFill>
              <a:latin typeface="Nunito ExtraBold" pitchFamily="2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90FC57-F226-31FD-889F-E754C6704A90}"/>
              </a:ext>
            </a:extLst>
          </p:cNvPr>
          <p:cNvSpPr/>
          <p:nvPr/>
        </p:nvSpPr>
        <p:spPr>
          <a:xfrm>
            <a:off x="92369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983817" y="1445678"/>
            <a:ext cx="6617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750 ml – 350 ml = ?</a:t>
            </a:r>
            <a:endParaRPr lang="en-US" sz="5400" b="1" dirty="0">
              <a:solidFill>
                <a:schemeClr val="bg1"/>
              </a:solidFill>
              <a:latin typeface="Nunito ExtraBold" pitchFamily="2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5057630" y="3653413"/>
            <a:ext cx="2470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unito ExtraBold" pitchFamily="2" charset="0"/>
                <a:ea typeface="HP001 4H" pitchFamily="34" charset="-127"/>
                <a:cs typeface="Times New Roman" panose="02020603050405020304" pitchFamily="18" charset="0"/>
              </a:rPr>
              <a:t>400 ml</a:t>
            </a:r>
            <a:endParaRPr lang="en-US" sz="5400" b="1" dirty="0">
              <a:solidFill>
                <a:schemeClr val="bg1"/>
              </a:solidFill>
              <a:latin typeface="Nunito ExtraBold" pitchFamily="2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6C7E08-B404-60E8-AB53-5A2B37292B0F}"/>
              </a:ext>
            </a:extLst>
          </p:cNvPr>
          <p:cNvSpPr/>
          <p:nvPr/>
        </p:nvSpPr>
        <p:spPr>
          <a:xfrm>
            <a:off x="93512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3927955" y="1380364"/>
            <a:ext cx="4549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Nunito ExtraBold" pitchFamily="2" charset="0"/>
                <a:cs typeface="Times New Roman" panose="02020603050405020304" pitchFamily="18" charset="0"/>
              </a:rPr>
              <a:t>50 mm : </a:t>
            </a:r>
            <a:r>
              <a:rPr lang="en-US" sz="5400" dirty="0" smtClean="0">
                <a:solidFill>
                  <a:schemeClr val="bg1"/>
                </a:solidFill>
                <a:latin typeface="Nunito ExtraBold" pitchFamily="2" charset="0"/>
                <a:cs typeface="Times New Roman" panose="02020603050405020304" pitchFamily="18" charset="0"/>
              </a:rPr>
              <a:t>2 = ?</a:t>
            </a:r>
            <a:endParaRPr lang="en-US" sz="5400" dirty="0">
              <a:solidFill>
                <a:schemeClr val="bg1"/>
              </a:solidFill>
              <a:latin typeface="Nunito ExtraBold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5098868" y="3535846"/>
            <a:ext cx="376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cs typeface="Times New Roman" panose="02020603050405020304" pitchFamily="18" charset="0"/>
              </a:rPr>
              <a:t>25 mm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82CD3-035A-8457-8948-4323B9712ECE}"/>
              </a:ext>
            </a:extLst>
          </p:cNvPr>
          <p:cNvSpPr/>
          <p:nvPr/>
        </p:nvSpPr>
        <p:spPr>
          <a:xfrm>
            <a:off x="9351255" y="6271308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384C7-04FD-FBBB-5FE8-DA19F4A24D36}"/>
              </a:ext>
            </a:extLst>
          </p:cNvPr>
          <p:cNvSpPr/>
          <p:nvPr/>
        </p:nvSpPr>
        <p:spPr>
          <a:xfrm>
            <a:off x="508000" y="964027"/>
            <a:ext cx="2298700" cy="198023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20550-4041-C879-4372-951D64107D74}"/>
              </a:ext>
            </a:extLst>
          </p:cNvPr>
          <p:cNvSpPr/>
          <p:nvPr/>
        </p:nvSpPr>
        <p:spPr>
          <a:xfrm>
            <a:off x="9402055" y="5714350"/>
            <a:ext cx="2298700" cy="198023"/>
          </a:xfrm>
          <a:prstGeom prst="rect">
            <a:avLst/>
          </a:prstGeom>
          <a:solidFill>
            <a:srgbClr val="C08F5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ranh dán tường 3d Doremon dán phòng bé - ép kim sa - có sẵn keo TB74 -  80x125cm | BINBIN SHOP | Tiki">
            <a:extLst>
              <a:ext uri="{FF2B5EF4-FFF2-40B4-BE49-F238E27FC236}">
                <a16:creationId xmlns:a16="http://schemas.microsoft.com/office/drawing/2014/main" id="{9AB7E518-9115-039F-81BD-B7BED8DE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1" b="17682"/>
          <a:stretch/>
        </p:blipFill>
        <p:spPr bwMode="auto">
          <a:xfrm>
            <a:off x="3870420" y="1073627"/>
            <a:ext cx="6727615" cy="4685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686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4863" y="2359739"/>
            <a:ext cx="4852220" cy="10913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AFECF-0F25-8DD7-2273-B5C96E673CF7}"/>
              </a:ext>
            </a:extLst>
          </p:cNvPr>
          <p:cNvSpPr txBox="1"/>
          <p:nvPr/>
        </p:nvSpPr>
        <p:spPr>
          <a:xfrm>
            <a:off x="4555704" y="680484"/>
            <a:ext cx="327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luten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36375" y="2374487"/>
            <a:ext cx="5235022" cy="11586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uten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6598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1721" y="1515617"/>
            <a:ext cx="1802290" cy="661078"/>
            <a:chOff x="4827494" y="1117790"/>
            <a:chExt cx="1859587" cy="631170"/>
          </a:xfrm>
        </p:grpSpPr>
        <p:sp>
          <p:nvSpPr>
            <p:cNvPr id="6" name="Oval 5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" y="169818"/>
            <a:ext cx="2103120" cy="10252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00402" y="1515617"/>
            <a:ext cx="39972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329 ml - 135 ml</a:t>
            </a:r>
            <a:endParaRPr lang="en-US" sz="32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g </a:t>
            </a: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150 </a:t>
            </a: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329 mm + 43 mm</a:t>
            </a:r>
            <a:endParaRPr lang="en-US" sz="3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5157" y="3826778"/>
            <a:ext cx="55961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251 ml </a:t>
            </a:r>
            <a:r>
              <a:rPr 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262 ml</a:t>
            </a:r>
            <a:endParaRPr lang="en-US" sz="3200" dirty="0" smtClean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 g </a:t>
            </a:r>
            <a:r>
              <a:rPr 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63 g – 30 g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87 mm - 17 mm + 10 mm</a:t>
            </a:r>
            <a:endParaRPr lang="en-US" sz="3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loud Callout 28"/>
          <p:cNvSpPr/>
          <p:nvPr/>
        </p:nvSpPr>
        <p:spPr>
          <a:xfrm>
            <a:off x="7197629" y="1650975"/>
            <a:ext cx="4807131" cy="2951619"/>
          </a:xfrm>
          <a:prstGeom prst="cloudCallout">
            <a:avLst>
              <a:gd name="adj1" fmla="val 20743"/>
              <a:gd name="adj2" fmla="val 74892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Nunito ExtraBold" pitchFamily="2" charset="0"/>
              </a:rPr>
              <a:t>Gợi</a:t>
            </a:r>
            <a:r>
              <a:rPr lang="en-US" sz="2000" b="1" dirty="0" smtClean="0">
                <a:solidFill>
                  <a:schemeClr val="accent2"/>
                </a:solidFill>
                <a:latin typeface="Nunito ExtraBold" pitchFamily="2" charset="0"/>
              </a:rPr>
              <a:t> ý:</a:t>
            </a:r>
          </a:p>
          <a:p>
            <a:r>
              <a:rPr lang="en-US" sz="2000" b="1" dirty="0" smtClean="0">
                <a:solidFill>
                  <a:schemeClr val="accent2"/>
                </a:solidFill>
                <a:latin typeface="Nunito ExtraBold" pitchFamily="2" charset="0"/>
              </a:rPr>
              <a:t>- </a:t>
            </a:r>
            <a:r>
              <a:rPr lang="vi-VN" sz="2000" b="1" dirty="0" smtClean="0">
                <a:solidFill>
                  <a:schemeClr val="accent2"/>
                </a:solidFill>
                <a:latin typeface="Nunito ExtraBold" pitchFamily="2" charset="0"/>
              </a:rPr>
              <a:t>Bước 1: Thực hiện phép tính với các số.</a:t>
            </a:r>
          </a:p>
          <a:p>
            <a:r>
              <a:rPr lang="en-US" sz="2000" b="1" dirty="0" smtClean="0">
                <a:solidFill>
                  <a:schemeClr val="accent2"/>
                </a:solidFill>
                <a:latin typeface="Nunito ExtraBold" pitchFamily="2" charset="0"/>
              </a:rPr>
              <a:t>- </a:t>
            </a:r>
            <a:r>
              <a:rPr lang="vi-VN" sz="2000" b="1" dirty="0" smtClean="0">
                <a:solidFill>
                  <a:schemeClr val="accent2"/>
                </a:solidFill>
                <a:latin typeface="Nunito ExtraBold" pitchFamily="2" charset="0"/>
              </a:rPr>
              <a:t>Bước </a:t>
            </a:r>
            <a:r>
              <a:rPr lang="vi-VN" sz="2000" b="1" dirty="0">
                <a:solidFill>
                  <a:schemeClr val="accent2"/>
                </a:solidFill>
                <a:latin typeface="Nunito ExtraBold" pitchFamily="2" charset="0"/>
              </a:rPr>
              <a:t>2: Viết đơn vị ml, g hoặc mm vào sau kết quả vừa tìm được</a:t>
            </a:r>
            <a:r>
              <a:rPr lang="vi-VN" sz="2000" b="1" dirty="0" smtClean="0">
                <a:solidFill>
                  <a:schemeClr val="accent2"/>
                </a:solidFill>
                <a:latin typeface="Nunito ExtraBold" pitchFamily="2" charset="0"/>
              </a:rPr>
              <a:t>.</a:t>
            </a:r>
            <a:endParaRPr lang="vi-VN" sz="2000" b="1" dirty="0">
              <a:solidFill>
                <a:schemeClr val="accent2"/>
              </a:solidFill>
              <a:latin typeface="Nunito ExtraBold" pitchFamily="2" charset="0"/>
            </a:endParaRPr>
          </a:p>
        </p:txBody>
      </p:sp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42556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91A274F-B16A-4660-8774-444F3F265CF4}"/>
</file>

<file path=customXml/itemProps2.xml><?xml version="1.0" encoding="utf-8"?>
<ds:datastoreItem xmlns:ds="http://schemas.openxmlformats.org/officeDocument/2006/customXml" ds:itemID="{179EAACB-3E5A-490F-8595-B11D5AF5248E}"/>
</file>

<file path=customXml/itemProps3.xml><?xml version="1.0" encoding="utf-8"?>
<ds:datastoreItem xmlns:ds="http://schemas.openxmlformats.org/officeDocument/2006/customXml" ds:itemID="{8840A7AD-A70C-4C3D-B111-EDBD33645FA6}"/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725</Words>
  <Application>Microsoft Office PowerPoint</Application>
  <PresentationFormat>Widescreen</PresentationFormat>
  <Paragraphs>111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汉仪跳跳体简</vt:lpstr>
      <vt:lpstr>Gluten</vt:lpstr>
      <vt:lpstr>Tahoma</vt:lpstr>
      <vt:lpstr>OpenSans</vt:lpstr>
      <vt:lpstr>Nunito ExtraBold</vt:lpstr>
      <vt:lpstr>微软雅黑</vt:lpstr>
      <vt:lpstr>Calibri</vt:lpstr>
      <vt:lpstr>Nunito Black</vt:lpstr>
      <vt:lpstr>HP001 4H</vt:lpstr>
      <vt:lpstr>Open Sans</vt:lpstr>
      <vt:lpstr>Times New Roman</vt:lpstr>
      <vt:lpstr>Calibri Light</vt:lpstr>
      <vt:lpstr>Arial Black</vt:lpstr>
      <vt:lpstr>Arial</vt:lpstr>
      <vt:lpstr>宋体</vt:lpstr>
      <vt:lpstr>等线</vt:lpstr>
      <vt:lpstr>Great Vibes</vt:lpstr>
      <vt:lpstr>Office Theme</vt:lpstr>
      <vt:lpstr>1_Office Theme</vt:lpstr>
      <vt:lpstr>2_Office Theme</vt:lpstr>
      <vt:lpstr>https://www.freeppt7.com</vt:lpstr>
      <vt:lpstr>1_https://www.freeppt7.com</vt:lpstr>
      <vt:lpstr>2_https://www.freeppt7.com</vt:lpstr>
      <vt:lpstr>3_Office Theme</vt:lpstr>
      <vt:lpstr>4_Office Theme</vt:lpstr>
      <vt:lpstr>3_https://www.freeppt7.com</vt:lpstr>
      <vt:lpstr>4_https://www.freeppt7.com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2022-03-28T06:02:52Z</dcterms:created>
  <dcterms:modified xsi:type="dcterms:W3CDTF">2022-08-08T06:36:02Z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