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1" r:id="rId2"/>
    <p:sldId id="279" r:id="rId3"/>
    <p:sldId id="276" r:id="rId4"/>
    <p:sldId id="280" r:id="rId5"/>
    <p:sldId id="262" r:id="rId6"/>
    <p:sldId id="281" r:id="rId7"/>
    <p:sldId id="270" r:id="rId8"/>
    <p:sldId id="27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69" autoAdjust="0"/>
    <p:restoredTop sz="94660"/>
  </p:normalViewPr>
  <p:slideViewPr>
    <p:cSldViewPr snapToGrid="0">
      <p:cViewPr varScale="1">
        <p:scale>
          <a:sx n="60" d="100"/>
          <a:sy n="60" d="100"/>
        </p:scale>
        <p:origin x="52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microsoft.com/office/2007/relationships/hdphoto" Target="../media/hdphoto3.wdp"/><Relationship Id="rId7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microsoft.com/office/2007/relationships/hdphoto" Target="../media/hdphoto4.wdp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openxmlformats.org/officeDocument/2006/relationships/image" Target="../media/image2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8C99A1-5BA6-4729-86DA-9D58242C1800}"/>
              </a:ext>
            </a:extLst>
          </p:cNvPr>
          <p:cNvSpPr txBox="1"/>
          <p:nvPr/>
        </p:nvSpPr>
        <p:spPr>
          <a:xfrm>
            <a:off x="1630878" y="2475346"/>
            <a:ext cx="2089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</a:t>
            </a:r>
            <a:endParaRPr lang="vi-VN" sz="5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D884E68-EC12-4781-9498-C9F25AC4681F}"/>
              </a:ext>
            </a:extLst>
          </p:cNvPr>
          <p:cNvSpPr txBox="1"/>
          <p:nvPr/>
        </p:nvSpPr>
        <p:spPr>
          <a:xfrm>
            <a:off x="2542805" y="2475346"/>
            <a:ext cx="7726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 BỘ AN TOÀN</a:t>
            </a:r>
            <a:endParaRPr lang="vi-VN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D884E68-EC12-4781-9498-C9F25AC4681F}"/>
              </a:ext>
            </a:extLst>
          </p:cNvPr>
          <p:cNvSpPr txBox="1"/>
          <p:nvPr/>
        </p:nvSpPr>
        <p:spPr>
          <a:xfrm>
            <a:off x="628474" y="226758"/>
            <a:ext cx="11443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</a:t>
            </a:r>
            <a:r>
              <a:rPr lang="nl-N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TUÂN THỦ QUY TẮT AN TOÀN GIAO THÔNG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EA8C53-61DA-4483-A788-863652AFA471}"/>
              </a:ext>
            </a:extLst>
          </p:cNvPr>
          <p:cNvSpPr txBox="1"/>
          <p:nvPr/>
        </p:nvSpPr>
        <p:spPr>
          <a:xfrm flipH="1">
            <a:off x="3742307" y="560657"/>
            <a:ext cx="7085721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các bạn chơi trò </a:t>
            </a:r>
            <a:r>
              <a:rPr lang="nl-NL" sz="2800" dirty="0">
                <a:solidFill>
                  <a:schemeClr val="accent3">
                    <a:lumMod val="75000"/>
                  </a:schemeClr>
                </a:solidFill>
              </a:rPr>
              <a:t>“ Đi theo đèn tín hiệu giao thông”</a:t>
            </a:r>
            <a:endParaRPr lang="vi-VN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2346036"/>
            <a:ext cx="8540750" cy="415636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756072" y="4054764"/>
            <a:ext cx="1293091" cy="554181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Đèn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đỏ</a:t>
            </a:r>
            <a:r>
              <a:rPr lang="en-US" dirty="0" smtClean="0">
                <a:solidFill>
                  <a:schemeClr val="bg2"/>
                </a:solidFill>
              </a:rPr>
              <a:t>,</a:t>
            </a:r>
          </a:p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Đèn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đỏ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8954654" y="1791855"/>
            <a:ext cx="1417781" cy="554181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Đèn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xanh</a:t>
            </a:r>
            <a:r>
              <a:rPr lang="en-US" dirty="0" smtClean="0">
                <a:solidFill>
                  <a:schemeClr val="bg2"/>
                </a:solidFill>
              </a:rPr>
              <a:t>,</a:t>
            </a:r>
          </a:p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Đèn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xanh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133221" y="38008"/>
            <a:ext cx="3413783" cy="1489289"/>
            <a:chOff x="189798" y="1059358"/>
            <a:chExt cx="2953272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9798" y="1059358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041211" y="1495193"/>
              <a:ext cx="2101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F42F663-F3A2-4AB3-B9A5-6F4D44B3BC5B}"/>
              </a:ext>
            </a:extLst>
          </p:cNvPr>
          <p:cNvSpPr/>
          <p:nvPr/>
        </p:nvSpPr>
        <p:spPr>
          <a:xfrm>
            <a:off x="3623143" y="17003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4005530" y="608427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Quan sát tranh và trả lời câu hỏi: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4163109" y="189308"/>
            <a:ext cx="727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Tìm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hiểu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quy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tắc</a:t>
            </a:r>
            <a:r>
              <a:rPr lang="en-US" sz="2800" b="1" dirty="0" smtClean="0">
                <a:solidFill>
                  <a:srgbClr val="00B050"/>
                </a:solidFill>
              </a:rPr>
              <a:t> an </a:t>
            </a:r>
            <a:r>
              <a:rPr lang="en-US" sz="2800" b="1" dirty="0" err="1" smtClean="0">
                <a:solidFill>
                  <a:srgbClr val="00B050"/>
                </a:solidFill>
              </a:rPr>
              <a:t>toàn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khi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bộ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8" y="1275907"/>
            <a:ext cx="3940540" cy="2090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72" y="1102468"/>
            <a:ext cx="3756163" cy="2323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35" y="1102468"/>
            <a:ext cx="3629025" cy="2409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6" y="3288002"/>
            <a:ext cx="4037357" cy="2352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48" y="3492280"/>
            <a:ext cx="3495675" cy="2409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245" y="3567092"/>
            <a:ext cx="4057650" cy="23157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78283" y="5632583"/>
            <a:ext cx="915603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Việc đi bộ của các bạn đã đảm bảo an toàn chưa? Vì sao?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31347" y="6064128"/>
            <a:ext cx="924323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Khi đi bộ, chúng ta cần tuân thủ các quy tắc an toàn nào?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681" y="560857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7F1D03-CF96-43A1-94DF-E7D051B287F9}"/>
              </a:ext>
            </a:extLst>
          </p:cNvPr>
          <p:cNvSpPr txBox="1"/>
          <p:nvPr/>
        </p:nvSpPr>
        <p:spPr>
          <a:xfrm>
            <a:off x="1442495" y="887608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chemeClr val="accent2"/>
                </a:solidFill>
                <a:latin typeface="+mj-lt"/>
              </a:rPr>
              <a:t>KÁM </a:t>
            </a:r>
            <a:r>
              <a:rPr lang="vi-VN" sz="2800" b="1" dirty="0">
                <a:solidFill>
                  <a:schemeClr val="accent2"/>
                </a:solidFill>
                <a:latin typeface="+mj-lt"/>
              </a:rPr>
              <a:t>PHÁ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381" y="553587"/>
            <a:ext cx="11713335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Việc đi bộ của các bạn đã đảm bảo an toàn chưa? Vì sao?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604" y="2576800"/>
            <a:ext cx="11816055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Khi đi bộ, chúng ta cần tuân thủ các quy tắc an toàn nào?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960" y="1154872"/>
            <a:ext cx="1128934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Việc </a:t>
            </a:r>
            <a:r>
              <a:rPr lang="nl-NL" sz="36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 bộ của các bạn trong các tranh tình huống đã đảm bảo an toàn cho bản thân và những người xung quanh.</a:t>
            </a:r>
            <a:endParaRPr lang="en-US" sz="32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960" y="3275902"/>
            <a:ext cx="11111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Khi </a:t>
            </a:r>
            <a:r>
              <a:rPr lang="nl-NL" sz="36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 bộ, chúng ta cần tuân thủ các quy tắc an toàn như: đi trên hè phố, lề đường; trong trường hợp đường không có hè phố, lề đường thì cần đi sát mép đường; qua đường ở ngã tư, đi vào vạch kẻ đường dành cho người đi bộ và tuân thủ đèn tín hiệu giao thông,...</a:t>
            </a:r>
            <a:endParaRPr lang="en-US" sz="32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59219" y="1410828"/>
            <a:ext cx="520995" cy="269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75745" y="3473656"/>
            <a:ext cx="520995" cy="269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5" grpId="0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C7B4DE-16BA-471D-BD83-73B91AE9279B}"/>
              </a:ext>
            </a:extLst>
          </p:cNvPr>
          <p:cNvGrpSpPr/>
          <p:nvPr/>
        </p:nvGrpSpPr>
        <p:grpSpPr>
          <a:xfrm>
            <a:off x="-81101" y="154427"/>
            <a:ext cx="3138265" cy="1489289"/>
            <a:chOff x="569797" y="1124402"/>
            <a:chExt cx="3138265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7" y="1124402"/>
              <a:ext cx="3138265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F056738-9254-4CB5-B1E0-8CBD3F90BA44}"/>
              </a:ext>
            </a:extLst>
          </p:cNvPr>
          <p:cNvSpPr/>
          <p:nvPr/>
        </p:nvSpPr>
        <p:spPr>
          <a:xfrm>
            <a:off x="3154862" y="29197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3235255" y="1040088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Quan sát tranh và trả lời câu hỏi: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716386" y="209900"/>
            <a:ext cx="8043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hiểu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cần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phải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tuân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thủ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quy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tắc</a:t>
            </a:r>
            <a:r>
              <a:rPr lang="en-US" sz="2800" b="1" dirty="0">
                <a:solidFill>
                  <a:srgbClr val="00B050"/>
                </a:solidFill>
              </a:rPr>
              <a:t> an </a:t>
            </a:r>
            <a:r>
              <a:rPr lang="en-US" sz="2800" b="1" dirty="0" err="1">
                <a:solidFill>
                  <a:srgbClr val="00B050"/>
                </a:solidFill>
              </a:rPr>
              <a:t>toàn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bộ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2" y="1538561"/>
            <a:ext cx="3801122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21" y="1605277"/>
            <a:ext cx="371719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4" y="4043046"/>
            <a:ext cx="3543300" cy="21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79" y="3895147"/>
            <a:ext cx="3571875" cy="224790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753469" y="1569677"/>
            <a:ext cx="978627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85154" y="2156845"/>
            <a:ext cx="41190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3270" y="3943080"/>
            <a:ext cx="4090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em, vì sao phải tuân thủ quy tắc giao thông đường bộ?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/>
      <p:bldP spid="1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7F1D03-CF96-43A1-94DF-E7D051B287F9}"/>
              </a:ext>
            </a:extLst>
          </p:cNvPr>
          <p:cNvSpPr txBox="1"/>
          <p:nvPr/>
        </p:nvSpPr>
        <p:spPr>
          <a:xfrm>
            <a:off x="1442495" y="887608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chemeClr val="accent2"/>
                </a:solidFill>
                <a:latin typeface="+mj-lt"/>
              </a:rPr>
              <a:t>KÁM </a:t>
            </a:r>
            <a:r>
              <a:rPr lang="vi-VN" sz="2800" b="1" dirty="0">
                <a:solidFill>
                  <a:schemeClr val="accent2"/>
                </a:solidFill>
                <a:latin typeface="+mj-lt"/>
              </a:rPr>
              <a:t>PHÁ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5960" y="513972"/>
            <a:ext cx="11262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119" y="3360512"/>
            <a:ext cx="11111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vì sao phải tuân thủ quy tắc giao thông đường bộ?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960" y="1154872"/>
            <a:ext cx="11289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nhỏ mải mê chơi diều có thể bị xe máy đụng phải</a:t>
            </a:r>
            <a:r>
              <a:rPr lang="vi-VN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hai bạn sẽ bị xe máy đụng vì không đi sát vào lề đường</a:t>
            </a:r>
            <a:r>
              <a:rPr lang="vi-VN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sang đường bằng cách trèo qua dải phân cách rất nguy hiểm vì đường đông xe cộ và có thể bị ngã.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960" y="4458156"/>
            <a:ext cx="111110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59219" y="1410828"/>
            <a:ext cx="520995" cy="269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55119" y="4720565"/>
            <a:ext cx="520995" cy="269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0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5" grpId="0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3385426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71055" y="1491542"/>
            <a:ext cx="10640291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Em hãy đi bộ trong các trường hợp nào</a:t>
            </a:r>
            <a:r>
              <a:rPr lang="nl-NL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254" y="3342961"/>
            <a:ext cx="11374582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Em hãy chia sẻ với bạn trong nhóm các quy tắc an toàn mà em đã thực hiện khi đi bộ?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056" y="2258099"/>
            <a:ext cx="11434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đi bộ khi đến trường, sang nhà bạn chơi, đi chợ mua đồ giúp mẹ, đi đến sân bóng để đá bóng…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7988" y="4610745"/>
            <a:ext cx="11256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an toàn mà em đã thực hiện khi đi bộ là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bộ sát lề đường bên phải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cầu đi bộ hoặc hầm đi bộ để sang đường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dàn hàng ngang khi đi bộ…</a:t>
            </a:r>
            <a:endParaRPr lang="vi-VN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37988" y="2496880"/>
            <a:ext cx="520995" cy="269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6171" y="4826573"/>
            <a:ext cx="520995" cy="2703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41" y="2528598"/>
            <a:ext cx="69056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5C01F06-5610-4B38-959C-265F1900F034}"/>
</file>

<file path=customXml/itemProps2.xml><?xml version="1.0" encoding="utf-8"?>
<ds:datastoreItem xmlns:ds="http://schemas.openxmlformats.org/officeDocument/2006/customXml" ds:itemID="{EB48F353-1EF0-489C-8D59-AC491F08146B}"/>
</file>

<file path=customXml/itemProps3.xml><?xml version="1.0" encoding="utf-8"?>
<ds:datastoreItem xmlns:ds="http://schemas.openxmlformats.org/officeDocument/2006/customXml" ds:itemID="{EDD9E225-D0E6-472A-B584-C737DD20B39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522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60</cp:revision>
  <dcterms:created xsi:type="dcterms:W3CDTF">2021-06-11T02:39:36Z</dcterms:created>
  <dcterms:modified xsi:type="dcterms:W3CDTF">2022-06-08T02:45:09Z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