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2.xml" ContentType="application/vnd.openxmlformats-officedocument.presentationml.tag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7" r:id="rId2"/>
    <p:sldId id="408" r:id="rId3"/>
    <p:sldId id="442" r:id="rId4"/>
    <p:sldId id="443" r:id="rId5"/>
    <p:sldId id="444" r:id="rId6"/>
    <p:sldId id="446" r:id="rId7"/>
    <p:sldId id="340"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CC"/>
    <a:srgbClr val="0000FF"/>
    <a:srgbClr val="FF3399"/>
    <a:srgbClr val="FF7C80"/>
    <a:srgbClr val="EDF6F7"/>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63" d="100"/>
          <a:sy n="63" d="100"/>
        </p:scale>
        <p:origin x="-446" y="-8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7</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042319" y="4010002"/>
            <a:ext cx="11602897"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24: CÙNG BÁC QUA SUỐI(T4)</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r>
              <a:rPr lang="en-US" altLang="en-US" sz="2400" b="1" i="1" smtClean="0">
                <a:solidFill>
                  <a:srgbClr val="FF0066"/>
                </a:solidFill>
                <a:latin typeface="Times New Roman" pitchFamily="18" charset="0"/>
              </a:rPr>
              <a:t>:</a:t>
            </a:r>
            <a:endParaRPr lang="en-US" altLang="en-US" sz="2400" b="1" i="1">
              <a:solidFill>
                <a:srgbClr val="FF0066"/>
              </a:solidFill>
              <a:latin typeface="Times New Roman" pitchFamily="18" charset="0"/>
            </a:endParaRP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037" y="583994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64592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Luyện tập.</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31720"/>
            <a:ext cx="13966284" cy="1323439"/>
          </a:xfrm>
          <a:prstGeom prst="rect">
            <a:avLst/>
          </a:prstGeom>
        </p:spPr>
        <p:txBody>
          <a:bodyPr wrap="square">
            <a:spAutoFit/>
          </a:bodyPr>
          <a:lstStyle/>
          <a:p>
            <a:pPr algn="just"/>
            <a:r>
              <a:rPr lang="en-US" sz="3800" b="1" dirty="0" smtClean="0">
                <a:solidFill>
                  <a:srgbClr val="0000CC"/>
                </a:solidFill>
                <a:latin typeface="Times New Roman" pitchFamily="18" charset="0"/>
                <a:cs typeface="Times New Roman" pitchFamily="18" charset="0"/>
              </a:rPr>
              <a:t> 1. </a:t>
            </a:r>
            <a:r>
              <a:rPr lang="nl-NL" sz="4000" b="1" dirty="0">
                <a:solidFill>
                  <a:srgbClr val="0000FF"/>
                </a:solidFill>
                <a:latin typeface="Times New Roman" panose="02020603050405020304" pitchFamily="18" charset="0"/>
                <a:cs typeface="Times New Roman" panose="02020603050405020304" pitchFamily="18" charset="0"/>
              </a:rPr>
              <a:t>Viết một đoạn văn về một nhân vật em yêu thích trong câu chuyện đã học, đã </a:t>
            </a:r>
            <a:r>
              <a:rPr lang="nl-NL" sz="4000" b="1" dirty="0" smtClean="0">
                <a:solidFill>
                  <a:srgbClr val="0000FF"/>
                </a:solidFill>
                <a:latin typeface="Times New Roman" panose="02020603050405020304" pitchFamily="18" charset="0"/>
                <a:cs typeface="Times New Roman" panose="02020603050405020304" pitchFamily="18" charset="0"/>
              </a:rPr>
              <a:t>nghe</a:t>
            </a:r>
            <a:r>
              <a:rPr lang="en-US" sz="4000" b="1" dirty="0" smtClean="0">
                <a:solidFill>
                  <a:srgbClr val="0000FF"/>
                </a:solidFill>
                <a:latin typeface="Times New Roman" pitchFamily="18" charset="0"/>
                <a:cs typeface="Times New Roman" pitchFamily="18" charset="0"/>
              </a:rPr>
              <a:t>:</a:t>
            </a:r>
            <a:endParaRPr lang="en-US" sz="4000" b="1" dirty="0">
              <a:solidFill>
                <a:srgbClr val="0000FF"/>
              </a:solidFill>
              <a:latin typeface="Times New Roman" pitchFamily="18" charset="0"/>
              <a:cs typeface="Times New Roman" pitchFamily="18" charset="0"/>
            </a:endParaRPr>
          </a:p>
        </p:txBody>
      </p:sp>
      <p:sp>
        <p:nvSpPr>
          <p:cNvPr id="19" name="Rectangle 18"/>
          <p:cNvSpPr/>
          <p:nvPr/>
        </p:nvSpPr>
        <p:spPr>
          <a:xfrm>
            <a:off x="1699055" y="3666952"/>
            <a:ext cx="710666" cy="677108"/>
          </a:xfrm>
          <a:prstGeom prst="rect">
            <a:avLst/>
          </a:prstGeom>
        </p:spPr>
        <p:txBody>
          <a:bodyPr wrap="square">
            <a:spAutoFit/>
          </a:bodyPr>
          <a:lstStyle/>
          <a:p>
            <a:pPr algn="just"/>
            <a:r>
              <a:rPr lang="en-US" sz="3800" b="1" dirty="0" smtClean="0">
                <a:solidFill>
                  <a:srgbClr val="00B0F0"/>
                </a:solidFill>
                <a:latin typeface="Times New Roman" pitchFamily="18" charset="0"/>
                <a:cs typeface="Times New Roman" pitchFamily="18" charset="0"/>
              </a:rPr>
              <a:t>G</a:t>
            </a:r>
            <a:endParaRPr lang="en-US" sz="3800" b="1" dirty="0">
              <a:solidFill>
                <a:srgbClr val="00B0F0"/>
              </a:solidFill>
              <a:latin typeface="Times New Roman" pitchFamily="18" charset="0"/>
              <a:cs typeface="Times New Roman" pitchFamily="18" charset="0"/>
            </a:endParaRPr>
          </a:p>
        </p:txBody>
      </p:sp>
      <p:sp>
        <p:nvSpPr>
          <p:cNvPr id="4" name="Rectangle 3"/>
          <p:cNvSpPr/>
          <p:nvPr/>
        </p:nvSpPr>
        <p:spPr>
          <a:xfrm>
            <a:off x="2696505" y="3605992"/>
            <a:ext cx="8137525" cy="3046988"/>
          </a:xfrm>
          <a:prstGeom prst="rect">
            <a:avLst/>
          </a:prstGeom>
        </p:spPr>
        <p:txBody>
          <a:bodyPr>
            <a:spAutoFit/>
          </a:bodyPr>
          <a:lstStyle/>
          <a:p>
            <a:pPr algn="just">
              <a:lnSpc>
                <a:spcPct val="120000"/>
              </a:lnSpc>
              <a:spcAft>
                <a:spcPts val="0"/>
              </a:spcAft>
            </a:pPr>
            <a:r>
              <a:rPr lang="nl-NL" sz="4000" dirty="0" smtClean="0">
                <a:solidFill>
                  <a:srgbClr val="FF0066"/>
                </a:solidFill>
                <a:latin typeface="Times New Roman" panose="02020603050405020304" pitchFamily="18" charset="0"/>
                <a:ea typeface="Times New Roman" panose="02020603050405020304" pitchFamily="18" charset="0"/>
              </a:rPr>
              <a:t>-Tên </a:t>
            </a:r>
            <a:r>
              <a:rPr lang="nl-NL" sz="4000" dirty="0">
                <a:solidFill>
                  <a:srgbClr val="FF0066"/>
                </a:solidFill>
                <a:latin typeface="Times New Roman" panose="02020603050405020304" pitchFamily="18" charset="0"/>
                <a:ea typeface="Times New Roman" panose="02020603050405020304" pitchFamily="18" charset="0"/>
              </a:rPr>
              <a:t>nhân </a:t>
            </a:r>
            <a:r>
              <a:rPr lang="nl-NL" sz="4000" dirty="0" smtClean="0">
                <a:solidFill>
                  <a:srgbClr val="FF0066"/>
                </a:solidFill>
                <a:latin typeface="Times New Roman" panose="02020603050405020304" pitchFamily="18" charset="0"/>
                <a:ea typeface="Times New Roman" panose="02020603050405020304" pitchFamily="18" charset="0"/>
              </a:rPr>
              <a:t>vật</a:t>
            </a:r>
          </a:p>
          <a:p>
            <a:pPr algn="just">
              <a:lnSpc>
                <a:spcPct val="120000"/>
              </a:lnSpc>
              <a:spcAft>
                <a:spcPts val="0"/>
              </a:spcAft>
            </a:pPr>
            <a:r>
              <a:rPr lang="nl-NL" sz="4000" dirty="0" smtClean="0">
                <a:solidFill>
                  <a:srgbClr val="FF0066"/>
                </a:solidFill>
                <a:latin typeface="Times New Roman" panose="02020603050405020304" pitchFamily="18" charset="0"/>
                <a:ea typeface="Times New Roman" panose="02020603050405020304" pitchFamily="18" charset="0"/>
              </a:rPr>
              <a:t>-Tên </a:t>
            </a:r>
            <a:r>
              <a:rPr lang="nl-NL" sz="4000" dirty="0">
                <a:solidFill>
                  <a:srgbClr val="FF0066"/>
                </a:solidFill>
                <a:latin typeface="Times New Roman" panose="02020603050405020304" pitchFamily="18" charset="0"/>
                <a:ea typeface="Times New Roman" panose="02020603050405020304" pitchFamily="18" charset="0"/>
              </a:rPr>
              <a:t>bài đọc kể về nhân </a:t>
            </a:r>
            <a:r>
              <a:rPr lang="nl-NL" sz="4000" dirty="0" smtClean="0">
                <a:solidFill>
                  <a:srgbClr val="FF0066"/>
                </a:solidFill>
                <a:latin typeface="Times New Roman" panose="02020603050405020304" pitchFamily="18" charset="0"/>
                <a:ea typeface="Times New Roman" panose="02020603050405020304" pitchFamily="18" charset="0"/>
              </a:rPr>
              <a:t>vật</a:t>
            </a:r>
          </a:p>
          <a:p>
            <a:pPr algn="just">
              <a:lnSpc>
                <a:spcPct val="120000"/>
              </a:lnSpc>
              <a:spcAft>
                <a:spcPts val="0"/>
              </a:spcAft>
            </a:pPr>
            <a:r>
              <a:rPr lang="nl-NL" sz="4000" dirty="0" smtClean="0">
                <a:solidFill>
                  <a:srgbClr val="FF0066"/>
                </a:solidFill>
                <a:latin typeface="Times New Roman" panose="02020603050405020304" pitchFamily="18" charset="0"/>
                <a:ea typeface="Times New Roman" panose="02020603050405020304" pitchFamily="18" charset="0"/>
              </a:rPr>
              <a:t>- Những </a:t>
            </a:r>
            <a:r>
              <a:rPr lang="nl-NL" sz="4000" dirty="0">
                <a:solidFill>
                  <a:srgbClr val="FF0066"/>
                </a:solidFill>
                <a:latin typeface="Times New Roman" panose="02020603050405020304" pitchFamily="18" charset="0"/>
                <a:ea typeface="Times New Roman" panose="02020603050405020304" pitchFamily="18" charset="0"/>
              </a:rPr>
              <a:t>điều em yêu thích ở nhân </a:t>
            </a:r>
            <a:r>
              <a:rPr lang="nl-NL" sz="4000" dirty="0" smtClean="0">
                <a:solidFill>
                  <a:srgbClr val="FF0066"/>
                </a:solidFill>
                <a:latin typeface="Times New Roman" panose="02020603050405020304" pitchFamily="18" charset="0"/>
                <a:ea typeface="Times New Roman" panose="02020603050405020304" pitchFamily="18" charset="0"/>
              </a:rPr>
              <a:t>vật -Lý </a:t>
            </a:r>
            <a:r>
              <a:rPr lang="nl-NL" sz="4000" dirty="0">
                <a:solidFill>
                  <a:srgbClr val="FF0066"/>
                </a:solidFill>
                <a:latin typeface="Times New Roman" panose="02020603050405020304" pitchFamily="18" charset="0"/>
                <a:ea typeface="Times New Roman" panose="02020603050405020304" pitchFamily="18" charset="0"/>
              </a:rPr>
              <a:t>do em yêu thích nhân </a:t>
            </a:r>
            <a:r>
              <a:rPr lang="nl-NL" sz="4000" dirty="0" smtClean="0">
                <a:solidFill>
                  <a:srgbClr val="FF0066"/>
                </a:solidFill>
                <a:latin typeface="Times New Roman" panose="02020603050405020304" pitchFamily="18" charset="0"/>
                <a:ea typeface="Times New Roman" panose="02020603050405020304" pitchFamily="18" charset="0"/>
              </a:rPr>
              <a:t>vật</a:t>
            </a:r>
            <a:endParaRPr lang="en-US" sz="4000" dirty="0">
              <a:solidFill>
                <a:srgbClr val="FF0066"/>
              </a:solidFill>
              <a:effectLst/>
              <a:latin typeface="Times New Roman" panose="02020603050405020304" pitchFamily="18" charset="0"/>
              <a:ea typeface="Times New Roman" panose="02020603050405020304" pitchFamily="18" charset="0"/>
            </a:endParaRPr>
          </a:p>
        </p:txBody>
      </p:sp>
      <p:sp>
        <p:nvSpPr>
          <p:cNvPr id="20" name="Rectangle 95"/>
          <p:cNvSpPr>
            <a:spLocks noChangeArrowheads="1"/>
          </p:cNvSpPr>
          <p:nvPr/>
        </p:nvSpPr>
        <p:spPr bwMode="auto">
          <a:xfrm>
            <a:off x="5016541" y="1249680"/>
            <a:ext cx="59556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dirty="0" smtClean="0">
                <a:solidFill>
                  <a:srgbClr val="0000CC"/>
                </a:solidFill>
                <a:latin typeface="Times New Roman" pitchFamily="18" charset="0"/>
                <a:cs typeface="Times New Roman" pitchFamily="18" charset="0"/>
              </a:rPr>
              <a:t>CÙNG BÁC </a:t>
            </a:r>
            <a:r>
              <a:rPr lang="en-GB" sz="3600" b="1" smtClean="0">
                <a:solidFill>
                  <a:srgbClr val="0000CC"/>
                </a:solidFill>
                <a:latin typeface="Times New Roman" pitchFamily="18" charset="0"/>
                <a:cs typeface="Times New Roman" pitchFamily="18" charset="0"/>
              </a:rPr>
              <a:t>QUA </a:t>
            </a:r>
            <a:r>
              <a:rPr lang="en-GB" sz="3600" b="1" smtClean="0">
                <a:solidFill>
                  <a:srgbClr val="0000CC"/>
                </a:solidFill>
                <a:latin typeface="Times New Roman" pitchFamily="18" charset="0"/>
                <a:cs typeface="Times New Roman" pitchFamily="18" charset="0"/>
              </a:rPr>
              <a:t>SUỐI (T4)</a:t>
            </a:r>
            <a:endParaRPr lang="en-GB" sz="3600" b="1" dirty="0" smtClean="0">
              <a:solidFill>
                <a:srgbClr val="0000CC"/>
              </a:solidFill>
              <a:latin typeface="Times New Roman" pitchFamily="18" charset="0"/>
              <a:cs typeface="Times New Roman"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64592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Luyện tập.</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31720"/>
            <a:ext cx="13966284" cy="1323439"/>
          </a:xfrm>
          <a:prstGeom prst="rect">
            <a:avLst/>
          </a:prstGeom>
        </p:spPr>
        <p:txBody>
          <a:bodyPr wrap="square">
            <a:spAutoFit/>
          </a:bodyPr>
          <a:lstStyle/>
          <a:p>
            <a:pPr algn="just"/>
            <a:r>
              <a:rPr lang="en-US" sz="3800" b="1" dirty="0" smtClean="0">
                <a:solidFill>
                  <a:srgbClr val="0000CC"/>
                </a:solidFill>
                <a:latin typeface="Times New Roman" pitchFamily="18" charset="0"/>
                <a:cs typeface="Times New Roman" pitchFamily="18" charset="0"/>
              </a:rPr>
              <a:t> 1. </a:t>
            </a:r>
            <a:r>
              <a:rPr lang="nl-NL" sz="4000" b="1" dirty="0">
                <a:solidFill>
                  <a:srgbClr val="0000FF"/>
                </a:solidFill>
                <a:latin typeface="Times New Roman" panose="02020603050405020304" pitchFamily="18" charset="0"/>
                <a:cs typeface="Times New Roman" panose="02020603050405020304" pitchFamily="18" charset="0"/>
              </a:rPr>
              <a:t>Viết một đoạn văn về một nhân vật em yêu thích trong câu chuyện đã học, đã </a:t>
            </a:r>
            <a:r>
              <a:rPr lang="nl-NL" sz="4000" b="1" dirty="0" smtClean="0">
                <a:solidFill>
                  <a:srgbClr val="0000FF"/>
                </a:solidFill>
                <a:latin typeface="Times New Roman" panose="02020603050405020304" pitchFamily="18" charset="0"/>
                <a:cs typeface="Times New Roman" panose="02020603050405020304" pitchFamily="18" charset="0"/>
              </a:rPr>
              <a:t>nghe</a:t>
            </a:r>
            <a:r>
              <a:rPr lang="en-US" sz="4000" b="1" dirty="0" smtClean="0">
                <a:solidFill>
                  <a:srgbClr val="0000FF"/>
                </a:solidFill>
                <a:latin typeface="Times New Roman" pitchFamily="18" charset="0"/>
                <a:cs typeface="Times New Roman" pitchFamily="18" charset="0"/>
              </a:rPr>
              <a:t>:</a:t>
            </a:r>
            <a:endParaRPr lang="en-US" sz="4000" b="1" dirty="0">
              <a:solidFill>
                <a:srgbClr val="0000FF"/>
              </a:solidFill>
              <a:latin typeface="Times New Roman" pitchFamily="18" charset="0"/>
              <a:cs typeface="Times New Roman" pitchFamily="18" charset="0"/>
            </a:endParaRPr>
          </a:p>
        </p:txBody>
      </p:sp>
      <p:sp>
        <p:nvSpPr>
          <p:cNvPr id="2" name="Rectangle 1"/>
          <p:cNvSpPr/>
          <p:nvPr/>
        </p:nvSpPr>
        <p:spPr>
          <a:xfrm>
            <a:off x="1486911" y="3698487"/>
            <a:ext cx="13890408" cy="4524315"/>
          </a:xfrm>
          <a:prstGeom prst="rect">
            <a:avLst/>
          </a:prstGeom>
        </p:spPr>
        <p:txBody>
          <a:bodyPr wrap="square">
            <a:spAutoFit/>
          </a:bodyPr>
          <a:lstStyle/>
          <a:p>
            <a:pPr algn="just"/>
            <a:r>
              <a:rPr lang="vi-VN" sz="3600" dirty="0">
                <a:solidFill>
                  <a:srgbClr val="FF0066"/>
                </a:solidFill>
                <a:latin typeface="Times New Roman" panose="02020603050405020304" pitchFamily="18" charset="0"/>
                <a:cs typeface="Times New Roman" panose="02020603050405020304" pitchFamily="18" charset="0"/>
              </a:rPr>
              <a:t>Nhân vật em muốn kể sau đây là tuổi thơ của rất nhiều bạn nhỏ, đó chính là chú mèo máy Doraemon. Doraemon là nhân vật chính trong bộ truyện tranh cùng tên của họa sĩ người Nhật Bản Fujiko F. Fujio. Mèo máy Doraemon là một nhân vật rất tốt bụng, khi cần sẽ sử dụng bảo bối của mình để giúp đỡ mọi người xung quanh. Đặc biệt mèo máy có một tình bạn vô cùng cao đẹp với Nobita- một cậu bé ngốc nghếch. Họ luôn đi cùng nhau, luôn tâm sự, giúp đỡ nhau mọi lúc mọi nơi. Đó là thứ tình cảm vô cùng trong sáng mà bất cứ ai cũng cảm thấy thật ao ước và ngưỡng mộ.</a:t>
            </a:r>
            <a:endParaRPr lang="en-US" sz="3600" dirty="0">
              <a:solidFill>
                <a:srgbClr val="FF0066"/>
              </a:solidFill>
              <a:latin typeface="Times New Roman" panose="02020603050405020304" pitchFamily="18" charset="0"/>
              <a:cs typeface="Times New Roman" panose="02020603050405020304" pitchFamily="18" charset="0"/>
            </a:endParaRPr>
          </a:p>
        </p:txBody>
      </p:sp>
      <p:sp>
        <p:nvSpPr>
          <p:cNvPr id="13" name="Rectangle 95"/>
          <p:cNvSpPr>
            <a:spLocks noChangeArrowheads="1"/>
          </p:cNvSpPr>
          <p:nvPr/>
        </p:nvSpPr>
        <p:spPr bwMode="auto">
          <a:xfrm>
            <a:off x="5016541" y="1249680"/>
            <a:ext cx="59556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dirty="0" smtClean="0">
                <a:solidFill>
                  <a:srgbClr val="0000CC"/>
                </a:solidFill>
                <a:latin typeface="Times New Roman" pitchFamily="18" charset="0"/>
                <a:cs typeface="Times New Roman" pitchFamily="18" charset="0"/>
              </a:rPr>
              <a:t>CÙNG BÁC </a:t>
            </a:r>
            <a:r>
              <a:rPr lang="en-GB" sz="3600" b="1" smtClean="0">
                <a:solidFill>
                  <a:srgbClr val="0000CC"/>
                </a:solidFill>
                <a:latin typeface="Times New Roman" pitchFamily="18" charset="0"/>
                <a:cs typeface="Times New Roman" pitchFamily="18" charset="0"/>
              </a:rPr>
              <a:t>QUA </a:t>
            </a:r>
            <a:r>
              <a:rPr lang="en-GB" sz="3600" b="1" smtClean="0">
                <a:solidFill>
                  <a:srgbClr val="0000CC"/>
                </a:solidFill>
                <a:latin typeface="Times New Roman" pitchFamily="18" charset="0"/>
                <a:cs typeface="Times New Roman" pitchFamily="18" charset="0"/>
              </a:rPr>
              <a:t>SUỐI (T4)</a:t>
            </a:r>
            <a:endParaRPr lang="en-GB" sz="3600" b="1" dirty="0" smtClean="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18803268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64592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Luyện tập.</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31720"/>
            <a:ext cx="13966284" cy="1323439"/>
          </a:xfrm>
          <a:prstGeom prst="rect">
            <a:avLst/>
          </a:prstGeom>
        </p:spPr>
        <p:txBody>
          <a:bodyPr wrap="square">
            <a:spAutoFit/>
          </a:bodyPr>
          <a:lstStyle/>
          <a:p>
            <a:pPr algn="just"/>
            <a:r>
              <a:rPr lang="en-US" sz="3800" b="1" dirty="0" smtClean="0">
                <a:solidFill>
                  <a:srgbClr val="0000CC"/>
                </a:solidFill>
                <a:latin typeface="Times New Roman" pitchFamily="18" charset="0"/>
                <a:cs typeface="Times New Roman" pitchFamily="18" charset="0"/>
              </a:rPr>
              <a:t> 1. </a:t>
            </a:r>
            <a:r>
              <a:rPr lang="nl-NL" sz="4000" b="1" dirty="0">
                <a:solidFill>
                  <a:srgbClr val="0000FF"/>
                </a:solidFill>
                <a:latin typeface="Times New Roman" panose="02020603050405020304" pitchFamily="18" charset="0"/>
                <a:cs typeface="Times New Roman" panose="02020603050405020304" pitchFamily="18" charset="0"/>
              </a:rPr>
              <a:t>Viết một đoạn văn về một nhân vật em yêu thích trong câu chuyện đã học, đã </a:t>
            </a:r>
            <a:r>
              <a:rPr lang="nl-NL" sz="4000" b="1" dirty="0" smtClean="0">
                <a:solidFill>
                  <a:srgbClr val="0000FF"/>
                </a:solidFill>
                <a:latin typeface="Times New Roman" panose="02020603050405020304" pitchFamily="18" charset="0"/>
                <a:cs typeface="Times New Roman" panose="02020603050405020304" pitchFamily="18" charset="0"/>
              </a:rPr>
              <a:t>nghe</a:t>
            </a:r>
            <a:r>
              <a:rPr lang="en-US" sz="4000" b="1" dirty="0" smtClean="0">
                <a:solidFill>
                  <a:srgbClr val="0000FF"/>
                </a:solidFill>
                <a:latin typeface="Times New Roman" pitchFamily="18" charset="0"/>
                <a:cs typeface="Times New Roman" pitchFamily="18" charset="0"/>
              </a:rPr>
              <a:t>:</a:t>
            </a:r>
            <a:endParaRPr lang="en-US" sz="4000" b="1" dirty="0">
              <a:solidFill>
                <a:srgbClr val="0000FF"/>
              </a:solidFill>
              <a:latin typeface="Times New Roman" pitchFamily="18"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319" y="3909862"/>
            <a:ext cx="5791200" cy="470073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7319" y="3655159"/>
            <a:ext cx="7730512" cy="5107841"/>
          </a:xfrm>
          <a:prstGeom prst="rect">
            <a:avLst/>
          </a:prstGeom>
        </p:spPr>
      </p:pic>
      <p:sp>
        <p:nvSpPr>
          <p:cNvPr id="19" name="Rectangle 95"/>
          <p:cNvSpPr>
            <a:spLocks noChangeArrowheads="1"/>
          </p:cNvSpPr>
          <p:nvPr/>
        </p:nvSpPr>
        <p:spPr bwMode="auto">
          <a:xfrm>
            <a:off x="5016541" y="1249680"/>
            <a:ext cx="59556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dirty="0" smtClean="0">
                <a:solidFill>
                  <a:srgbClr val="0000CC"/>
                </a:solidFill>
                <a:latin typeface="Times New Roman" pitchFamily="18" charset="0"/>
                <a:cs typeface="Times New Roman" pitchFamily="18" charset="0"/>
              </a:rPr>
              <a:t>CÙNG BÁC </a:t>
            </a:r>
            <a:r>
              <a:rPr lang="en-GB" sz="3600" b="1" smtClean="0">
                <a:solidFill>
                  <a:srgbClr val="0000CC"/>
                </a:solidFill>
                <a:latin typeface="Times New Roman" pitchFamily="18" charset="0"/>
                <a:cs typeface="Times New Roman" pitchFamily="18" charset="0"/>
              </a:rPr>
              <a:t>QUA </a:t>
            </a:r>
            <a:r>
              <a:rPr lang="en-GB" sz="3600" b="1" smtClean="0">
                <a:solidFill>
                  <a:srgbClr val="0000CC"/>
                </a:solidFill>
                <a:latin typeface="Times New Roman" pitchFamily="18" charset="0"/>
                <a:cs typeface="Times New Roman" pitchFamily="18" charset="0"/>
              </a:rPr>
              <a:t>SUỐI (T4)</a:t>
            </a:r>
            <a:endParaRPr lang="en-GB" sz="3600" b="1" dirty="0" smtClean="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121290885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64592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Luyện tập.</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31720"/>
            <a:ext cx="13966284" cy="1323439"/>
          </a:xfrm>
          <a:prstGeom prst="rect">
            <a:avLst/>
          </a:prstGeom>
        </p:spPr>
        <p:txBody>
          <a:bodyPr wrap="square">
            <a:spAutoFit/>
          </a:bodyPr>
          <a:lstStyle/>
          <a:p>
            <a:pPr algn="just"/>
            <a:r>
              <a:rPr lang="en-US" sz="3800" b="1" dirty="0" smtClean="0">
                <a:solidFill>
                  <a:srgbClr val="0000CC"/>
                </a:solidFill>
                <a:latin typeface="Times New Roman" pitchFamily="18" charset="0"/>
                <a:cs typeface="Times New Roman" pitchFamily="18" charset="0"/>
              </a:rPr>
              <a:t> 2</a:t>
            </a:r>
            <a:r>
              <a:rPr lang="en-US" sz="4000" b="1" dirty="0" smtClean="0">
                <a:solidFill>
                  <a:srgbClr val="0000CC"/>
                </a:solidFill>
                <a:latin typeface="Times New Roman" pitchFamily="18" charset="0"/>
                <a:cs typeface="Times New Roman" pitchFamily="18" charset="0"/>
              </a:rPr>
              <a:t>. </a:t>
            </a:r>
            <a:r>
              <a:rPr lang="nl-NL" sz="4000" b="1" dirty="0">
                <a:solidFill>
                  <a:srgbClr val="0000CC"/>
                </a:solidFill>
                <a:latin typeface="Times New Roman" panose="02020603050405020304" pitchFamily="18" charset="0"/>
                <a:cs typeface="Times New Roman" panose="02020603050405020304" pitchFamily="18" charset="0"/>
              </a:rPr>
              <a:t>Trao đổi bài làm trong nhóm để góp ý và sửa lỗi. Bình chọn những đoạn văn </a:t>
            </a:r>
            <a:r>
              <a:rPr lang="nl-NL" sz="4000" b="1" dirty="0" smtClean="0">
                <a:solidFill>
                  <a:srgbClr val="0000CC"/>
                </a:solidFill>
                <a:latin typeface="Times New Roman" panose="02020603050405020304" pitchFamily="18" charset="0"/>
                <a:cs typeface="Times New Roman" panose="02020603050405020304" pitchFamily="18" charset="0"/>
              </a:rPr>
              <a:t>hay.</a:t>
            </a:r>
            <a:endParaRPr lang="en-US" sz="4000" b="1" dirty="0">
              <a:solidFill>
                <a:srgbClr val="0000CC"/>
              </a:solidFill>
              <a:latin typeface="Times New Roman" pitchFamily="18" charset="0"/>
              <a:cs typeface="Times New Roman" pitchFamily="18" charset="0"/>
            </a:endParaRPr>
          </a:p>
        </p:txBody>
      </p:sp>
      <p:sp>
        <p:nvSpPr>
          <p:cNvPr id="2" name="Rectangle 1"/>
          <p:cNvSpPr/>
          <p:nvPr/>
        </p:nvSpPr>
        <p:spPr>
          <a:xfrm>
            <a:off x="1631156" y="3812828"/>
            <a:ext cx="13746163" cy="1323439"/>
          </a:xfrm>
          <a:prstGeom prst="rect">
            <a:avLst/>
          </a:prstGeom>
        </p:spPr>
        <p:txBody>
          <a:bodyPr wrap="square">
            <a:spAutoFit/>
          </a:bodyPr>
          <a:lstStyle/>
          <a:p>
            <a:r>
              <a:rPr lang="en-US" sz="4000" b="1" dirty="0" err="1">
                <a:solidFill>
                  <a:srgbClr val="FF0066"/>
                </a:solidFill>
                <a:latin typeface="Times New Roman" panose="02020603050405020304" pitchFamily="18" charset="0"/>
                <a:cs typeface="Times New Roman" panose="02020603050405020304" pitchFamily="18" charset="0"/>
              </a:rPr>
              <a:t>Học</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sinh</a:t>
            </a:r>
            <a:r>
              <a:rPr lang="en-US" sz="4000" b="1" dirty="0">
                <a:solidFill>
                  <a:srgbClr val="FF0066"/>
                </a:solidFill>
                <a:latin typeface="Times New Roman" panose="02020603050405020304" pitchFamily="18" charset="0"/>
                <a:cs typeface="Times New Roman" panose="02020603050405020304" pitchFamily="18" charset="0"/>
              </a:rPr>
              <a:t> chia </a:t>
            </a:r>
            <a:r>
              <a:rPr lang="en-US" sz="4000" b="1" dirty="0" err="1">
                <a:solidFill>
                  <a:srgbClr val="FF0066"/>
                </a:solidFill>
                <a:latin typeface="Times New Roman" panose="02020603050405020304" pitchFamily="18" charset="0"/>
                <a:cs typeface="Times New Roman" panose="02020603050405020304" pitchFamily="18" charset="0"/>
              </a:rPr>
              <a:t>sẻ</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đoạn</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văn</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vừa</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viết</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với</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các</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bạn</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cùng</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lớp</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và</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chỉnh</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sửa</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góp</a:t>
            </a:r>
            <a:r>
              <a:rPr lang="en-US" sz="4000" b="1" dirty="0">
                <a:solidFill>
                  <a:srgbClr val="FF0066"/>
                </a:solidFill>
                <a:latin typeface="Times New Roman" panose="02020603050405020304" pitchFamily="18" charset="0"/>
                <a:cs typeface="Times New Roman" panose="02020603050405020304" pitchFamily="18" charset="0"/>
              </a:rPr>
              <a:t> ý </a:t>
            </a:r>
            <a:r>
              <a:rPr lang="en-US" sz="4000" b="1" dirty="0" err="1">
                <a:solidFill>
                  <a:srgbClr val="FF0066"/>
                </a:solidFill>
                <a:latin typeface="Times New Roman" panose="02020603050405020304" pitchFamily="18" charset="0"/>
                <a:cs typeface="Times New Roman" panose="02020603050405020304" pitchFamily="18" charset="0"/>
              </a:rPr>
              <a:t>cho</a:t>
            </a:r>
            <a:r>
              <a:rPr lang="en-US" sz="4000" b="1" dirty="0">
                <a:solidFill>
                  <a:srgbClr val="FF0066"/>
                </a:solidFill>
                <a:latin typeface="Times New Roman" panose="02020603050405020304" pitchFamily="18" charset="0"/>
                <a:cs typeface="Times New Roman" panose="02020603050405020304" pitchFamily="18" charset="0"/>
              </a:rPr>
              <a:t> </a:t>
            </a:r>
            <a:r>
              <a:rPr lang="en-US" sz="4000" b="1" dirty="0" err="1">
                <a:solidFill>
                  <a:srgbClr val="FF0066"/>
                </a:solidFill>
                <a:latin typeface="Times New Roman" panose="02020603050405020304" pitchFamily="18" charset="0"/>
                <a:cs typeface="Times New Roman" panose="02020603050405020304" pitchFamily="18" charset="0"/>
              </a:rPr>
              <a:t>nhau</a:t>
            </a:r>
            <a:r>
              <a:rPr lang="en-US" sz="4000" b="1" dirty="0">
                <a:solidFill>
                  <a:srgbClr val="FF0066"/>
                </a:solidFill>
                <a:latin typeface="Times New Roman" panose="02020603050405020304" pitchFamily="18" charset="0"/>
                <a:cs typeface="Times New Roman" panose="02020603050405020304" pitchFamily="18" charset="0"/>
              </a:rPr>
              <a:t>.</a:t>
            </a:r>
          </a:p>
        </p:txBody>
      </p:sp>
      <p:sp>
        <p:nvSpPr>
          <p:cNvPr id="13" name="Rectangle 95"/>
          <p:cNvSpPr>
            <a:spLocks noChangeArrowheads="1"/>
          </p:cNvSpPr>
          <p:nvPr/>
        </p:nvSpPr>
        <p:spPr bwMode="auto">
          <a:xfrm>
            <a:off x="5016541" y="1249680"/>
            <a:ext cx="59556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dirty="0" smtClean="0">
                <a:solidFill>
                  <a:srgbClr val="0000CC"/>
                </a:solidFill>
                <a:latin typeface="Times New Roman" pitchFamily="18" charset="0"/>
                <a:cs typeface="Times New Roman" pitchFamily="18" charset="0"/>
              </a:rPr>
              <a:t>CÙNG BÁC </a:t>
            </a:r>
            <a:r>
              <a:rPr lang="en-GB" sz="3600" b="1" smtClean="0">
                <a:solidFill>
                  <a:srgbClr val="0000CC"/>
                </a:solidFill>
                <a:latin typeface="Times New Roman" pitchFamily="18" charset="0"/>
                <a:cs typeface="Times New Roman" pitchFamily="18" charset="0"/>
              </a:rPr>
              <a:t>QUA </a:t>
            </a:r>
            <a:r>
              <a:rPr lang="en-GB" sz="3600" b="1" smtClean="0">
                <a:solidFill>
                  <a:srgbClr val="0000CC"/>
                </a:solidFill>
                <a:latin typeface="Times New Roman" pitchFamily="18" charset="0"/>
                <a:cs typeface="Times New Roman" pitchFamily="18" charset="0"/>
              </a:rPr>
              <a:t>SUỐI (T4)</a:t>
            </a:r>
            <a:endParaRPr lang="en-GB" sz="3600" b="1" dirty="0" smtClean="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27418589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smtClean="0">
                    <a:solidFill>
                      <a:srgbClr val="0000CC"/>
                    </a:solidFill>
                    <a:latin typeface="Times New Roman" pitchFamily="18" charset="0"/>
                    <a:cs typeface="Times New Roman" pitchFamily="18" charset="0"/>
                  </a:rPr>
                  <a:t>Thứ……ngày…..tháng…..năm…….</a:t>
                </a:r>
                <a:endParaRPr lang="en-US" sz="3600">
                  <a:solidFill>
                    <a:srgbClr val="0000CC"/>
                  </a:solidFill>
                  <a:latin typeface="Times New Roman" pitchFamily="18" charset="0"/>
                  <a:cs typeface="Times New Roman" pitchFamily="18" charset="0"/>
                </a:endParaRP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smtClean="0">
                    <a:solidFill>
                      <a:srgbClr val="FF0066"/>
                    </a:solidFill>
                    <a:latin typeface="Times New Roman" pitchFamily="18" charset="0"/>
                    <a:cs typeface="Times New Roman" pitchFamily="18" charset="0"/>
                  </a:rPr>
                  <a:t>TIẾNG VIỆT</a:t>
                </a:r>
                <a:endParaRPr lang="en-US" sz="3200" b="1">
                  <a:solidFill>
                    <a:srgbClr val="FF0066"/>
                  </a:solidFill>
                  <a:latin typeface="Times New Roman" pitchFamily="18" charset="0"/>
                  <a:cs typeface="Times New Roman" pitchFamily="18" charset="0"/>
                </a:endParaRP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64592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1. Luyện tập.</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31720"/>
            <a:ext cx="13966284" cy="677108"/>
          </a:xfrm>
          <a:prstGeom prst="rect">
            <a:avLst/>
          </a:prstGeom>
        </p:spPr>
        <p:txBody>
          <a:bodyPr wrap="square">
            <a:spAutoFit/>
          </a:bodyPr>
          <a:lstStyle/>
          <a:p>
            <a:pPr algn="just"/>
            <a:r>
              <a:rPr lang="en-US" sz="3800" b="1" dirty="0" smtClean="0">
                <a:solidFill>
                  <a:srgbClr val="0000CC"/>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Sưu</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tầm</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tranh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ảnh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bài</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văn</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bài</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thơ</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về</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Bác</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Hồ</a:t>
            </a:r>
            <a:r>
              <a:rPr lang="en-US" sz="3800" b="1" dirty="0" smtClean="0">
                <a:solidFill>
                  <a:srgbClr val="FF0066"/>
                </a:solidFill>
                <a:latin typeface="Times New Roman" pitchFamily="18" charset="0"/>
                <a:cs typeface="Times New Roman" pitchFamily="18" charset="0"/>
              </a:rPr>
              <a:t>.</a:t>
            </a:r>
            <a:endParaRPr lang="en-US" sz="4000" b="1" dirty="0">
              <a:solidFill>
                <a:srgbClr val="FF0066"/>
              </a:solidFill>
              <a:latin typeface="Times New Roman" pitchFamily="18"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119" y="3173044"/>
            <a:ext cx="4571999" cy="5361356"/>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4554" y="3175960"/>
            <a:ext cx="4953000" cy="5358439"/>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33918" y="3096769"/>
            <a:ext cx="4953001" cy="5437629"/>
          </a:xfrm>
          <a:prstGeom prst="rect">
            <a:avLst/>
          </a:prstGeom>
        </p:spPr>
      </p:pic>
      <p:sp>
        <p:nvSpPr>
          <p:cNvPr id="19" name="Rectangle 95"/>
          <p:cNvSpPr>
            <a:spLocks noChangeArrowheads="1"/>
          </p:cNvSpPr>
          <p:nvPr/>
        </p:nvSpPr>
        <p:spPr bwMode="auto">
          <a:xfrm>
            <a:off x="5016541" y="1249680"/>
            <a:ext cx="59556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dirty="0" smtClean="0">
                <a:solidFill>
                  <a:srgbClr val="0000CC"/>
                </a:solidFill>
                <a:latin typeface="Times New Roman" pitchFamily="18" charset="0"/>
                <a:cs typeface="Times New Roman" pitchFamily="18" charset="0"/>
              </a:rPr>
              <a:t>CÙNG BÁC </a:t>
            </a:r>
            <a:r>
              <a:rPr lang="en-GB" sz="3600" b="1" smtClean="0">
                <a:solidFill>
                  <a:srgbClr val="0000CC"/>
                </a:solidFill>
                <a:latin typeface="Times New Roman" pitchFamily="18" charset="0"/>
                <a:cs typeface="Times New Roman" pitchFamily="18" charset="0"/>
              </a:rPr>
              <a:t>QUA </a:t>
            </a:r>
            <a:r>
              <a:rPr lang="en-GB" sz="3600" b="1" smtClean="0">
                <a:solidFill>
                  <a:srgbClr val="0000CC"/>
                </a:solidFill>
                <a:latin typeface="Times New Roman" pitchFamily="18" charset="0"/>
                <a:cs typeface="Times New Roman" pitchFamily="18" charset="0"/>
              </a:rPr>
              <a:t>SUỐI (T4)</a:t>
            </a:r>
            <a:endParaRPr lang="en-GB" sz="3600" b="1" dirty="0" smtClean="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98795769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136222746B9DD4E9009FC74C2167E69" ma:contentTypeVersion="19" ma:contentTypeDescription="Tạo tài liệu mới." ma:contentTypeScope="" ma:versionID="ed60e3c01d761df44990121a08d1a5b4">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8ee43be82755e183bcee44c14f2bde86"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Thẻ Hình ảnh"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Chia sẻ Có Chi tiết"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30CBAC81-6E8D-4BD7-9D5F-633E6A2ABBEF}"/>
</file>

<file path=customXml/itemProps2.xml><?xml version="1.0" encoding="utf-8"?>
<ds:datastoreItem xmlns:ds="http://schemas.openxmlformats.org/officeDocument/2006/customXml" ds:itemID="{368AD536-196D-4955-8D2F-6E0020FB8936}"/>
</file>

<file path=customXml/itemProps3.xml><?xml version="1.0" encoding="utf-8"?>
<ds:datastoreItem xmlns:ds="http://schemas.openxmlformats.org/officeDocument/2006/customXml" ds:itemID="{64699C55-64B6-419F-9894-9F431E52C8E7}"/>
</file>

<file path=docProps/app.xml><?xml version="1.0" encoding="utf-8"?>
<Properties xmlns="http://schemas.openxmlformats.org/officeDocument/2006/extended-properties" xmlns:vt="http://schemas.openxmlformats.org/officeDocument/2006/docPropsVTypes">
  <Template>Cascade</Template>
  <TotalTime>9766</TotalTime>
  <Words>352</Words>
  <Application>Microsoft Office PowerPoint</Application>
  <PresentationFormat>Custom</PresentationFormat>
  <Paragraphs>41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1072</cp:revision>
  <dcterms:created xsi:type="dcterms:W3CDTF">2008-09-09T22:52:10Z</dcterms:created>
  <dcterms:modified xsi:type="dcterms:W3CDTF">2022-08-17T11:43:57Z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0x010100D136222746B9DD4E9009FC74C2167E69</vt:lpwstr>
  </property>
  <property fmtid="{D5CDD505-2E9C-101B-9397-08002B2CF9AE}" pid="3" name="MediaServiceImageTags">
    <vt:lpwstr/>
  </property>
</Properties>
</file>