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5"/>
  </p:notesMasterIdLst>
  <p:sldIdLst>
    <p:sldId id="342" r:id="rId2"/>
    <p:sldId id="343" r:id="rId3"/>
    <p:sldId id="344" r:id="rId4"/>
    <p:sldId id="308" r:id="rId5"/>
    <p:sldId id="300" r:id="rId6"/>
    <p:sldId id="301" r:id="rId7"/>
    <p:sldId id="302" r:id="rId8"/>
    <p:sldId id="303" r:id="rId9"/>
    <p:sldId id="347" r:id="rId10"/>
    <p:sldId id="312" r:id="rId11"/>
    <p:sldId id="369" r:id="rId12"/>
    <p:sldId id="370" r:id="rId13"/>
    <p:sldId id="358" r:id="rId14"/>
    <p:sldId id="371" r:id="rId15"/>
    <p:sldId id="372" r:id="rId16"/>
    <p:sldId id="373" r:id="rId17"/>
    <p:sldId id="374" r:id="rId18"/>
    <p:sldId id="375" r:id="rId19"/>
    <p:sldId id="328" r:id="rId20"/>
    <p:sldId id="368" r:id="rId21"/>
    <p:sldId id="376" r:id="rId22"/>
    <p:sldId id="345" r:id="rId23"/>
    <p:sldId id="346" r:id="rId24"/>
  </p:sldIdLst>
  <p:sldSz cx="12161838" cy="6858000"/>
  <p:notesSz cx="6858000" cy="9144000"/>
  <p:embeddedFontLst>
    <p:embeddedFont>
      <p:font typeface="Chewy" panose="020B0604020202020204" charset="0"/>
      <p:regular r:id="rId26"/>
    </p:embeddedFont>
    <p:embeddedFont>
      <p:font typeface="Passion One" panose="020B0604020202020204" charset="0"/>
      <p:regular r:id="rId27"/>
      <p:bold r:id="rId28"/>
    </p:embeddedFont>
    <p:embeddedFont>
      <p:font typeface="Maven Pro" panose="020B0604020202020204" charset="0"/>
      <p:regular r:id="rId29"/>
      <p:bold r:id="rId30"/>
    </p:embeddedFont>
    <p:embeddedFont>
      <p:font typeface="Montserrat" panose="020B0604020202020204" charset="0"/>
      <p:regular r:id="rId31"/>
    </p:embeddedFont>
    <p:embeddedFont>
      <p:font typeface="HP001 4 hàng" panose="020B0603050302020204" pitchFamily="34" charset="0"/>
      <p:regular r:id="rId32"/>
      <p:bold r:id="rId33"/>
    </p:embeddedFont>
    <p:embeddedFont>
      <p:font typeface="Nunito" panose="020B0604020202020204" charset="0"/>
      <p:regular r:id="rId34"/>
      <p:bold r:id="rId35"/>
      <p:italic r:id="rId36"/>
      <p:boldItalic r:id="rId37"/>
    </p:embeddedFont>
    <p:embeddedFont>
      <p:font typeface="Manrope" panose="020B0604020202020204"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0EA"/>
    <a:srgbClr val="F55168"/>
    <a:srgbClr val="ABCF51"/>
    <a:srgbClr val="FFCCCC"/>
    <a:srgbClr val="232323"/>
    <a:srgbClr val="DAF3C3"/>
    <a:srgbClr val="000000"/>
    <a:srgbClr val="FCE7AF"/>
    <a:srgbClr val="EED4F8"/>
    <a:srgbClr val="E2F4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65F25C-D769-4132-A043-6204777D41D9}">
  <a:tblStyle styleId="{B865F25C-D769-4132-A043-6204777D41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5" autoAdjust="0"/>
    <p:restoredTop sz="87477" autoAdjust="0"/>
  </p:normalViewPr>
  <p:slideViewPr>
    <p:cSldViewPr snapToGrid="0">
      <p:cViewPr varScale="1">
        <p:scale>
          <a:sx n="73" d="100"/>
          <a:sy n="73" d="100"/>
        </p:scale>
        <p:origin x="666" y="36"/>
      </p:cViewPr>
      <p:guideLst>
        <p:guide orient="horz" pos="2160"/>
        <p:guide pos="3831"/>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73179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tổ chức cho HS làm việc nhóm</a:t>
            </a:r>
          </a:p>
        </p:txBody>
      </p:sp>
    </p:spTree>
    <p:extLst>
      <p:ext uri="{BB962C8B-B14F-4D97-AF65-F5344CB8AC3E}">
        <p14:creationId xmlns:p14="http://schemas.microsoft.com/office/powerpoint/2010/main" val="42877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tổ chức cho HS làm việc nhóm</a:t>
            </a:r>
          </a:p>
        </p:txBody>
      </p:sp>
    </p:spTree>
    <p:extLst>
      <p:ext uri="{BB962C8B-B14F-4D97-AF65-F5344CB8AC3E}">
        <p14:creationId xmlns:p14="http://schemas.microsoft.com/office/powerpoint/2010/main" val="347941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tổ chức cho HS làm việc nhóm</a:t>
            </a:r>
          </a:p>
        </p:txBody>
      </p:sp>
    </p:spTree>
    <p:extLst>
      <p:ext uri="{BB962C8B-B14F-4D97-AF65-F5344CB8AC3E}">
        <p14:creationId xmlns:p14="http://schemas.microsoft.com/office/powerpoint/2010/main" val="122592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tổ chức cho HS làm việc nhóm</a:t>
            </a:r>
          </a:p>
        </p:txBody>
      </p:sp>
    </p:spTree>
    <p:extLst>
      <p:ext uri="{BB962C8B-B14F-4D97-AF65-F5344CB8AC3E}">
        <p14:creationId xmlns:p14="http://schemas.microsoft.com/office/powerpoint/2010/main" val="2078359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tổ chức cho HS làm việc nhóm</a:t>
            </a:r>
          </a:p>
        </p:txBody>
      </p:sp>
    </p:spTree>
    <p:extLst>
      <p:ext uri="{BB962C8B-B14F-4D97-AF65-F5344CB8AC3E}">
        <p14:creationId xmlns:p14="http://schemas.microsoft.com/office/powerpoint/2010/main" val="3824232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73668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hoa để quay về</a:t>
            </a:r>
          </a:p>
        </p:txBody>
      </p:sp>
    </p:spTree>
    <p:extLst>
      <p:ext uri="{BB962C8B-B14F-4D97-AF65-F5344CB8AC3E}">
        <p14:creationId xmlns:p14="http://schemas.microsoft.com/office/powerpoint/2010/main" val="351385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 hoa để quay về</a:t>
            </a:r>
          </a:p>
          <a:p>
            <a:endParaRPr lang="en-US"/>
          </a:p>
        </p:txBody>
      </p:sp>
    </p:spTree>
    <p:extLst>
      <p:ext uri="{BB962C8B-B14F-4D97-AF65-F5344CB8AC3E}">
        <p14:creationId xmlns:p14="http://schemas.microsoft.com/office/powerpoint/2010/main" val="151630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vào hoa để quay về</a:t>
            </a:r>
          </a:p>
          <a:p>
            <a:endParaRPr lang="en-US"/>
          </a:p>
        </p:txBody>
      </p:sp>
    </p:spTree>
    <p:extLst>
      <p:ext uri="{BB962C8B-B14F-4D97-AF65-F5344CB8AC3E}">
        <p14:creationId xmlns:p14="http://schemas.microsoft.com/office/powerpoint/2010/main" val="2249968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tổ chức cho HS làm việc nhóm</a:t>
            </a:r>
          </a:p>
        </p:txBody>
      </p:sp>
    </p:spTree>
    <p:extLst>
      <p:ext uri="{BB962C8B-B14F-4D97-AF65-F5344CB8AC3E}">
        <p14:creationId xmlns:p14="http://schemas.microsoft.com/office/powerpoint/2010/main" val="146094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957625" y="475731"/>
            <a:ext cx="10246588" cy="9980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 name="Google Shape;31;p4"/>
          <p:cNvSpPr txBox="1">
            <a:spLocks noGrp="1"/>
          </p:cNvSpPr>
          <p:nvPr>
            <p:ph type="body" idx="1"/>
          </p:nvPr>
        </p:nvSpPr>
        <p:spPr>
          <a:xfrm>
            <a:off x="957625" y="1300756"/>
            <a:ext cx="10246588" cy="46708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chemeClr val="accent1"/>
              </a:buClr>
              <a:buSzPts val="1400"/>
              <a:buChar char="●"/>
              <a:defRPr>
                <a:solidFill>
                  <a:srgbClr val="434343"/>
                </a:solidFill>
              </a:defRPr>
            </a:lvl1pPr>
            <a:lvl2pPr marL="1216152" lvl="1" indent="-422275"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4228" lvl="2" indent="-422275"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2304" lvl="3" indent="-422275"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0380" lvl="4" indent="-422275"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48456" lvl="5" indent="-422275"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56532" lvl="6" indent="-422275"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64608" lvl="7" indent="-422275"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72684" lvl="8" indent="-422275"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32" name="Google Shape;32;p4"/>
          <p:cNvSpPr/>
          <p:nvPr/>
        </p:nvSpPr>
        <p:spPr>
          <a:xfrm>
            <a:off x="11481793" y="5685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 name="Google Shape;33;p4"/>
          <p:cNvSpPr/>
          <p:nvPr/>
        </p:nvSpPr>
        <p:spPr>
          <a:xfrm>
            <a:off x="10848069" y="322567"/>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 name="Google Shape;34;p4"/>
          <p:cNvSpPr/>
          <p:nvPr/>
        </p:nvSpPr>
        <p:spPr>
          <a:xfrm>
            <a:off x="11481780" y="968434"/>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4"/>
          <p:cNvSpPr/>
          <p:nvPr/>
        </p:nvSpPr>
        <p:spPr>
          <a:xfrm>
            <a:off x="-241999" y="6138667"/>
            <a:ext cx="1825639"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4"/>
          <p:cNvSpPr/>
          <p:nvPr/>
        </p:nvSpPr>
        <p:spPr>
          <a:xfrm>
            <a:off x="0" y="5979318"/>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16/08/2022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40706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957625" y="475817"/>
            <a:ext cx="10246588" cy="1005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4400"/>
              <a:buNone/>
              <a:defRPr sz="4655"/>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 name="Google Shape;51;p6"/>
          <p:cNvSpPr/>
          <p:nvPr/>
        </p:nvSpPr>
        <p:spPr>
          <a:xfrm rot="10800000">
            <a:off x="171658" y="5916784"/>
            <a:ext cx="1197763" cy="796667"/>
          </a:xfrm>
          <a:custGeom>
            <a:avLst/>
            <a:gdLst/>
            <a:ahLst/>
            <a:cxnLst/>
            <a:rect l="l" t="t" r="r" b="b"/>
            <a:pathLst>
              <a:path w="36022" h="23900" extrusionOk="0">
                <a:moveTo>
                  <a:pt x="24866" y="1"/>
                </a:moveTo>
                <a:cubicBezTo>
                  <a:pt x="23702" y="1"/>
                  <a:pt x="22558" y="219"/>
                  <a:pt x="21537" y="692"/>
                </a:cubicBezTo>
                <a:cubicBezTo>
                  <a:pt x="17306" y="2651"/>
                  <a:pt x="13174" y="5412"/>
                  <a:pt x="9364" y="8085"/>
                </a:cubicBezTo>
                <a:cubicBezTo>
                  <a:pt x="7137" y="9647"/>
                  <a:pt x="4989" y="11328"/>
                  <a:pt x="2986" y="13170"/>
                </a:cubicBezTo>
                <a:cubicBezTo>
                  <a:pt x="2135" y="13952"/>
                  <a:pt x="1298" y="14780"/>
                  <a:pt x="756" y="15800"/>
                </a:cubicBezTo>
                <a:cubicBezTo>
                  <a:pt x="213" y="16819"/>
                  <a:pt x="1" y="18072"/>
                  <a:pt x="446" y="19139"/>
                </a:cubicBezTo>
                <a:cubicBezTo>
                  <a:pt x="1131" y="20785"/>
                  <a:pt x="3062" y="21470"/>
                  <a:pt x="4795" y="21893"/>
                </a:cubicBezTo>
                <a:cubicBezTo>
                  <a:pt x="10206" y="23215"/>
                  <a:pt x="15783" y="23780"/>
                  <a:pt x="21352" y="23886"/>
                </a:cubicBezTo>
                <a:cubicBezTo>
                  <a:pt x="21765" y="23894"/>
                  <a:pt x="22179" y="23899"/>
                  <a:pt x="22593" y="23899"/>
                </a:cubicBezTo>
                <a:cubicBezTo>
                  <a:pt x="24610" y="23899"/>
                  <a:pt x="26633" y="23776"/>
                  <a:pt x="28571" y="23234"/>
                </a:cubicBezTo>
                <a:cubicBezTo>
                  <a:pt x="30906" y="22581"/>
                  <a:pt x="33134" y="21254"/>
                  <a:pt x="34433" y="19206"/>
                </a:cubicBezTo>
                <a:cubicBezTo>
                  <a:pt x="35997" y="16741"/>
                  <a:pt x="36022" y="13593"/>
                  <a:pt x="35498" y="10722"/>
                </a:cubicBezTo>
                <a:cubicBezTo>
                  <a:pt x="34951" y="7726"/>
                  <a:pt x="33799" y="4736"/>
                  <a:pt x="31609" y="2620"/>
                </a:cubicBezTo>
                <a:cubicBezTo>
                  <a:pt x="29923" y="992"/>
                  <a:pt x="27347" y="1"/>
                  <a:pt x="24866"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 name="Google Shape;52;p6"/>
          <p:cNvSpPr/>
          <p:nvPr/>
        </p:nvSpPr>
        <p:spPr>
          <a:xfrm rot="10800000">
            <a:off x="-669572" y="5724151"/>
            <a:ext cx="2486533" cy="1672800"/>
          </a:xfrm>
          <a:custGeom>
            <a:avLst/>
            <a:gdLst/>
            <a:ahLst/>
            <a:cxnLst/>
            <a:rect l="l" t="t" r="r" b="b"/>
            <a:pathLst>
              <a:path w="74781" h="50184" extrusionOk="0">
                <a:moveTo>
                  <a:pt x="6625" y="11233"/>
                </a:moveTo>
                <a:cubicBezTo>
                  <a:pt x="6890" y="11233"/>
                  <a:pt x="7154" y="11247"/>
                  <a:pt x="7412" y="11272"/>
                </a:cubicBezTo>
                <a:cubicBezTo>
                  <a:pt x="8278" y="11358"/>
                  <a:pt x="9129" y="11590"/>
                  <a:pt x="9927" y="11943"/>
                </a:cubicBezTo>
                <a:lnTo>
                  <a:pt x="9927" y="11943"/>
                </a:lnTo>
                <a:cubicBezTo>
                  <a:pt x="9248" y="12360"/>
                  <a:pt x="8546" y="12736"/>
                  <a:pt x="7821" y="13071"/>
                </a:cubicBezTo>
                <a:cubicBezTo>
                  <a:pt x="6956" y="13472"/>
                  <a:pt x="5715" y="14144"/>
                  <a:pt x="4646" y="14144"/>
                </a:cubicBezTo>
                <a:cubicBezTo>
                  <a:pt x="4384" y="14144"/>
                  <a:pt x="4132" y="14104"/>
                  <a:pt x="3898" y="14009"/>
                </a:cubicBezTo>
                <a:cubicBezTo>
                  <a:pt x="2396" y="13401"/>
                  <a:pt x="3311" y="12054"/>
                  <a:pt x="4374" y="11628"/>
                </a:cubicBezTo>
                <a:cubicBezTo>
                  <a:pt x="5073" y="11348"/>
                  <a:pt x="5857" y="11233"/>
                  <a:pt x="6625" y="11233"/>
                </a:cubicBezTo>
                <a:close/>
                <a:moveTo>
                  <a:pt x="20257" y="0"/>
                </a:moveTo>
                <a:cubicBezTo>
                  <a:pt x="19779" y="0"/>
                  <a:pt x="19182" y="265"/>
                  <a:pt x="19024" y="712"/>
                </a:cubicBezTo>
                <a:cubicBezTo>
                  <a:pt x="17609" y="4730"/>
                  <a:pt x="14981" y="8258"/>
                  <a:pt x="11585" y="10813"/>
                </a:cubicBezTo>
                <a:lnTo>
                  <a:pt x="11585" y="10813"/>
                </a:lnTo>
                <a:cubicBezTo>
                  <a:pt x="10177" y="10086"/>
                  <a:pt x="8594" y="9683"/>
                  <a:pt x="7020" y="9683"/>
                </a:cubicBezTo>
                <a:cubicBezTo>
                  <a:pt x="5917" y="9683"/>
                  <a:pt x="4818" y="9881"/>
                  <a:pt x="3786" y="10303"/>
                </a:cubicBezTo>
                <a:cubicBezTo>
                  <a:pt x="1941" y="11057"/>
                  <a:pt x="1" y="13516"/>
                  <a:pt x="2206" y="15091"/>
                </a:cubicBezTo>
                <a:cubicBezTo>
                  <a:pt x="2804" y="15519"/>
                  <a:pt x="3488" y="15688"/>
                  <a:pt x="4204" y="15688"/>
                </a:cubicBezTo>
                <a:cubicBezTo>
                  <a:pt x="5920" y="15688"/>
                  <a:pt x="7821" y="14717"/>
                  <a:pt x="9182" y="14021"/>
                </a:cubicBezTo>
                <a:cubicBezTo>
                  <a:pt x="9932" y="13637"/>
                  <a:pt x="10661" y="13214"/>
                  <a:pt x="11365" y="12754"/>
                </a:cubicBezTo>
                <a:lnTo>
                  <a:pt x="11365" y="12754"/>
                </a:lnTo>
                <a:cubicBezTo>
                  <a:pt x="11917" y="13139"/>
                  <a:pt x="12423" y="13588"/>
                  <a:pt x="12865" y="14091"/>
                </a:cubicBezTo>
                <a:cubicBezTo>
                  <a:pt x="14518" y="15968"/>
                  <a:pt x="14827" y="18429"/>
                  <a:pt x="15079" y="20827"/>
                </a:cubicBezTo>
                <a:cubicBezTo>
                  <a:pt x="15322" y="23130"/>
                  <a:pt x="15582" y="25508"/>
                  <a:pt x="16913" y="27475"/>
                </a:cubicBezTo>
                <a:cubicBezTo>
                  <a:pt x="18101" y="29228"/>
                  <a:pt x="19915" y="30404"/>
                  <a:pt x="21892" y="31093"/>
                </a:cubicBezTo>
                <a:cubicBezTo>
                  <a:pt x="23373" y="31609"/>
                  <a:pt x="24868" y="31819"/>
                  <a:pt x="26366" y="31819"/>
                </a:cubicBezTo>
                <a:cubicBezTo>
                  <a:pt x="29949" y="31819"/>
                  <a:pt x="33540" y="30618"/>
                  <a:pt x="36946" y="29541"/>
                </a:cubicBezTo>
                <a:cubicBezTo>
                  <a:pt x="39493" y="28735"/>
                  <a:pt x="42594" y="27846"/>
                  <a:pt x="45529" y="27846"/>
                </a:cubicBezTo>
                <a:cubicBezTo>
                  <a:pt x="48087" y="27846"/>
                  <a:pt x="50520" y="28521"/>
                  <a:pt x="52352" y="30516"/>
                </a:cubicBezTo>
                <a:cubicBezTo>
                  <a:pt x="55969" y="34456"/>
                  <a:pt x="52386" y="40280"/>
                  <a:pt x="53211" y="44904"/>
                </a:cubicBezTo>
                <a:cubicBezTo>
                  <a:pt x="53602" y="47106"/>
                  <a:pt x="54867" y="48997"/>
                  <a:pt x="57016" y="49799"/>
                </a:cubicBezTo>
                <a:cubicBezTo>
                  <a:pt x="57709" y="50057"/>
                  <a:pt x="58431" y="50183"/>
                  <a:pt x="59149" y="50183"/>
                </a:cubicBezTo>
                <a:cubicBezTo>
                  <a:pt x="60554" y="50183"/>
                  <a:pt x="61944" y="49702"/>
                  <a:pt x="63067" y="48792"/>
                </a:cubicBezTo>
                <a:cubicBezTo>
                  <a:pt x="65232" y="47036"/>
                  <a:pt x="65715" y="44339"/>
                  <a:pt x="65023" y="41738"/>
                </a:cubicBezTo>
                <a:cubicBezTo>
                  <a:pt x="64242" y="38807"/>
                  <a:pt x="62102" y="36387"/>
                  <a:pt x="61555" y="33386"/>
                </a:cubicBezTo>
                <a:cubicBezTo>
                  <a:pt x="61291" y="31935"/>
                  <a:pt x="61423" y="30253"/>
                  <a:pt x="62552" y="29180"/>
                </a:cubicBezTo>
                <a:cubicBezTo>
                  <a:pt x="63026" y="28728"/>
                  <a:pt x="63561" y="28547"/>
                  <a:pt x="64107" y="28547"/>
                </a:cubicBezTo>
                <a:cubicBezTo>
                  <a:pt x="64863" y="28547"/>
                  <a:pt x="65643" y="28894"/>
                  <a:pt x="66319" y="29352"/>
                </a:cubicBezTo>
                <a:cubicBezTo>
                  <a:pt x="68572" y="30880"/>
                  <a:pt x="69954" y="33499"/>
                  <a:pt x="72831" y="34016"/>
                </a:cubicBezTo>
                <a:cubicBezTo>
                  <a:pt x="72879" y="34025"/>
                  <a:pt x="72928" y="34029"/>
                  <a:pt x="72977" y="34029"/>
                </a:cubicBezTo>
                <a:cubicBezTo>
                  <a:pt x="73851" y="34029"/>
                  <a:pt x="74780" y="32725"/>
                  <a:pt x="73665" y="32524"/>
                </a:cubicBezTo>
                <a:cubicBezTo>
                  <a:pt x="71011" y="32046"/>
                  <a:pt x="69563" y="29302"/>
                  <a:pt x="67413" y="27919"/>
                </a:cubicBezTo>
                <a:cubicBezTo>
                  <a:pt x="66500" y="27331"/>
                  <a:pt x="65481" y="27025"/>
                  <a:pt x="64483" y="27025"/>
                </a:cubicBezTo>
                <a:cubicBezTo>
                  <a:pt x="63186" y="27025"/>
                  <a:pt x="61923" y="27541"/>
                  <a:pt x="60964" y="28631"/>
                </a:cubicBezTo>
                <a:cubicBezTo>
                  <a:pt x="56673" y="33511"/>
                  <a:pt x="63187" y="38978"/>
                  <a:pt x="63475" y="43960"/>
                </a:cubicBezTo>
                <a:cubicBezTo>
                  <a:pt x="63617" y="46410"/>
                  <a:pt x="61906" y="48655"/>
                  <a:pt x="59526" y="48655"/>
                </a:cubicBezTo>
                <a:cubicBezTo>
                  <a:pt x="59167" y="48655"/>
                  <a:pt x="58793" y="48604"/>
                  <a:pt x="58407" y="48495"/>
                </a:cubicBezTo>
                <a:cubicBezTo>
                  <a:pt x="55662" y="47717"/>
                  <a:pt x="54862" y="44883"/>
                  <a:pt x="54933" y="42335"/>
                </a:cubicBezTo>
                <a:cubicBezTo>
                  <a:pt x="55008" y="39606"/>
                  <a:pt x="55942" y="36962"/>
                  <a:pt x="55806" y="34217"/>
                </a:cubicBezTo>
                <a:cubicBezTo>
                  <a:pt x="55679" y="31678"/>
                  <a:pt x="54472" y="29533"/>
                  <a:pt x="52363" y="28118"/>
                </a:cubicBezTo>
                <a:cubicBezTo>
                  <a:pt x="50380" y="26788"/>
                  <a:pt x="48160" y="26301"/>
                  <a:pt x="45879" y="26301"/>
                </a:cubicBezTo>
                <a:cubicBezTo>
                  <a:pt x="42521" y="26301"/>
                  <a:pt x="39032" y="27357"/>
                  <a:pt x="35980" y="28331"/>
                </a:cubicBezTo>
                <a:cubicBezTo>
                  <a:pt x="33092" y="29253"/>
                  <a:pt x="29794" y="30278"/>
                  <a:pt x="26636" y="30278"/>
                </a:cubicBezTo>
                <a:cubicBezTo>
                  <a:pt x="24318" y="30278"/>
                  <a:pt x="22074" y="29726"/>
                  <a:pt x="20123" y="28175"/>
                </a:cubicBezTo>
                <a:cubicBezTo>
                  <a:pt x="15677" y="24643"/>
                  <a:pt x="18044" y="18306"/>
                  <a:pt x="15148" y="13949"/>
                </a:cubicBezTo>
                <a:cubicBezTo>
                  <a:pt x="14556" y="13058"/>
                  <a:pt x="13796" y="12281"/>
                  <a:pt x="12928" y="11644"/>
                </a:cubicBezTo>
                <a:lnTo>
                  <a:pt x="12928" y="11644"/>
                </a:lnTo>
                <a:cubicBezTo>
                  <a:pt x="15579" y="9598"/>
                  <a:pt x="17806" y="7005"/>
                  <a:pt x="19391" y="4047"/>
                </a:cubicBezTo>
                <a:cubicBezTo>
                  <a:pt x="19967" y="2975"/>
                  <a:pt x="20443" y="1852"/>
                  <a:pt x="20847" y="704"/>
                </a:cubicBezTo>
                <a:cubicBezTo>
                  <a:pt x="21019" y="215"/>
                  <a:pt x="20687" y="0"/>
                  <a:pt x="20257"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 name="Google Shape;53;p6"/>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6"/>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6"/>
          <p:cNvSpPr/>
          <p:nvPr/>
        </p:nvSpPr>
        <p:spPr>
          <a:xfrm rot="10800000" flipH="1">
            <a:off x="-2151508" y="-357315"/>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6"/>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948614" y="1862767"/>
            <a:ext cx="6306759" cy="2911600"/>
          </a:xfrm>
          <a:prstGeom prst="rect">
            <a:avLst/>
          </a:prstGeom>
          <a:ln>
            <a:noFill/>
          </a:ln>
        </p:spPr>
        <p:txBody>
          <a:bodyPr spcFirstLastPara="1" wrap="square" lIns="91425" tIns="91425" rIns="91425" bIns="91425" anchor="t" anchorCtr="0">
            <a:noAutofit/>
          </a:bodyPr>
          <a:lstStyle>
            <a:lvl1pPr lvl="0">
              <a:lnSpc>
                <a:spcPct val="80000"/>
              </a:lnSpc>
              <a:spcBef>
                <a:spcPts val="0"/>
              </a:spcBef>
              <a:spcAft>
                <a:spcPts val="0"/>
              </a:spcAft>
              <a:buSzPts val="6000"/>
              <a:buNone/>
              <a:defRPr sz="11305"/>
            </a:lvl1pPr>
            <a:lvl2pPr lvl="1" algn="ctr">
              <a:spcBef>
                <a:spcPts val="0"/>
              </a:spcBef>
              <a:spcAft>
                <a:spcPts val="0"/>
              </a:spcAft>
              <a:buSzPts val="6000"/>
              <a:buNone/>
              <a:defRPr sz="7980"/>
            </a:lvl2pPr>
            <a:lvl3pPr lvl="2" algn="ctr">
              <a:spcBef>
                <a:spcPts val="0"/>
              </a:spcBef>
              <a:spcAft>
                <a:spcPts val="0"/>
              </a:spcAft>
              <a:buSzPts val="6000"/>
              <a:buNone/>
              <a:defRPr sz="7980"/>
            </a:lvl3pPr>
            <a:lvl4pPr lvl="3" algn="ctr">
              <a:spcBef>
                <a:spcPts val="0"/>
              </a:spcBef>
              <a:spcAft>
                <a:spcPts val="0"/>
              </a:spcAft>
              <a:buSzPts val="6000"/>
              <a:buNone/>
              <a:defRPr sz="7980"/>
            </a:lvl4pPr>
            <a:lvl5pPr lvl="4" algn="ctr">
              <a:spcBef>
                <a:spcPts val="0"/>
              </a:spcBef>
              <a:spcAft>
                <a:spcPts val="0"/>
              </a:spcAft>
              <a:buSzPts val="6000"/>
              <a:buNone/>
              <a:defRPr sz="7980"/>
            </a:lvl5pPr>
            <a:lvl6pPr lvl="5" algn="ctr">
              <a:spcBef>
                <a:spcPts val="0"/>
              </a:spcBef>
              <a:spcAft>
                <a:spcPts val="0"/>
              </a:spcAft>
              <a:buSzPts val="6000"/>
              <a:buNone/>
              <a:defRPr sz="7980"/>
            </a:lvl6pPr>
            <a:lvl7pPr lvl="6" algn="ctr">
              <a:spcBef>
                <a:spcPts val="0"/>
              </a:spcBef>
              <a:spcAft>
                <a:spcPts val="0"/>
              </a:spcAft>
              <a:buSzPts val="6000"/>
              <a:buNone/>
              <a:defRPr sz="7980"/>
            </a:lvl7pPr>
            <a:lvl8pPr lvl="7" algn="ctr">
              <a:spcBef>
                <a:spcPts val="0"/>
              </a:spcBef>
              <a:spcAft>
                <a:spcPts val="0"/>
              </a:spcAft>
              <a:buSzPts val="6000"/>
              <a:buNone/>
              <a:defRPr sz="7980"/>
            </a:lvl8pPr>
            <a:lvl9pPr lvl="8" algn="ctr">
              <a:spcBef>
                <a:spcPts val="0"/>
              </a:spcBef>
              <a:spcAft>
                <a:spcPts val="0"/>
              </a:spcAft>
              <a:buSzPts val="6000"/>
              <a:buNone/>
              <a:defRPr sz="7980"/>
            </a:lvl9pPr>
          </a:lstStyle>
          <a:p>
            <a:endParaRPr/>
          </a:p>
        </p:txBody>
      </p:sp>
      <p:sp>
        <p:nvSpPr>
          <p:cNvPr id="68" name="Google Shape;68;p8"/>
          <p:cNvSpPr/>
          <p:nvPr/>
        </p:nvSpPr>
        <p:spPr>
          <a:xfrm rot="10800000" flipH="1">
            <a:off x="107435" y="-274883"/>
            <a:ext cx="3109124" cy="1223756"/>
          </a:xfrm>
          <a:custGeom>
            <a:avLst/>
            <a:gdLst/>
            <a:ahLst/>
            <a:cxnLst/>
            <a:rect l="l" t="t" r="r" b="b"/>
            <a:pathLst>
              <a:path w="66656" h="26171" extrusionOk="0">
                <a:moveTo>
                  <a:pt x="12207" y="2633"/>
                </a:moveTo>
                <a:cubicBezTo>
                  <a:pt x="12343" y="2633"/>
                  <a:pt x="12492" y="2671"/>
                  <a:pt x="12651" y="2755"/>
                </a:cubicBezTo>
                <a:cubicBezTo>
                  <a:pt x="13517" y="3210"/>
                  <a:pt x="13745" y="4258"/>
                  <a:pt x="13688" y="5147"/>
                </a:cubicBezTo>
                <a:cubicBezTo>
                  <a:pt x="13670" y="5429"/>
                  <a:pt x="13636" y="5708"/>
                  <a:pt x="13589" y="5984"/>
                </a:cubicBezTo>
                <a:lnTo>
                  <a:pt x="13589" y="5984"/>
                </a:lnTo>
                <a:cubicBezTo>
                  <a:pt x="12317" y="5819"/>
                  <a:pt x="10964" y="5021"/>
                  <a:pt x="11319" y="3563"/>
                </a:cubicBezTo>
                <a:cubicBezTo>
                  <a:pt x="11433" y="3054"/>
                  <a:pt x="11749" y="2633"/>
                  <a:pt x="12207" y="2633"/>
                </a:cubicBezTo>
                <a:close/>
                <a:moveTo>
                  <a:pt x="34824" y="0"/>
                </a:moveTo>
                <a:cubicBezTo>
                  <a:pt x="31481" y="0"/>
                  <a:pt x="28039" y="919"/>
                  <a:pt x="24896" y="2128"/>
                </a:cubicBezTo>
                <a:cubicBezTo>
                  <a:pt x="23188" y="2777"/>
                  <a:pt x="21513" y="3518"/>
                  <a:pt x="19805" y="4213"/>
                </a:cubicBezTo>
                <a:cubicBezTo>
                  <a:pt x="18273" y="4846"/>
                  <a:pt x="16622" y="5625"/>
                  <a:pt x="14967" y="5919"/>
                </a:cubicBezTo>
                <a:lnTo>
                  <a:pt x="14967" y="5919"/>
                </a:lnTo>
                <a:cubicBezTo>
                  <a:pt x="15221" y="4559"/>
                  <a:pt x="15147" y="3082"/>
                  <a:pt x="14018" y="2140"/>
                </a:cubicBezTo>
                <a:cubicBezTo>
                  <a:pt x="13529" y="1728"/>
                  <a:pt x="12921" y="1516"/>
                  <a:pt x="12320" y="1516"/>
                </a:cubicBezTo>
                <a:cubicBezTo>
                  <a:pt x="11591" y="1516"/>
                  <a:pt x="10871" y="1827"/>
                  <a:pt x="10385" y="2470"/>
                </a:cubicBezTo>
                <a:cubicBezTo>
                  <a:pt x="9564" y="3552"/>
                  <a:pt x="9747" y="5010"/>
                  <a:pt x="10692" y="5955"/>
                </a:cubicBezTo>
                <a:cubicBezTo>
                  <a:pt x="11410" y="6660"/>
                  <a:pt x="12354" y="6986"/>
                  <a:pt x="13331" y="7061"/>
                </a:cubicBezTo>
                <a:lnTo>
                  <a:pt x="13331" y="7061"/>
                </a:lnTo>
                <a:cubicBezTo>
                  <a:pt x="12449" y="9944"/>
                  <a:pt x="10149" y="12436"/>
                  <a:pt x="8049" y="14442"/>
                </a:cubicBezTo>
                <a:cubicBezTo>
                  <a:pt x="5293" y="17084"/>
                  <a:pt x="2263" y="19476"/>
                  <a:pt x="247" y="22802"/>
                </a:cubicBezTo>
                <a:cubicBezTo>
                  <a:pt x="0" y="23182"/>
                  <a:pt x="369" y="23398"/>
                  <a:pt x="787" y="23398"/>
                </a:cubicBezTo>
                <a:cubicBezTo>
                  <a:pt x="1083" y="23398"/>
                  <a:pt x="1403" y="23289"/>
                  <a:pt x="1545" y="23053"/>
                </a:cubicBezTo>
                <a:cubicBezTo>
                  <a:pt x="5187" y="17112"/>
                  <a:pt x="12555" y="13949"/>
                  <a:pt x="14694" y="7015"/>
                </a:cubicBezTo>
                <a:lnTo>
                  <a:pt x="14694" y="7015"/>
                </a:lnTo>
                <a:cubicBezTo>
                  <a:pt x="14889" y="6988"/>
                  <a:pt x="15082" y="6954"/>
                  <a:pt x="15271" y="6912"/>
                </a:cubicBezTo>
                <a:cubicBezTo>
                  <a:pt x="17105" y="6514"/>
                  <a:pt x="18893" y="5728"/>
                  <a:pt x="20625" y="5010"/>
                </a:cubicBezTo>
                <a:cubicBezTo>
                  <a:pt x="22482" y="4247"/>
                  <a:pt x="24327" y="3449"/>
                  <a:pt x="26206" y="2755"/>
                </a:cubicBezTo>
                <a:cubicBezTo>
                  <a:pt x="28863" y="1767"/>
                  <a:pt x="31718" y="992"/>
                  <a:pt x="34582" y="992"/>
                </a:cubicBezTo>
                <a:cubicBezTo>
                  <a:pt x="35352" y="992"/>
                  <a:pt x="36123" y="1048"/>
                  <a:pt x="36891" y="1171"/>
                </a:cubicBezTo>
                <a:cubicBezTo>
                  <a:pt x="40627" y="1764"/>
                  <a:pt x="43350" y="4076"/>
                  <a:pt x="45673" y="6935"/>
                </a:cubicBezTo>
                <a:cubicBezTo>
                  <a:pt x="47951" y="9760"/>
                  <a:pt x="49956" y="12927"/>
                  <a:pt x="53077" y="14920"/>
                </a:cubicBezTo>
                <a:cubicBezTo>
                  <a:pt x="54649" y="15934"/>
                  <a:pt x="56495" y="16617"/>
                  <a:pt x="58385" y="16663"/>
                </a:cubicBezTo>
                <a:cubicBezTo>
                  <a:pt x="58433" y="16664"/>
                  <a:pt x="58481" y="16664"/>
                  <a:pt x="58529" y="16664"/>
                </a:cubicBezTo>
                <a:cubicBezTo>
                  <a:pt x="59512" y="16664"/>
                  <a:pt x="60436" y="16444"/>
                  <a:pt x="61381" y="16162"/>
                </a:cubicBezTo>
                <a:cubicBezTo>
                  <a:pt x="62025" y="15973"/>
                  <a:pt x="62707" y="15732"/>
                  <a:pt x="63380" y="15732"/>
                </a:cubicBezTo>
                <a:cubicBezTo>
                  <a:pt x="63600" y="15732"/>
                  <a:pt x="63819" y="15758"/>
                  <a:pt x="64035" y="15820"/>
                </a:cubicBezTo>
                <a:cubicBezTo>
                  <a:pt x="65026" y="16105"/>
                  <a:pt x="65402" y="17005"/>
                  <a:pt x="65003" y="17939"/>
                </a:cubicBezTo>
                <a:cubicBezTo>
                  <a:pt x="64650" y="18770"/>
                  <a:pt x="63956" y="19397"/>
                  <a:pt x="63432" y="20103"/>
                </a:cubicBezTo>
                <a:cubicBezTo>
                  <a:pt x="62213" y="21698"/>
                  <a:pt x="61563" y="23623"/>
                  <a:pt x="61575" y="25627"/>
                </a:cubicBezTo>
                <a:cubicBezTo>
                  <a:pt x="61575" y="26001"/>
                  <a:pt x="61901" y="26170"/>
                  <a:pt x="62238" y="26170"/>
                </a:cubicBezTo>
                <a:cubicBezTo>
                  <a:pt x="62600" y="26170"/>
                  <a:pt x="62976" y="25975"/>
                  <a:pt x="62976" y="25627"/>
                </a:cubicBezTo>
                <a:cubicBezTo>
                  <a:pt x="62976" y="23885"/>
                  <a:pt x="63454" y="22153"/>
                  <a:pt x="64491" y="20752"/>
                </a:cubicBezTo>
                <a:cubicBezTo>
                  <a:pt x="65311" y="19636"/>
                  <a:pt x="66655" y="18508"/>
                  <a:pt x="66587" y="17005"/>
                </a:cubicBezTo>
                <a:cubicBezTo>
                  <a:pt x="66530" y="15626"/>
                  <a:pt x="65254" y="14840"/>
                  <a:pt x="64001" y="14692"/>
                </a:cubicBezTo>
                <a:cubicBezTo>
                  <a:pt x="63854" y="14676"/>
                  <a:pt x="63708" y="14668"/>
                  <a:pt x="63563" y="14668"/>
                </a:cubicBezTo>
                <a:cubicBezTo>
                  <a:pt x="62084" y="14668"/>
                  <a:pt x="60724" y="15446"/>
                  <a:pt x="59251" y="15581"/>
                </a:cubicBezTo>
                <a:cubicBezTo>
                  <a:pt x="59059" y="15597"/>
                  <a:pt x="58868" y="15605"/>
                  <a:pt x="58678" y="15605"/>
                </a:cubicBezTo>
                <a:cubicBezTo>
                  <a:pt x="55378" y="15605"/>
                  <a:pt x="52527" y="13234"/>
                  <a:pt x="50480" y="10853"/>
                </a:cubicBezTo>
                <a:cubicBezTo>
                  <a:pt x="48282" y="8291"/>
                  <a:pt x="46482" y="5352"/>
                  <a:pt x="43896" y="3153"/>
                </a:cubicBezTo>
                <a:cubicBezTo>
                  <a:pt x="41206" y="861"/>
                  <a:pt x="38062" y="0"/>
                  <a:pt x="34824"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9" name="Google Shape;69;p8"/>
          <p:cNvSpPr/>
          <p:nvPr/>
        </p:nvSpPr>
        <p:spPr>
          <a:xfrm rot="10800000" flipH="1">
            <a:off x="107427" y="6194992"/>
            <a:ext cx="1996521" cy="379897"/>
          </a:xfrm>
          <a:custGeom>
            <a:avLst/>
            <a:gdLst/>
            <a:ahLst/>
            <a:cxnLst/>
            <a:rect l="l" t="t" r="r" b="b"/>
            <a:pathLst>
              <a:path w="8385" h="1417" extrusionOk="0">
                <a:moveTo>
                  <a:pt x="4193" y="0"/>
                </a:moveTo>
                <a:cubicBezTo>
                  <a:pt x="1877" y="0"/>
                  <a:pt x="0" y="317"/>
                  <a:pt x="0" y="708"/>
                </a:cubicBezTo>
                <a:cubicBezTo>
                  <a:pt x="0" y="1099"/>
                  <a:pt x="1877" y="1416"/>
                  <a:pt x="4193" y="1416"/>
                </a:cubicBezTo>
                <a:cubicBezTo>
                  <a:pt x="6508" y="1416"/>
                  <a:pt x="8384" y="1099"/>
                  <a:pt x="8384" y="708"/>
                </a:cubicBezTo>
                <a:cubicBezTo>
                  <a:pt x="8384" y="317"/>
                  <a:pt x="6508" y="0"/>
                  <a:pt x="419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0" name="Google Shape;70;p8"/>
          <p:cNvSpPr/>
          <p:nvPr/>
        </p:nvSpPr>
        <p:spPr>
          <a:xfrm rot="10800000" flipH="1">
            <a:off x="284804" y="5638939"/>
            <a:ext cx="1050761" cy="1159367"/>
          </a:xfrm>
          <a:custGeom>
            <a:avLst/>
            <a:gdLst/>
            <a:ahLst/>
            <a:cxnLst/>
            <a:rect l="l" t="t" r="r" b="b"/>
            <a:pathLst>
              <a:path w="31601" h="34781" extrusionOk="0">
                <a:moveTo>
                  <a:pt x="30013" y="0"/>
                </a:moveTo>
                <a:cubicBezTo>
                  <a:pt x="29661" y="0"/>
                  <a:pt x="29309" y="90"/>
                  <a:pt x="28968" y="186"/>
                </a:cubicBezTo>
                <a:cubicBezTo>
                  <a:pt x="26757" y="804"/>
                  <a:pt x="24632" y="1713"/>
                  <a:pt x="22526" y="2611"/>
                </a:cubicBezTo>
                <a:cubicBezTo>
                  <a:pt x="20804" y="3347"/>
                  <a:pt x="19119" y="4174"/>
                  <a:pt x="17475" y="5074"/>
                </a:cubicBezTo>
                <a:cubicBezTo>
                  <a:pt x="14080" y="6933"/>
                  <a:pt x="10847" y="9085"/>
                  <a:pt x="7809" y="11483"/>
                </a:cubicBezTo>
                <a:cubicBezTo>
                  <a:pt x="6095" y="12836"/>
                  <a:pt x="4441" y="14267"/>
                  <a:pt x="2855" y="15769"/>
                </a:cubicBezTo>
                <a:cubicBezTo>
                  <a:pt x="1901" y="16675"/>
                  <a:pt x="943" y="17644"/>
                  <a:pt x="471" y="18872"/>
                </a:cubicBezTo>
                <a:cubicBezTo>
                  <a:pt x="0" y="20101"/>
                  <a:pt x="142" y="21660"/>
                  <a:pt x="1144" y="22513"/>
                </a:cubicBezTo>
                <a:cubicBezTo>
                  <a:pt x="1933" y="23182"/>
                  <a:pt x="3041" y="23279"/>
                  <a:pt x="4035" y="23569"/>
                </a:cubicBezTo>
                <a:cubicBezTo>
                  <a:pt x="5029" y="23858"/>
                  <a:pt x="6088" y="24573"/>
                  <a:pt x="6080" y="25608"/>
                </a:cubicBezTo>
                <a:cubicBezTo>
                  <a:pt x="6075" y="26233"/>
                  <a:pt x="5675" y="26776"/>
                  <a:pt x="5292" y="27270"/>
                </a:cubicBezTo>
                <a:cubicBezTo>
                  <a:pt x="4568" y="28207"/>
                  <a:pt x="3843" y="29144"/>
                  <a:pt x="3119" y="30081"/>
                </a:cubicBezTo>
                <a:cubicBezTo>
                  <a:pt x="2381" y="31036"/>
                  <a:pt x="1602" y="32238"/>
                  <a:pt x="2044" y="33361"/>
                </a:cubicBezTo>
                <a:cubicBezTo>
                  <a:pt x="2305" y="34022"/>
                  <a:pt x="2956" y="34470"/>
                  <a:pt x="3642" y="34653"/>
                </a:cubicBezTo>
                <a:cubicBezTo>
                  <a:pt x="3996" y="34747"/>
                  <a:pt x="4360" y="34781"/>
                  <a:pt x="4726" y="34781"/>
                </a:cubicBezTo>
                <a:cubicBezTo>
                  <a:pt x="5071" y="34781"/>
                  <a:pt x="5419" y="34751"/>
                  <a:pt x="5762" y="34714"/>
                </a:cubicBezTo>
                <a:cubicBezTo>
                  <a:pt x="10639" y="34184"/>
                  <a:pt x="15264" y="32229"/>
                  <a:pt x="19504" y="29762"/>
                </a:cubicBezTo>
                <a:cubicBezTo>
                  <a:pt x="21148" y="28807"/>
                  <a:pt x="22796" y="27722"/>
                  <a:pt x="23822" y="26120"/>
                </a:cubicBezTo>
                <a:cubicBezTo>
                  <a:pt x="24849" y="24519"/>
                  <a:pt x="25094" y="22274"/>
                  <a:pt x="23929" y="20771"/>
                </a:cubicBezTo>
                <a:cubicBezTo>
                  <a:pt x="23327" y="19994"/>
                  <a:pt x="22437" y="19506"/>
                  <a:pt x="21681" y="18880"/>
                </a:cubicBezTo>
                <a:cubicBezTo>
                  <a:pt x="20924" y="18254"/>
                  <a:pt x="20251" y="17357"/>
                  <a:pt x="20366" y="16381"/>
                </a:cubicBezTo>
                <a:cubicBezTo>
                  <a:pt x="20537" y="14947"/>
                  <a:pt x="22176" y="14280"/>
                  <a:pt x="23497" y="13693"/>
                </a:cubicBezTo>
                <a:cubicBezTo>
                  <a:pt x="25041" y="13005"/>
                  <a:pt x="26466" y="12047"/>
                  <a:pt x="27685" y="10875"/>
                </a:cubicBezTo>
                <a:cubicBezTo>
                  <a:pt x="28184" y="10395"/>
                  <a:pt x="28665" y="9854"/>
                  <a:pt x="28852" y="9187"/>
                </a:cubicBezTo>
                <a:cubicBezTo>
                  <a:pt x="29038" y="8520"/>
                  <a:pt x="28850" y="7704"/>
                  <a:pt x="28254" y="7350"/>
                </a:cubicBezTo>
                <a:cubicBezTo>
                  <a:pt x="27814" y="7090"/>
                  <a:pt x="27236" y="7119"/>
                  <a:pt x="26822" y="6819"/>
                </a:cubicBezTo>
                <a:cubicBezTo>
                  <a:pt x="25593" y="5928"/>
                  <a:pt x="26982" y="4392"/>
                  <a:pt x="27899" y="3996"/>
                </a:cubicBezTo>
                <a:cubicBezTo>
                  <a:pt x="28535" y="3722"/>
                  <a:pt x="29226" y="3595"/>
                  <a:pt x="29869" y="3338"/>
                </a:cubicBezTo>
                <a:cubicBezTo>
                  <a:pt x="30575" y="3055"/>
                  <a:pt x="31367" y="2493"/>
                  <a:pt x="31488" y="1683"/>
                </a:cubicBezTo>
                <a:cubicBezTo>
                  <a:pt x="31600" y="937"/>
                  <a:pt x="31044" y="137"/>
                  <a:pt x="30293" y="21"/>
                </a:cubicBezTo>
                <a:cubicBezTo>
                  <a:pt x="30200" y="7"/>
                  <a:pt x="30107" y="0"/>
                  <a:pt x="30013"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 name="Google Shape;71;p8"/>
          <p:cNvSpPr/>
          <p:nvPr/>
        </p:nvSpPr>
        <p:spPr>
          <a:xfrm rot="10800000">
            <a:off x="11113348" y="444255"/>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 name="Google Shape;72;p8"/>
          <p:cNvSpPr/>
          <p:nvPr/>
        </p:nvSpPr>
        <p:spPr>
          <a:xfrm rot="10800000">
            <a:off x="11006180" y="146739"/>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3" name="Google Shape;73;p8"/>
          <p:cNvSpPr/>
          <p:nvPr/>
        </p:nvSpPr>
        <p:spPr>
          <a:xfrm rot="10800000" flipH="1">
            <a:off x="-490083" y="-115546"/>
            <a:ext cx="1825639" cy="905067"/>
          </a:xfrm>
          <a:custGeom>
            <a:avLst/>
            <a:gdLst/>
            <a:ahLst/>
            <a:cxnLst/>
            <a:rect l="l" t="t" r="r" b="b"/>
            <a:pathLst>
              <a:path w="54905" h="27152" extrusionOk="0">
                <a:moveTo>
                  <a:pt x="27449" y="1"/>
                </a:moveTo>
                <a:cubicBezTo>
                  <a:pt x="27010" y="1"/>
                  <a:pt x="26571" y="22"/>
                  <a:pt x="26142" y="53"/>
                </a:cubicBezTo>
                <a:cubicBezTo>
                  <a:pt x="16813" y="725"/>
                  <a:pt x="7951" y="4449"/>
                  <a:pt x="0" y="9507"/>
                </a:cubicBezTo>
                <a:lnTo>
                  <a:pt x="285" y="27151"/>
                </a:lnTo>
                <a:lnTo>
                  <a:pt x="50393" y="26297"/>
                </a:lnTo>
                <a:cubicBezTo>
                  <a:pt x="51601" y="23620"/>
                  <a:pt x="53287" y="21148"/>
                  <a:pt x="54095" y="18323"/>
                </a:cubicBezTo>
                <a:cubicBezTo>
                  <a:pt x="54904" y="15487"/>
                  <a:pt x="54619" y="12002"/>
                  <a:pt x="52444" y="10122"/>
                </a:cubicBezTo>
                <a:cubicBezTo>
                  <a:pt x="51204" y="9058"/>
                  <a:pt x="49662" y="8720"/>
                  <a:pt x="48052" y="8720"/>
                </a:cubicBezTo>
                <a:cubicBezTo>
                  <a:pt x="46732" y="8720"/>
                  <a:pt x="45366" y="8947"/>
                  <a:pt x="44083" y="9188"/>
                </a:cubicBezTo>
                <a:cubicBezTo>
                  <a:pt x="42902" y="9415"/>
                  <a:pt x="41654" y="9622"/>
                  <a:pt x="40420" y="9622"/>
                </a:cubicBezTo>
                <a:cubicBezTo>
                  <a:pt x="39548" y="9622"/>
                  <a:pt x="38682" y="9519"/>
                  <a:pt x="37852" y="9245"/>
                </a:cubicBezTo>
                <a:cubicBezTo>
                  <a:pt x="35916" y="8607"/>
                  <a:pt x="34834" y="7024"/>
                  <a:pt x="33979" y="5167"/>
                </a:cubicBezTo>
                <a:cubicBezTo>
                  <a:pt x="33296" y="3652"/>
                  <a:pt x="32624" y="2012"/>
                  <a:pt x="31325" y="1044"/>
                </a:cubicBezTo>
                <a:cubicBezTo>
                  <a:pt x="30211" y="214"/>
                  <a:pt x="28827" y="1"/>
                  <a:pt x="27449"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36"/>
        <p:cNvGrpSpPr/>
        <p:nvPr/>
      </p:nvGrpSpPr>
      <p:grpSpPr>
        <a:xfrm>
          <a:off x="0" y="0"/>
          <a:ext cx="0" cy="0"/>
          <a:chOff x="0" y="0"/>
          <a:chExt cx="0" cy="0"/>
        </a:xfrm>
      </p:grpSpPr>
      <p:sp>
        <p:nvSpPr>
          <p:cNvPr id="337" name="Google Shape;337;p34"/>
          <p:cNvSpPr/>
          <p:nvPr/>
        </p:nvSpPr>
        <p:spPr>
          <a:xfrm rot="10800000" flipH="1">
            <a:off x="110523" y="-232069"/>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8" name="Google Shape;338;p34"/>
          <p:cNvSpPr/>
          <p:nvPr/>
        </p:nvSpPr>
        <p:spPr>
          <a:xfrm rot="9738388" flipH="1">
            <a:off x="11429083" y="-79582"/>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39" name="Google Shape;339;p34"/>
          <p:cNvSpPr/>
          <p:nvPr/>
        </p:nvSpPr>
        <p:spPr>
          <a:xfrm>
            <a:off x="8907024" y="5974075"/>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0" name="Google Shape;340;p34"/>
          <p:cNvSpPr/>
          <p:nvPr/>
        </p:nvSpPr>
        <p:spPr>
          <a:xfrm rot="10800000" flipH="1">
            <a:off x="-134632" y="5761475"/>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1" name="Google Shape;341;p34"/>
          <p:cNvSpPr/>
          <p:nvPr/>
        </p:nvSpPr>
        <p:spPr>
          <a:xfrm rot="10800000" flipH="1">
            <a:off x="900500" y="5593559"/>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42" name="Google Shape;342;p34"/>
          <p:cNvSpPr/>
          <p:nvPr/>
        </p:nvSpPr>
        <p:spPr>
          <a:xfrm flipH="1">
            <a:off x="10638924" y="6109475"/>
            <a:ext cx="1026394" cy="574288"/>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52398" y="3421324"/>
            <a:ext cx="4008459"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20621" y="4466791"/>
            <a:ext cx="4672013"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10310" y="1519476"/>
            <a:ext cx="3292634"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684905" y="6369864"/>
            <a:ext cx="198963"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10199" y="6099282"/>
            <a:ext cx="5722689"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191" y="5212106"/>
            <a:ext cx="405820"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53994" y="6226760"/>
            <a:ext cx="417284" cy="1127504"/>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39943" y="5754249"/>
            <a:ext cx="119368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55795" y="-89776"/>
            <a:ext cx="457890"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574439" y="5551670"/>
            <a:ext cx="676163"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61476" y="89741"/>
            <a:ext cx="1497513"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862" y="6108585"/>
            <a:ext cx="1038618"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10" y="5847949"/>
            <a:ext cx="821955"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0996602" y="-268136"/>
            <a:ext cx="1171469"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35741" y="1092366"/>
            <a:ext cx="979210"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55649" y="98813"/>
            <a:ext cx="215884" cy="194073"/>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7176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95586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29741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1175" y="6247805"/>
            <a:ext cx="315141"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4239" y="695500"/>
            <a:ext cx="7612321"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551" y="782621"/>
            <a:ext cx="215350"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7887" y="6246034"/>
            <a:ext cx="5620168"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37884" y="-41334"/>
            <a:ext cx="3370176"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0829" y="-708015"/>
            <a:ext cx="577541" cy="1493545"/>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7550" y="-411565"/>
            <a:ext cx="584625" cy="157838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7899" y="5446964"/>
            <a:ext cx="1539430"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2503" y="5945999"/>
            <a:ext cx="480533" cy="129840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894" y="6059749"/>
            <a:ext cx="1244629" cy="727880"/>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11852" y="601088"/>
            <a:ext cx="1164114"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52112" y="5714164"/>
            <a:ext cx="1130295"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57338" y="-41321"/>
            <a:ext cx="1128544"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47497" y="5995000"/>
            <a:ext cx="444265" cy="1200408"/>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52364" y="425702"/>
            <a:ext cx="215884" cy="194073"/>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586222" y="5902955"/>
            <a:ext cx="215350"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36781" y="5995888"/>
            <a:ext cx="215350"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83366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4400"/>
              <a:buFont typeface="Passion One"/>
              <a:buNone/>
              <a:defRPr sz="4400">
                <a:solidFill>
                  <a:schemeClr val="lt1"/>
                </a:solidFill>
                <a:latin typeface="Passion One"/>
                <a:ea typeface="Passion One"/>
                <a:cs typeface="Passion One"/>
                <a:sym typeface="Passion One"/>
              </a:defRPr>
            </a:lvl1pPr>
            <a:lvl2pPr lvl="1"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4000"/>
              <a:buFont typeface="Passion One"/>
              <a:buNone/>
              <a:defRPr sz="4000">
                <a:solidFill>
                  <a:schemeClr val="lt1"/>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anrope"/>
              <a:buChar char="●"/>
              <a:defRPr>
                <a:solidFill>
                  <a:schemeClr val="dk2"/>
                </a:solidFill>
                <a:latin typeface="Manrope"/>
                <a:ea typeface="Manrope"/>
                <a:cs typeface="Manrope"/>
                <a:sym typeface="Manrope"/>
              </a:defRPr>
            </a:lvl1pPr>
            <a:lvl2pPr marL="914400" lvl="1"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2pPr>
            <a:lvl3pPr marL="1371600" lvl="2"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3pPr>
            <a:lvl4pPr marL="1828800" lvl="3"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4pPr>
            <a:lvl5pPr marL="2286000" lvl="4"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5pPr>
            <a:lvl6pPr marL="2743200" lvl="5"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6pPr>
            <a:lvl7pPr marL="3200400" lvl="6"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7pPr>
            <a:lvl8pPr marL="3657600" lvl="7" indent="-317500">
              <a:lnSpc>
                <a:spcPct val="115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8pPr>
            <a:lvl9pPr marL="4114800" lvl="8" indent="-317500">
              <a:lnSpc>
                <a:spcPct val="115000"/>
              </a:lnSpc>
              <a:spcBef>
                <a:spcPts val="1600"/>
              </a:spcBef>
              <a:spcAft>
                <a:spcPts val="1600"/>
              </a:spcAft>
              <a:buClr>
                <a:schemeClr val="dk2"/>
              </a:buClr>
              <a:buSzPts val="1400"/>
              <a:buFont typeface="Manrope"/>
              <a:buChar char="■"/>
              <a:defRPr>
                <a:solidFill>
                  <a:schemeClr val="dk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4" r:id="rId3"/>
    <p:sldLayoutId id="2147483657" r:id="rId4"/>
    <p:sldLayoutId id="2147483680" r:id="rId5"/>
    <p:sldLayoutId id="2147483685" r:id="rId6"/>
    <p:sldLayoutId id="2147483686" r:id="rId7"/>
    <p:sldLayoutId id="2147483687" r:id="rId8"/>
    <p:sldLayoutId id="2147483688" r:id="rId9"/>
    <p:sldLayoutId id="214748368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9.xml"/><Relationship Id="rId3" Type="http://schemas.openxmlformats.org/officeDocument/2006/relationships/slide" Target="slide6.xml"/><Relationship Id="rId7" Type="http://schemas.openxmlformats.org/officeDocument/2006/relationships/image" Target="../media/image13.png"/><Relationship Id="rId12" Type="http://schemas.openxmlformats.org/officeDocument/2006/relationships/image" Target="../media/image15.gif"/><Relationship Id="rId2" Type="http://schemas.openxmlformats.org/officeDocument/2006/relationships/image" Target="../media/image11.jpg"/><Relationship Id="rId1" Type="http://schemas.openxmlformats.org/officeDocument/2006/relationships/slideLayout" Target="../slideLayouts/slideLayout10.xml"/><Relationship Id="rId6" Type="http://schemas.openxmlformats.org/officeDocument/2006/relationships/slide" Target="slide8.xml"/><Relationship Id="rId11" Type="http://schemas.microsoft.com/office/2007/relationships/hdphoto" Target="../media/hdphoto5.wdp"/><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slide" Target="slide7.xml"/><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audio" Target="../media/audio3.wav"/><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audio" Target="../media/audio3.wav"/><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0.jpg"/><Relationship Id="rId5" Type="http://schemas.openxmlformats.org/officeDocument/2006/relationships/audio" Target="../media/audio3.wav"/><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2D7BE26B-1D08-82F1-B138-B2EB070917C0}"/>
              </a:ext>
            </a:extLst>
          </p:cNvPr>
          <p:cNvGraphicFramePr>
            <a:graphicFrameLocks noGrp="1"/>
          </p:cNvGraphicFramePr>
          <p:nvPr>
            <p:extLst>
              <p:ext uri="{D42A27DB-BD31-4B8C-83A1-F6EECF244321}">
                <p14:modId xmlns:p14="http://schemas.microsoft.com/office/powerpoint/2010/main" val="3115777292"/>
              </p:ext>
            </p:extLst>
          </p:nvPr>
        </p:nvGraphicFramePr>
        <p:xfrm>
          <a:off x="0" y="89954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endParaRPr lang="en-US" sz="1300" dirty="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35494077"/>
                  </a:ext>
                </a:extLst>
              </a:tr>
            </a:tbl>
          </a:graphicData>
        </a:graphic>
      </p:graphicFrame>
      <p:sp>
        <p:nvSpPr>
          <p:cNvPr id="4" name="TextBox 3">
            <a:extLst>
              <a:ext uri="{FF2B5EF4-FFF2-40B4-BE49-F238E27FC236}">
                <a16:creationId xmlns:a16="http://schemas.microsoft.com/office/drawing/2014/main" id="{574284F3-1059-BB58-5EF3-EB5DA9D32D68}"/>
              </a:ext>
            </a:extLst>
          </p:cNvPr>
          <p:cNvSpPr txBox="1"/>
          <p:nvPr/>
        </p:nvSpPr>
        <p:spPr>
          <a:xfrm>
            <a:off x="1956435" y="139944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0CCB9F1-6CBF-A0A5-0B4B-E3BEE1C1DB90}"/>
              </a:ext>
            </a:extLst>
          </p:cNvPr>
          <p:cNvSpPr txBox="1"/>
          <p:nvPr/>
        </p:nvSpPr>
        <p:spPr>
          <a:xfrm>
            <a:off x="833073" y="3269056"/>
            <a:ext cx="12232005" cy="1938992"/>
          </a:xfrm>
          <a:prstGeom prst="rect">
            <a:avLst/>
          </a:prstGeom>
          <a:noFill/>
        </p:spPr>
        <p:txBody>
          <a:bodyPr wrap="square" rtlCol="0">
            <a:spAutoFit/>
          </a:bodyPr>
          <a:lstStyle/>
          <a:p>
            <a:pPr algn="ctr" defTabSz="739683">
              <a:buClrTx/>
              <a:defRPr/>
            </a:pP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Mở</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rộng</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vốn</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từ</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về</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bạn</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trong</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nhà</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biện</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pháp</a:t>
            </a:r>
            <a:r>
              <a:rPr lang="en-US" sz="6000" b="1" kern="1200" dirty="0" smtClean="0">
                <a:solidFill>
                  <a:srgbClr val="FF0000"/>
                </a:solidFill>
                <a:latin typeface="HP001 4 hàng" panose="020B0603050302020204" pitchFamily="34" charset="0"/>
                <a:ea typeface="+mn-ea"/>
                <a:cs typeface="HP001 5H Normal" panose="020B0603050302020204" pitchFamily="34" charset="0"/>
              </a:rPr>
              <a:t> so </a:t>
            </a:r>
            <a:r>
              <a:rPr lang="en-US" sz="6000" b="1" kern="1200" dirty="0" err="1" smtClean="0">
                <a:solidFill>
                  <a:srgbClr val="FF0000"/>
                </a:solidFill>
                <a:latin typeface="HP001 4 hàng" panose="020B0603050302020204" pitchFamily="34" charset="0"/>
                <a:ea typeface="+mn-ea"/>
                <a:cs typeface="HP001 5H Normal" panose="020B0603050302020204" pitchFamily="34" charset="0"/>
              </a:rPr>
              <a:t>sánh</a:t>
            </a:r>
            <a:endParaRPr lang="en-VN" sz="6000" b="1" kern="1200" dirty="0">
              <a:solidFill>
                <a:srgbClr val="FF000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36B4B36-BF6A-AE19-84CA-92F783D69AE2}"/>
              </a:ext>
            </a:extLst>
          </p:cNvPr>
          <p:cNvSpPr txBox="1"/>
          <p:nvPr/>
        </p:nvSpPr>
        <p:spPr>
          <a:xfrm>
            <a:off x="4038182" y="2412833"/>
            <a:ext cx="4694337" cy="857799"/>
          </a:xfrm>
          <a:prstGeom prst="rect">
            <a:avLst/>
          </a:prstGeom>
          <a:noFill/>
        </p:spPr>
        <p:txBody>
          <a:bodyPr wrap="square">
            <a:spAutoFit/>
          </a:bodyPr>
          <a:lstStyle/>
          <a:p>
            <a:r>
              <a:rPr lang="en-US" sz="4974" b="1">
                <a:solidFill>
                  <a:srgbClr val="7030A0"/>
                </a:solidFill>
                <a:latin typeface="HP001 4 hàng" panose="020B0603050302020204" pitchFamily="34" charset="0"/>
              </a:rPr>
              <a:t>Lu</a:t>
            </a:r>
            <a:r>
              <a:rPr lang="el-GR" sz="4974" b="1">
                <a:solidFill>
                  <a:srgbClr val="7030A0"/>
                </a:solidFill>
                <a:latin typeface="HP001 4 hàng" panose="020B0603050302020204" pitchFamily="34" charset="0"/>
              </a:rPr>
              <a:t>ΐ</a:t>
            </a:r>
            <a:r>
              <a:rPr lang="en-US" sz="4974" b="1">
                <a:solidFill>
                  <a:srgbClr val="7030A0"/>
                </a:solidFill>
                <a:latin typeface="HP001 4 hàng" panose="020B0603050302020204" pitchFamily="34" charset="0"/>
              </a:rPr>
              <a:t>İn Ǉập</a:t>
            </a:r>
          </a:p>
        </p:txBody>
      </p:sp>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898" y="5016121"/>
            <a:ext cx="1798934" cy="24465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3872186" y="5065086"/>
            <a:ext cx="1777170" cy="2446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grpSp>
        <p:nvGrpSpPr>
          <p:cNvPr id="15" name="Group 14">
            <a:extLst>
              <a:ext uri="{FF2B5EF4-FFF2-40B4-BE49-F238E27FC236}">
                <a16:creationId xmlns:a16="http://schemas.microsoft.com/office/drawing/2014/main" id="{62091EAE-9A1B-BAF8-4D1B-C1247D199FED}"/>
              </a:ext>
            </a:extLst>
          </p:cNvPr>
          <p:cNvGrpSpPr/>
          <p:nvPr/>
        </p:nvGrpSpPr>
        <p:grpSpPr>
          <a:xfrm>
            <a:off x="6385350" y="4937695"/>
            <a:ext cx="4528678" cy="3035696"/>
            <a:chOff x="6402125" y="4286671"/>
            <a:chExt cx="4528678" cy="3035696"/>
          </a:xfrm>
        </p:grpSpPr>
        <p:grpSp>
          <p:nvGrpSpPr>
            <p:cNvPr id="7" name="Group 6">
              <a:extLst>
                <a:ext uri="{FF2B5EF4-FFF2-40B4-BE49-F238E27FC236}">
                  <a16:creationId xmlns:a16="http://schemas.microsoft.com/office/drawing/2014/main" id="{5ADC4430-C204-EB9E-AB95-4244F22B43D0}"/>
                </a:ext>
              </a:extLst>
            </p:cNvPr>
            <p:cNvGrpSpPr/>
            <p:nvPr/>
          </p:nvGrpSpPr>
          <p:grpSpPr>
            <a:xfrm>
              <a:off x="6402125" y="4369097"/>
              <a:ext cx="2656139" cy="2953270"/>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8630732" y="4596609"/>
              <a:ext cx="2610010" cy="1990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43597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364751" y="738835"/>
            <a:ext cx="11132484"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4400" b="1" dirty="0" smtClean="0">
                <a:solidFill>
                  <a:schemeClr val="bg2"/>
                </a:solidFill>
                <a:latin typeface="Times New Roman" panose="02020603050405020304" pitchFamily="18" charset="0"/>
                <a:cs typeface="Times New Roman" panose="02020603050405020304" pitchFamily="18" charset="0"/>
              </a:rPr>
              <a:t>1. </a:t>
            </a:r>
            <a:r>
              <a:rPr lang="nl-NL" sz="4000" b="1" dirty="0" smtClean="0">
                <a:solidFill>
                  <a:schemeClr val="bg2"/>
                </a:solidFill>
                <a:latin typeface="Times New Roman" panose="02020603050405020304" pitchFamily="18" charset="0"/>
                <a:cs typeface="Times New Roman" panose="02020603050405020304" pitchFamily="18" charset="0"/>
              </a:rPr>
              <a:t>Tìm </a:t>
            </a:r>
            <a:r>
              <a:rPr lang="nl-NL" sz="4000" b="1" dirty="0">
                <a:solidFill>
                  <a:schemeClr val="bg2"/>
                </a:solidFill>
                <a:latin typeface="Times New Roman" panose="02020603050405020304" pitchFamily="18" charset="0"/>
                <a:cs typeface="Times New Roman" panose="02020603050405020304" pitchFamily="18" charset="0"/>
              </a:rPr>
              <a:t>từ ngữ về bạn trong nhà </a:t>
            </a:r>
            <a:r>
              <a:rPr lang="nl-NL" sz="4000" b="1" dirty="0" smtClean="0">
                <a:solidFill>
                  <a:schemeClr val="bg2"/>
                </a:solidFill>
                <a:latin typeface="Times New Roman" panose="02020603050405020304" pitchFamily="18" charset="0"/>
                <a:cs typeface="Times New Roman" panose="02020603050405020304" pitchFamily="18" charset="0"/>
              </a:rPr>
              <a:t>theo hai </a:t>
            </a:r>
            <a:r>
              <a:rPr lang="nl-NL" sz="4000" b="1" dirty="0">
                <a:solidFill>
                  <a:schemeClr val="bg2"/>
                </a:solidFill>
                <a:latin typeface="Times New Roman" panose="02020603050405020304" pitchFamily="18" charset="0"/>
                <a:cs typeface="Times New Roman" panose="02020603050405020304" pitchFamily="18" charset="0"/>
              </a:rPr>
              <a:t>nhóm</a:t>
            </a:r>
            <a:r>
              <a:rPr lang="nl-NL" sz="4000" b="1" dirty="0" smtClean="0">
                <a:solidFill>
                  <a:schemeClr val="bg2"/>
                </a:solidFill>
                <a:latin typeface="Times New Roman" panose="02020603050405020304" pitchFamily="18" charset="0"/>
                <a:cs typeface="Times New Roman" panose="02020603050405020304" pitchFamily="18" charset="0"/>
              </a:rPr>
              <a:t>:</a:t>
            </a:r>
          </a:p>
          <a:p>
            <a:r>
              <a:rPr lang="nl-NL" sz="4000" dirty="0" smtClean="0">
                <a:solidFill>
                  <a:schemeClr val="bg2"/>
                </a:solidFill>
                <a:latin typeface="Times New Roman" panose="02020603050405020304" pitchFamily="18" charset="0"/>
                <a:cs typeface="Times New Roman" panose="02020603050405020304" pitchFamily="18" charset="0"/>
              </a:rPr>
              <a:t> </a:t>
            </a:r>
            <a:r>
              <a:rPr lang="nl-NL" sz="4000" b="1" dirty="0">
                <a:solidFill>
                  <a:schemeClr val="bg2"/>
                </a:solidFill>
                <a:latin typeface="Times New Roman" panose="02020603050405020304" pitchFamily="18" charset="0"/>
                <a:cs typeface="Times New Roman" panose="02020603050405020304" pitchFamily="18" charset="0"/>
              </a:rPr>
              <a:t>- Vật nuôi              </a:t>
            </a:r>
            <a:r>
              <a:rPr lang="nl-NL" sz="4000" b="1" dirty="0" smtClean="0">
                <a:solidFill>
                  <a:schemeClr val="bg2"/>
                </a:solidFill>
                <a:latin typeface="Times New Roman" panose="02020603050405020304" pitchFamily="18" charset="0"/>
                <a:cs typeface="Times New Roman" panose="02020603050405020304" pitchFamily="18" charset="0"/>
              </a:rPr>
              <a:t>                             </a:t>
            </a:r>
            <a:r>
              <a:rPr lang="nl-NL" sz="4000" b="1" dirty="0">
                <a:solidFill>
                  <a:schemeClr val="bg2"/>
                </a:solidFill>
                <a:latin typeface="Times New Roman" panose="02020603050405020304" pitchFamily="18" charset="0"/>
                <a:cs typeface="Times New Roman" panose="02020603050405020304" pitchFamily="18" charset="0"/>
              </a:rPr>
              <a:t>- Đồ </a:t>
            </a:r>
            <a:r>
              <a:rPr lang="nl-NL" sz="4000" b="1" dirty="0" smtClean="0">
                <a:solidFill>
                  <a:schemeClr val="bg2"/>
                </a:solidFill>
                <a:latin typeface="Times New Roman" panose="02020603050405020304" pitchFamily="18" charset="0"/>
                <a:cs typeface="Times New Roman" panose="02020603050405020304" pitchFamily="18" charset="0"/>
              </a:rPr>
              <a:t>đạc</a:t>
            </a:r>
            <a:endParaRPr lang="en-US" sz="4000" b="1" dirty="0">
              <a:solidFill>
                <a:schemeClr val="bg2"/>
              </a:solidFill>
              <a:latin typeface="Times New Roman" panose="02020603050405020304" pitchFamily="18" charset="0"/>
              <a:cs typeface="Times New Roman" panose="02020603050405020304" pitchFamily="18" charset="0"/>
            </a:endParaRPr>
          </a:p>
        </p:txBody>
      </p:sp>
      <p:sp>
        <p:nvSpPr>
          <p:cNvPr id="4" name="Rounded Rectangular Callout 3"/>
          <p:cNvSpPr/>
          <p:nvPr/>
        </p:nvSpPr>
        <p:spPr>
          <a:xfrm>
            <a:off x="860612" y="2541494"/>
            <a:ext cx="4235823" cy="3429000"/>
          </a:xfrm>
          <a:prstGeom prst="wedgeRoundRectCallout">
            <a:avLst>
              <a:gd name="adj1" fmla="val -20833"/>
              <a:gd name="adj2" fmla="val -6965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5400" dirty="0">
                <a:solidFill>
                  <a:schemeClr val="bg2"/>
                </a:solidFill>
              </a:rPr>
              <a:t>Chó, mèo, trâu, bò, gà, lợn, vịt,,,,</a:t>
            </a:r>
            <a:endParaRPr lang="en-US" sz="5400" dirty="0">
              <a:solidFill>
                <a:schemeClr val="bg2"/>
              </a:solidFill>
            </a:endParaRPr>
          </a:p>
        </p:txBody>
      </p:sp>
      <p:sp>
        <p:nvSpPr>
          <p:cNvPr id="7" name="Rounded Rectangular Callout 6"/>
          <p:cNvSpPr/>
          <p:nvPr/>
        </p:nvSpPr>
        <p:spPr>
          <a:xfrm>
            <a:off x="6595596" y="2541494"/>
            <a:ext cx="4901639" cy="3429000"/>
          </a:xfrm>
          <a:prstGeom prst="wedgeRoundRectCallout">
            <a:avLst>
              <a:gd name="adj1" fmla="val -20833"/>
              <a:gd name="adj2" fmla="val -696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5400" dirty="0">
                <a:solidFill>
                  <a:schemeClr val="bg2"/>
                </a:solidFill>
              </a:rPr>
              <a:t>bàn, ghế, tủ lạnh, ti vi, nồi cơm điện, ....</a:t>
            </a:r>
            <a:endParaRPr lang="en-US" sz="5400" dirty="0">
              <a:solidFill>
                <a:schemeClr val="bg2"/>
              </a:solidFill>
            </a:endParaRPr>
          </a:p>
        </p:txBody>
      </p:sp>
    </p:spTree>
    <p:extLst>
      <p:ext uri="{BB962C8B-B14F-4D97-AF65-F5344CB8AC3E}">
        <p14:creationId xmlns:p14="http://schemas.microsoft.com/office/powerpoint/2010/main" val="336465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1185021" y="-215906"/>
            <a:ext cx="11132484"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6000" b="1" dirty="0" smtClean="0">
                <a:solidFill>
                  <a:schemeClr val="bg2"/>
                </a:solidFill>
                <a:latin typeface="Times New Roman" panose="02020603050405020304" pitchFamily="18" charset="0"/>
                <a:cs typeface="Times New Roman" panose="02020603050405020304" pitchFamily="18" charset="0"/>
              </a:rPr>
              <a:t>2</a:t>
            </a:r>
            <a:r>
              <a:rPr lang="en-US" sz="6000" b="1" dirty="0" smtClean="0">
                <a:solidFill>
                  <a:schemeClr val="bg2"/>
                </a:solidFill>
                <a:latin typeface="Times New Roman" panose="02020603050405020304" pitchFamily="18" charset="0"/>
                <a:cs typeface="Times New Roman" panose="02020603050405020304" pitchFamily="18" charset="0"/>
              </a:rPr>
              <a:t>. </a:t>
            </a:r>
            <a:r>
              <a:rPr lang="nl-NL" sz="4000" b="1" dirty="0">
                <a:solidFill>
                  <a:schemeClr val="bg2"/>
                </a:solidFill>
                <a:latin typeface="Times New Roman" panose="02020603050405020304" pitchFamily="18" charset="0"/>
                <a:cs typeface="Times New Roman" panose="02020603050405020304" pitchFamily="18" charset="0"/>
              </a:rPr>
              <a:t>Đọc đoạn văn SGK và trả lời câu hỏi</a:t>
            </a:r>
            <a:r>
              <a:rPr lang="nl-NL" sz="4000" dirty="0" smtClean="0">
                <a:solidFill>
                  <a:schemeClr val="bg2"/>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553010" y="789792"/>
            <a:ext cx="10823202" cy="5940088"/>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Nhà Thuỷ ở ngay dưới thuyền. Con sông thân yêu, nơi có “nhà” của Thuỷ ấy, là sông Hồng. Lòng sông mở mênh mông, quãng chảy qua Hà Nội cũng mênh mông hơn. Mỗi cánh buồm nổi trên dòng sông, nom cứ như là một con bướm nhỏ. Lúc nắng ủng mây hồng, nước Sông nhấp nháy như sao bay.</a:t>
            </a:r>
          </a:p>
          <a:p>
            <a:pPr algn="r"/>
            <a:r>
              <a:rPr lang="vi-VN" sz="3600" b="1" dirty="0">
                <a:latin typeface="Times New Roman" panose="02020603050405020304" pitchFamily="18" charset="0"/>
                <a:cs typeface="Times New Roman" panose="02020603050405020304" pitchFamily="18" charset="0"/>
              </a:rPr>
              <a:t>(Theo Phong Thu)</a:t>
            </a:r>
          </a:p>
          <a:p>
            <a:r>
              <a:rPr lang="vi-VN" sz="36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Cảnh buồm trên sông được so sánh với sự vật nào?</a:t>
            </a:r>
          </a:p>
        </p:txBody>
      </p:sp>
    </p:spTree>
    <p:extLst>
      <p:ext uri="{BB962C8B-B14F-4D97-AF65-F5344CB8AC3E}">
        <p14:creationId xmlns:p14="http://schemas.microsoft.com/office/powerpoint/2010/main" val="140143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620245" y="416106"/>
            <a:ext cx="11132484"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r>
              <a:rPr lang="en-US" sz="6000" b="1" dirty="0" smtClean="0">
                <a:solidFill>
                  <a:schemeClr val="bg2"/>
                </a:solidFill>
                <a:latin typeface="Times New Roman" panose="02020603050405020304" pitchFamily="18" charset="0"/>
                <a:cs typeface="Times New Roman" panose="02020603050405020304" pitchFamily="18" charset="0"/>
              </a:rPr>
              <a:t>2</a:t>
            </a:r>
            <a:r>
              <a:rPr lang="en-US" sz="6000" b="1" dirty="0" smtClean="0">
                <a:solidFill>
                  <a:schemeClr val="bg2"/>
                </a:solidFill>
                <a:latin typeface="Times New Roman" panose="02020603050405020304" pitchFamily="18" charset="0"/>
                <a:cs typeface="Times New Roman" panose="02020603050405020304" pitchFamily="18" charset="0"/>
              </a:rPr>
              <a:t>. </a:t>
            </a:r>
            <a:r>
              <a:rPr lang="nl-NL" sz="4000" b="1" dirty="0">
                <a:solidFill>
                  <a:schemeClr val="bg2"/>
                </a:solidFill>
                <a:latin typeface="Times New Roman" panose="02020603050405020304" pitchFamily="18" charset="0"/>
                <a:cs typeface="Times New Roman" panose="02020603050405020304" pitchFamily="18" charset="0"/>
              </a:rPr>
              <a:t>Đọc đoạn văn SGK và trả lời câu hỏi</a:t>
            </a:r>
            <a:r>
              <a:rPr lang="nl-NL" sz="4000" dirty="0" smtClean="0">
                <a:solidFill>
                  <a:schemeClr val="bg2"/>
                </a:solidFill>
                <a:latin typeface="Times New Roman" panose="02020603050405020304" pitchFamily="18" charset="0"/>
                <a:cs typeface="Times New Roman" panose="02020603050405020304" pitchFamily="18" charset="0"/>
              </a:rPr>
              <a:t>.</a:t>
            </a:r>
          </a:p>
          <a:p>
            <a:r>
              <a:rPr lang="nl-NL" sz="4000" dirty="0" smtClean="0">
                <a:solidFill>
                  <a:schemeClr val="bg2"/>
                </a:solidFill>
                <a:latin typeface="Times New Roman" panose="02020603050405020304" pitchFamily="18" charset="0"/>
                <a:cs typeface="Times New Roman" panose="02020603050405020304" pitchFamily="18" charset="0"/>
              </a:rPr>
              <a:t> </a:t>
            </a:r>
            <a:r>
              <a:rPr lang="nl-NL" sz="4000" dirty="0">
                <a:solidFill>
                  <a:schemeClr val="bg2"/>
                </a:solidFill>
                <a:latin typeface="Times New Roman" panose="02020603050405020304" pitchFamily="18" charset="0"/>
                <a:cs typeface="Times New Roman" panose="02020603050405020304" pitchFamily="18" charset="0"/>
              </a:rPr>
              <a:t>(làm việc nhóm đôi)</a:t>
            </a:r>
            <a:endParaRPr lang="en-US" sz="4000" dirty="0">
              <a:solidFill>
                <a:schemeClr val="bg2"/>
              </a:solidFill>
              <a:latin typeface="Times New Roman" panose="02020603050405020304" pitchFamily="18" charset="0"/>
              <a:cs typeface="Times New Roman" panose="02020603050405020304" pitchFamily="18" charset="0"/>
            </a:endParaRPr>
          </a:p>
        </p:txBody>
      </p:sp>
      <p:sp>
        <p:nvSpPr>
          <p:cNvPr id="4" name="Rounded Rectangular Callout 3"/>
          <p:cNvSpPr/>
          <p:nvPr/>
        </p:nvSpPr>
        <p:spPr>
          <a:xfrm>
            <a:off x="403412" y="2205318"/>
            <a:ext cx="5096435" cy="3429000"/>
          </a:xfrm>
          <a:prstGeom prst="wedgeRoundRectCallout">
            <a:avLst>
              <a:gd name="adj1" fmla="val -20833"/>
              <a:gd name="adj2" fmla="val -69657"/>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bg2"/>
                </a:solidFill>
              </a:rPr>
              <a:t>+ Cánh buồm trên sông được so sánh với sự vật nào?</a:t>
            </a:r>
            <a:endParaRPr lang="en-US" sz="4400" dirty="0">
              <a:solidFill>
                <a:schemeClr val="bg2"/>
              </a:solidFill>
            </a:endParaRPr>
          </a:p>
        </p:txBody>
      </p:sp>
      <p:sp>
        <p:nvSpPr>
          <p:cNvPr id="7" name="Rounded Rectangular Callout 6"/>
          <p:cNvSpPr/>
          <p:nvPr/>
        </p:nvSpPr>
        <p:spPr>
          <a:xfrm>
            <a:off x="6347012" y="2111188"/>
            <a:ext cx="5405717" cy="3429000"/>
          </a:xfrm>
          <a:prstGeom prst="wedgeRoundRectCallout">
            <a:avLst>
              <a:gd name="adj1" fmla="val -20833"/>
              <a:gd name="adj2" fmla="val -696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800" dirty="0">
                <a:solidFill>
                  <a:schemeClr val="bg2"/>
                </a:solidFill>
              </a:rPr>
              <a:t>+ Nước sông được ví với sự vật nào?</a:t>
            </a:r>
            <a:endParaRPr lang="en-US" sz="4800" dirty="0">
              <a:solidFill>
                <a:schemeClr val="bg2"/>
              </a:solidFill>
            </a:endParaRPr>
          </a:p>
        </p:txBody>
      </p:sp>
    </p:spTree>
    <p:extLst>
      <p:ext uri="{BB962C8B-B14F-4D97-AF65-F5344CB8AC3E}">
        <p14:creationId xmlns:p14="http://schemas.microsoft.com/office/powerpoint/2010/main" val="17189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169573" y="469730"/>
            <a:ext cx="11112509"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400" b="1" dirty="0" smtClean="0">
                <a:solidFill>
                  <a:schemeClr val="bg2"/>
                </a:solidFill>
                <a:latin typeface="Times New Roman" panose="02020603050405020304" pitchFamily="18" charset="0"/>
                <a:cs typeface="Times New Roman" panose="02020603050405020304" pitchFamily="18" charset="0"/>
              </a:rPr>
              <a:t>3. </a:t>
            </a:r>
            <a:r>
              <a:rPr lang="vi-VN" sz="4400" b="1" dirty="0" smtClean="0">
                <a:solidFill>
                  <a:schemeClr val="bg2"/>
                </a:solidFill>
                <a:latin typeface="Times New Roman" panose="02020603050405020304" pitchFamily="18" charset="0"/>
                <a:cs typeface="Times New Roman" panose="02020603050405020304" pitchFamily="18" charset="0"/>
              </a:rPr>
              <a:t>Tìm </a:t>
            </a:r>
            <a:r>
              <a:rPr lang="vi-VN" sz="4400" b="1" dirty="0">
                <a:solidFill>
                  <a:schemeClr val="bg2"/>
                </a:solidFill>
                <a:latin typeface="Times New Roman" panose="02020603050405020304" pitchFamily="18" charset="0"/>
                <a:cs typeface="Times New Roman" panose="02020603050405020304" pitchFamily="18" charset="0"/>
              </a:rPr>
              <a:t>hình ảnh so sánh trong các đoạn thơ dưới đây. Nêu tác dụng của hình ảnh so sánh.</a:t>
            </a:r>
            <a:endParaRPr lang="en-US" sz="6600" b="1"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Luyện tập trang 111, 112 Tiếng Việt lớp 3 Tập 1 |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29" y="1541417"/>
            <a:ext cx="8412479" cy="515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70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169573" y="469730"/>
            <a:ext cx="11112509"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400" b="1" dirty="0" smtClean="0">
                <a:solidFill>
                  <a:schemeClr val="bg2"/>
                </a:solidFill>
                <a:latin typeface="Times New Roman" panose="02020603050405020304" pitchFamily="18" charset="0"/>
                <a:cs typeface="Times New Roman" panose="02020603050405020304" pitchFamily="18" charset="0"/>
              </a:rPr>
              <a:t>3. </a:t>
            </a:r>
            <a:r>
              <a:rPr lang="vi-VN" sz="4400" b="1" dirty="0" smtClean="0">
                <a:solidFill>
                  <a:schemeClr val="bg2"/>
                </a:solidFill>
                <a:latin typeface="Times New Roman" panose="02020603050405020304" pitchFamily="18" charset="0"/>
                <a:cs typeface="Times New Roman" panose="02020603050405020304" pitchFamily="18" charset="0"/>
              </a:rPr>
              <a:t>Tìm </a:t>
            </a:r>
            <a:r>
              <a:rPr lang="vi-VN" sz="4400" b="1" dirty="0">
                <a:solidFill>
                  <a:schemeClr val="bg2"/>
                </a:solidFill>
                <a:latin typeface="Times New Roman" panose="02020603050405020304" pitchFamily="18" charset="0"/>
                <a:cs typeface="Times New Roman" panose="02020603050405020304" pitchFamily="18" charset="0"/>
              </a:rPr>
              <a:t>hình ảnh so sánh trong các đoạn thơ dưới đây. Nêu tác dụng của hình ảnh so sánh.</a:t>
            </a:r>
            <a:endParaRPr lang="en-US" sz="6600" b="1"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Luyện tập trang 111, 112 Tiếng Việt lớp 3 Tập 1 | Kết nối tri thức"/>
          <p:cNvPicPr>
            <a:picLocks noChangeAspect="1" noChangeArrowheads="1"/>
          </p:cNvPicPr>
          <p:nvPr/>
        </p:nvPicPr>
        <p:blipFill rotWithShape="1">
          <a:blip r:embed="rId4">
            <a:extLst>
              <a:ext uri="{28A0092B-C50C-407E-A947-70E740481C1C}">
                <a14:useLocalDpi xmlns:a14="http://schemas.microsoft.com/office/drawing/2010/main" val="0"/>
              </a:ext>
            </a:extLst>
          </a:blip>
          <a:srcRect l="3843" t="1838" r="51459" b="54116"/>
          <a:stretch/>
        </p:blipFill>
        <p:spPr bwMode="auto">
          <a:xfrm>
            <a:off x="2886892" y="1636793"/>
            <a:ext cx="5165976" cy="312240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4023360" y="2821577"/>
            <a:ext cx="2664823"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905794" y="3461657"/>
            <a:ext cx="2664823"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03119" y="5172891"/>
            <a:ext cx="7916091" cy="584775"/>
          </a:xfrm>
          <a:prstGeom prst="rect">
            <a:avLst/>
          </a:prstGeom>
          <a:noFill/>
        </p:spPr>
        <p:txBody>
          <a:bodyPr wrap="square" rtlCol="0">
            <a:spAutoFit/>
          </a:bodyPr>
          <a:lstStyle/>
          <a:p>
            <a:r>
              <a:rPr lang="nl-NL" sz="3200" i="1" dirty="0">
                <a:latin typeface="Times New Roman" panose="02020603050405020304" pitchFamily="18" charset="0"/>
                <a:cs typeface="Times New Roman" panose="02020603050405020304" pitchFamily="18" charset="0"/>
              </a:rPr>
              <a:t>Tàu cau như tay xoè rộng, hứng mưa.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1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208762" y="234599"/>
            <a:ext cx="11112509"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000" b="1" dirty="0" smtClean="0">
                <a:solidFill>
                  <a:schemeClr val="bg2"/>
                </a:solidFill>
                <a:latin typeface="Times New Roman" panose="02020603050405020304" pitchFamily="18" charset="0"/>
                <a:cs typeface="Times New Roman" panose="02020603050405020304" pitchFamily="18" charset="0"/>
              </a:rPr>
              <a:t>3. </a:t>
            </a:r>
            <a:r>
              <a:rPr lang="vi-VN" sz="4000" b="1" dirty="0" smtClean="0">
                <a:solidFill>
                  <a:schemeClr val="bg2"/>
                </a:solidFill>
                <a:latin typeface="Times New Roman" panose="02020603050405020304" pitchFamily="18" charset="0"/>
                <a:cs typeface="Times New Roman" panose="02020603050405020304" pitchFamily="18" charset="0"/>
              </a:rPr>
              <a:t>Tìm </a:t>
            </a:r>
            <a:r>
              <a:rPr lang="vi-VN" sz="4000" b="1" dirty="0">
                <a:solidFill>
                  <a:schemeClr val="bg2"/>
                </a:solidFill>
                <a:latin typeface="Times New Roman" panose="02020603050405020304" pitchFamily="18" charset="0"/>
                <a:cs typeface="Times New Roman" panose="02020603050405020304" pitchFamily="18" charset="0"/>
              </a:rPr>
              <a:t>hình ảnh so sánh trong các đoạn thơ dưới đây. Nêu tác dụng của hình ảnh so sánh.</a:t>
            </a:r>
            <a:endParaRPr lang="en-US" sz="6000" b="1"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Luyện tập trang 111, 112 Tiếng Việt lớp 3 Tập 1 | Kết nối tri thức"/>
          <p:cNvPicPr>
            <a:picLocks noChangeAspect="1" noChangeArrowheads="1"/>
          </p:cNvPicPr>
          <p:nvPr/>
        </p:nvPicPr>
        <p:blipFill rotWithShape="1">
          <a:blip r:embed="rId4">
            <a:extLst>
              <a:ext uri="{28A0092B-C50C-407E-A947-70E740481C1C}">
                <a14:useLocalDpi xmlns:a14="http://schemas.microsoft.com/office/drawing/2010/main" val="0"/>
              </a:ext>
            </a:extLst>
          </a:blip>
          <a:srcRect l="50466" t="1266" r="3572" b="51899"/>
          <a:stretch/>
        </p:blipFill>
        <p:spPr bwMode="auto">
          <a:xfrm>
            <a:off x="3265714" y="1401662"/>
            <a:ext cx="5355771" cy="348384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853543" y="3344091"/>
            <a:ext cx="3370217"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939636" y="5708073"/>
            <a:ext cx="8465128" cy="584775"/>
          </a:xfrm>
          <a:prstGeom prst="rect">
            <a:avLst/>
          </a:prstGeom>
          <a:noFill/>
        </p:spPr>
        <p:txBody>
          <a:bodyPr wrap="square" rtlCol="0">
            <a:spAutoFit/>
          </a:bodyPr>
          <a:lstStyle/>
          <a:p>
            <a:r>
              <a:rPr lang="nl-NL" sz="3200" i="1" dirty="0"/>
              <a:t>Trăng tròn </a:t>
            </a:r>
            <a:r>
              <a:rPr lang="nl-NL" sz="3200" i="1" dirty="0" smtClean="0"/>
              <a:t>được so sánh như </a:t>
            </a:r>
            <a:r>
              <a:rPr lang="nl-NL" sz="3200" i="1" dirty="0"/>
              <a:t>cái đĩa</a:t>
            </a:r>
            <a:endParaRPr lang="en-US" sz="3200" dirty="0"/>
          </a:p>
        </p:txBody>
      </p:sp>
    </p:spTree>
    <p:extLst>
      <p:ext uri="{BB962C8B-B14F-4D97-AF65-F5344CB8AC3E}">
        <p14:creationId xmlns:p14="http://schemas.microsoft.com/office/powerpoint/2010/main" val="116546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208761" y="182347"/>
            <a:ext cx="11112509"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b="1" dirty="0" smtClean="0">
                <a:solidFill>
                  <a:schemeClr val="bg2"/>
                </a:solidFill>
                <a:latin typeface="Times New Roman" panose="02020603050405020304" pitchFamily="18" charset="0"/>
                <a:cs typeface="Times New Roman" panose="02020603050405020304" pitchFamily="18" charset="0"/>
              </a:rPr>
              <a:t>3. </a:t>
            </a:r>
            <a:r>
              <a:rPr lang="vi-VN" sz="3600" b="1" dirty="0" smtClean="0">
                <a:solidFill>
                  <a:schemeClr val="bg2"/>
                </a:solidFill>
                <a:latin typeface="Times New Roman" panose="02020603050405020304" pitchFamily="18" charset="0"/>
                <a:cs typeface="Times New Roman" panose="02020603050405020304" pitchFamily="18" charset="0"/>
              </a:rPr>
              <a:t>Tìm </a:t>
            </a:r>
            <a:r>
              <a:rPr lang="vi-VN" sz="3600" b="1" dirty="0">
                <a:solidFill>
                  <a:schemeClr val="bg2"/>
                </a:solidFill>
                <a:latin typeface="Times New Roman" panose="02020603050405020304" pitchFamily="18" charset="0"/>
                <a:cs typeface="Times New Roman" panose="02020603050405020304" pitchFamily="18" charset="0"/>
              </a:rPr>
              <a:t>hình ảnh so sánh trong các đoạn thơ dưới đây. Nêu tác dụng của hình ảnh so sánh.</a:t>
            </a:r>
            <a:endParaRPr lang="en-US" sz="5400" b="1"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Luyện tập trang 111, 112 Tiếng Việt lớp 3 Tập 1 | Kết nối tri thức"/>
          <p:cNvPicPr>
            <a:picLocks noChangeAspect="1" noChangeArrowheads="1"/>
          </p:cNvPicPr>
          <p:nvPr/>
        </p:nvPicPr>
        <p:blipFill rotWithShape="1">
          <a:blip r:embed="rId4">
            <a:extLst>
              <a:ext uri="{28A0092B-C50C-407E-A947-70E740481C1C}">
                <a14:useLocalDpi xmlns:a14="http://schemas.microsoft.com/office/drawing/2010/main" val="0"/>
              </a:ext>
            </a:extLst>
          </a:blip>
          <a:srcRect l="4037" t="51646" r="53107" b="3545"/>
          <a:stretch/>
        </p:blipFill>
        <p:spPr bwMode="auto">
          <a:xfrm>
            <a:off x="3030583" y="1349411"/>
            <a:ext cx="6328412" cy="341502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461657" y="2108662"/>
            <a:ext cx="5329645"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61657" y="2769326"/>
            <a:ext cx="5329645"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23455" y="5320145"/>
            <a:ext cx="11873345" cy="584775"/>
          </a:xfrm>
          <a:prstGeom prst="rect">
            <a:avLst/>
          </a:prstGeom>
          <a:noFill/>
        </p:spPr>
        <p:txBody>
          <a:bodyPr wrap="square" rtlCol="0">
            <a:spAutoFit/>
          </a:bodyPr>
          <a:lstStyle/>
          <a:p>
            <a:r>
              <a:rPr lang="nl-NL" sz="3200" i="1" dirty="0"/>
              <a:t>Sương trắng viền quanh núi </a:t>
            </a:r>
            <a:r>
              <a:rPr lang="nl-NL" sz="3200" i="1" dirty="0" smtClean="0"/>
              <a:t>so sánh như </a:t>
            </a:r>
            <a:r>
              <a:rPr lang="nl-NL" sz="3200" i="1" dirty="0"/>
              <a:t>một chiếc khăn bông.</a:t>
            </a:r>
            <a:endParaRPr lang="en-US" sz="3200" dirty="0"/>
          </a:p>
        </p:txBody>
      </p:sp>
    </p:spTree>
    <p:extLst>
      <p:ext uri="{BB962C8B-B14F-4D97-AF65-F5344CB8AC3E}">
        <p14:creationId xmlns:p14="http://schemas.microsoft.com/office/powerpoint/2010/main" val="423024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238845" y="0"/>
            <a:ext cx="11112509"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b="1" dirty="0" smtClean="0">
                <a:solidFill>
                  <a:schemeClr val="bg2"/>
                </a:solidFill>
                <a:latin typeface="Times New Roman" panose="02020603050405020304" pitchFamily="18" charset="0"/>
                <a:cs typeface="Times New Roman" panose="02020603050405020304" pitchFamily="18" charset="0"/>
              </a:rPr>
              <a:t>3. </a:t>
            </a:r>
            <a:r>
              <a:rPr lang="vi-VN" sz="3200" b="1" dirty="0" smtClean="0">
                <a:solidFill>
                  <a:schemeClr val="bg2"/>
                </a:solidFill>
                <a:latin typeface="Times New Roman" panose="02020603050405020304" pitchFamily="18" charset="0"/>
                <a:cs typeface="Times New Roman" panose="02020603050405020304" pitchFamily="18" charset="0"/>
              </a:rPr>
              <a:t>Tìm </a:t>
            </a:r>
            <a:r>
              <a:rPr lang="vi-VN" sz="3200" b="1" dirty="0">
                <a:solidFill>
                  <a:schemeClr val="bg2"/>
                </a:solidFill>
                <a:latin typeface="Times New Roman" panose="02020603050405020304" pitchFamily="18" charset="0"/>
                <a:cs typeface="Times New Roman" panose="02020603050405020304" pitchFamily="18" charset="0"/>
              </a:rPr>
              <a:t>hình ảnh so sánh trong các đoạn thơ dưới đây. Nêu tác dụng của hình ảnh so sánh.</a:t>
            </a:r>
            <a:endParaRPr lang="en-US" sz="4800" b="1"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Luyện tập trang 111, 112 Tiếng Việt lớp 3 Tập 1 | Kết nối tri thức"/>
          <p:cNvPicPr>
            <a:picLocks noChangeAspect="1" noChangeArrowheads="1"/>
          </p:cNvPicPr>
          <p:nvPr/>
        </p:nvPicPr>
        <p:blipFill rotWithShape="1">
          <a:blip r:embed="rId4">
            <a:extLst>
              <a:ext uri="{28A0092B-C50C-407E-A947-70E740481C1C}">
                <a14:useLocalDpi xmlns:a14="http://schemas.microsoft.com/office/drawing/2010/main" val="0"/>
              </a:ext>
            </a:extLst>
          </a:blip>
          <a:srcRect l="50819" t="51216" r="4551" b="2332"/>
          <a:stretch/>
        </p:blipFill>
        <p:spPr bwMode="auto">
          <a:xfrm>
            <a:off x="3172690" y="1167063"/>
            <a:ext cx="5898019" cy="376515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4441371" y="4023360"/>
            <a:ext cx="2899955"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369127" y="5347855"/>
            <a:ext cx="8742218" cy="769441"/>
          </a:xfrm>
          <a:prstGeom prst="rect">
            <a:avLst/>
          </a:prstGeom>
          <a:noFill/>
        </p:spPr>
        <p:txBody>
          <a:bodyPr wrap="square" rtlCol="0">
            <a:spAutoFit/>
          </a:bodyPr>
          <a:lstStyle/>
          <a:p>
            <a:r>
              <a:rPr lang="nl-NL" sz="4400" i="1" dirty="0"/>
              <a:t>Lá cây </a:t>
            </a:r>
            <a:r>
              <a:rPr lang="nl-NL" sz="4400" i="1" dirty="0" smtClean="0"/>
              <a:t>mềm so sánh với mây</a:t>
            </a:r>
            <a:endParaRPr lang="en-US" sz="4400" dirty="0"/>
          </a:p>
        </p:txBody>
      </p:sp>
    </p:spTree>
    <p:extLst>
      <p:ext uri="{BB962C8B-B14F-4D97-AF65-F5344CB8AC3E}">
        <p14:creationId xmlns:p14="http://schemas.microsoft.com/office/powerpoint/2010/main" val="133614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D06FDEFC-11C7-EE20-9307-7E6E6846BADD}"/>
              </a:ext>
            </a:extLst>
          </p:cNvPr>
          <p:cNvSpPr txBox="1">
            <a:spLocks/>
          </p:cNvSpPr>
          <p:nvPr/>
        </p:nvSpPr>
        <p:spPr>
          <a:xfrm>
            <a:off x="169573" y="469730"/>
            <a:ext cx="11112509"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400" b="1" dirty="0" smtClean="0">
                <a:solidFill>
                  <a:schemeClr val="bg2"/>
                </a:solidFill>
                <a:latin typeface="Times New Roman" panose="02020603050405020304" pitchFamily="18" charset="0"/>
                <a:cs typeface="Times New Roman" panose="02020603050405020304" pitchFamily="18" charset="0"/>
              </a:rPr>
              <a:t>3. </a:t>
            </a:r>
            <a:r>
              <a:rPr lang="vi-VN" sz="4400" b="1" dirty="0" smtClean="0">
                <a:solidFill>
                  <a:schemeClr val="bg2"/>
                </a:solidFill>
                <a:latin typeface="Times New Roman" panose="02020603050405020304" pitchFamily="18" charset="0"/>
                <a:cs typeface="Times New Roman" panose="02020603050405020304" pitchFamily="18" charset="0"/>
              </a:rPr>
              <a:t>Tìm </a:t>
            </a:r>
            <a:r>
              <a:rPr lang="vi-VN" sz="4400" b="1" dirty="0">
                <a:solidFill>
                  <a:schemeClr val="bg2"/>
                </a:solidFill>
                <a:latin typeface="Times New Roman" panose="02020603050405020304" pitchFamily="18" charset="0"/>
                <a:cs typeface="Times New Roman" panose="02020603050405020304" pitchFamily="18" charset="0"/>
              </a:rPr>
              <a:t>hình ảnh so sánh trong các đoạn thơ dưới đây. Nêu tác dụng của hình ảnh so sánh.</a:t>
            </a:r>
            <a:endParaRPr lang="en-US" sz="6600" b="1"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Luyện tập trang 111, 112 Tiếng Việt lớp 3 Tập 1 | Kết nối tri th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73" y="1789611"/>
            <a:ext cx="6133655" cy="37621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97188" y="2024743"/>
            <a:ext cx="5264650" cy="3539430"/>
          </a:xfrm>
          <a:prstGeom prst="rect">
            <a:avLst/>
          </a:prstGeom>
          <a:noFill/>
        </p:spPr>
        <p:txBody>
          <a:bodyPr wrap="square" rtlCol="0">
            <a:spAutoFit/>
          </a:bodyPr>
          <a:lstStyle/>
          <a:p>
            <a:r>
              <a:rPr lang="nl-NL" sz="2800" dirty="0"/>
              <a:t>Tác dụng của các hình ảnh so sánh</a:t>
            </a:r>
            <a:r>
              <a:rPr lang="nl-NL" sz="2800" dirty="0" smtClean="0"/>
              <a:t>: </a:t>
            </a:r>
            <a:r>
              <a:rPr lang="nl-NL" sz="2800" dirty="0"/>
              <a:t>Làm cho câu văn, câu thơ nêu đặc điểm, miêu tả người, sự vật... Cụ thể hơn, sinh động hơn, dễ cảm nhận hơn. Hình ảnh so sánh cũng giúp cho câu văn, câu thơ hay hơn, dễ hiểu hơn.</a:t>
            </a:r>
            <a:endParaRPr lang="en-US" sz="2800" dirty="0"/>
          </a:p>
        </p:txBody>
      </p:sp>
    </p:spTree>
    <p:extLst>
      <p:ext uri="{BB962C8B-B14F-4D97-AF65-F5344CB8AC3E}">
        <p14:creationId xmlns:p14="http://schemas.microsoft.com/office/powerpoint/2010/main" val="14247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1" y="927464"/>
            <a:ext cx="8334103" cy="593053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3"/>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dirty="0">
                <a:solidFill>
                  <a:schemeClr val="accent6"/>
                </a:solidFill>
              </a:rPr>
              <a:t>VẬN DỤNG</a:t>
            </a:r>
          </a:p>
          <a:p>
            <a:pPr algn="ctr"/>
            <a:r>
              <a:rPr lang="en-US" sz="3600" b="1" dirty="0">
                <a:solidFill>
                  <a:schemeClr val="accent6"/>
                </a:solidFill>
              </a:rPr>
              <a:t>MỞ RỘNG</a:t>
            </a:r>
          </a:p>
        </p:txBody>
      </p:sp>
    </p:spTree>
    <p:extLst>
      <p:ext uri="{BB962C8B-B14F-4D97-AF65-F5344CB8AC3E}">
        <p14:creationId xmlns:p14="http://schemas.microsoft.com/office/powerpoint/2010/main" val="1706777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CE8ABF-452A-43FD-FBF4-4BC7B7094DF8}"/>
              </a:ext>
            </a:extLst>
          </p:cNvPr>
          <p:cNvSpPr txBox="1"/>
          <p:nvPr/>
        </p:nvSpPr>
        <p:spPr>
          <a:xfrm>
            <a:off x="722299" y="1997839"/>
            <a:ext cx="10717240" cy="2862322"/>
          </a:xfrm>
          <a:prstGeom prst="rect">
            <a:avLst/>
          </a:prstGeom>
          <a:noFill/>
        </p:spPr>
        <p:txBody>
          <a:bodyPr wrap="square" rtlCol="0">
            <a:spAutoFit/>
          </a:bodyPr>
          <a:lstStyle/>
          <a:p>
            <a:pPr algn="ctr"/>
            <a:r>
              <a:rPr lang="en-US" sz="6000" dirty="0" err="1">
                <a:solidFill>
                  <a:srgbClr val="7030A0"/>
                </a:solidFill>
              </a:rPr>
              <a:t>Quan</a:t>
            </a:r>
            <a:r>
              <a:rPr lang="en-US" sz="6000" dirty="0">
                <a:solidFill>
                  <a:srgbClr val="7030A0"/>
                </a:solidFill>
              </a:rPr>
              <a:t> </a:t>
            </a:r>
            <a:r>
              <a:rPr lang="en-US" sz="6000" dirty="0" err="1">
                <a:solidFill>
                  <a:srgbClr val="7030A0"/>
                </a:solidFill>
              </a:rPr>
              <a:t>sát</a:t>
            </a:r>
            <a:r>
              <a:rPr lang="en-US" sz="6000" dirty="0">
                <a:solidFill>
                  <a:srgbClr val="7030A0"/>
                </a:solidFill>
              </a:rPr>
              <a:t> </a:t>
            </a:r>
            <a:r>
              <a:rPr lang="en-US" sz="6000" dirty="0" err="1">
                <a:solidFill>
                  <a:srgbClr val="7030A0"/>
                </a:solidFill>
              </a:rPr>
              <a:t>sự</a:t>
            </a:r>
            <a:r>
              <a:rPr lang="en-US" sz="6000" dirty="0">
                <a:solidFill>
                  <a:srgbClr val="7030A0"/>
                </a:solidFill>
              </a:rPr>
              <a:t> </a:t>
            </a:r>
            <a:r>
              <a:rPr lang="en-US" sz="6000" dirty="0" err="1">
                <a:solidFill>
                  <a:srgbClr val="7030A0"/>
                </a:solidFill>
              </a:rPr>
              <a:t>vật</a:t>
            </a:r>
            <a:r>
              <a:rPr lang="en-US" sz="6000" dirty="0">
                <a:solidFill>
                  <a:srgbClr val="7030A0"/>
                </a:solidFill>
              </a:rPr>
              <a:t> </a:t>
            </a:r>
          </a:p>
          <a:p>
            <a:pPr algn="ctr"/>
            <a:r>
              <a:rPr lang="en-US" sz="6000" dirty="0" err="1">
                <a:solidFill>
                  <a:srgbClr val="7030A0"/>
                </a:solidFill>
              </a:rPr>
              <a:t>xung</a:t>
            </a:r>
            <a:r>
              <a:rPr lang="en-US" sz="6000" dirty="0">
                <a:solidFill>
                  <a:srgbClr val="7030A0"/>
                </a:solidFill>
              </a:rPr>
              <a:t> </a:t>
            </a:r>
            <a:r>
              <a:rPr lang="en-US" sz="6000" dirty="0" err="1">
                <a:solidFill>
                  <a:srgbClr val="7030A0"/>
                </a:solidFill>
              </a:rPr>
              <a:t>quanh</a:t>
            </a:r>
            <a:r>
              <a:rPr lang="en-US" sz="6000" dirty="0">
                <a:solidFill>
                  <a:srgbClr val="7030A0"/>
                </a:solidFill>
              </a:rPr>
              <a:t> </a:t>
            </a:r>
            <a:r>
              <a:rPr lang="en-US" sz="6000" dirty="0" err="1">
                <a:solidFill>
                  <a:srgbClr val="7030A0"/>
                </a:solidFill>
              </a:rPr>
              <a:t>em</a:t>
            </a:r>
            <a:r>
              <a:rPr lang="en-US" sz="6000" dirty="0">
                <a:solidFill>
                  <a:srgbClr val="7030A0"/>
                </a:solidFill>
              </a:rPr>
              <a:t> </a:t>
            </a:r>
            <a:r>
              <a:rPr lang="en-US" sz="6000" dirty="0" err="1">
                <a:solidFill>
                  <a:srgbClr val="7030A0"/>
                </a:solidFill>
              </a:rPr>
              <a:t>và</a:t>
            </a:r>
            <a:r>
              <a:rPr lang="en-US" sz="6000" dirty="0">
                <a:solidFill>
                  <a:srgbClr val="7030A0"/>
                </a:solidFill>
              </a:rPr>
              <a:t> </a:t>
            </a:r>
            <a:r>
              <a:rPr lang="en-US" sz="6000" dirty="0" err="1">
                <a:solidFill>
                  <a:srgbClr val="7030A0"/>
                </a:solidFill>
              </a:rPr>
              <a:t>tìm</a:t>
            </a:r>
            <a:r>
              <a:rPr lang="en-US" sz="6000" dirty="0">
                <a:solidFill>
                  <a:srgbClr val="7030A0"/>
                </a:solidFill>
              </a:rPr>
              <a:t> </a:t>
            </a:r>
          </a:p>
          <a:p>
            <a:pPr algn="ctr"/>
            <a:r>
              <a:rPr lang="en-US" sz="6000" dirty="0" err="1">
                <a:solidFill>
                  <a:srgbClr val="7030A0"/>
                </a:solidFill>
              </a:rPr>
              <a:t>n</a:t>
            </a:r>
            <a:r>
              <a:rPr lang="en-US" sz="6000" dirty="0" err="1" smtClean="0">
                <a:solidFill>
                  <a:srgbClr val="7030A0"/>
                </a:solidFill>
              </a:rPr>
              <a:t>hững</a:t>
            </a:r>
            <a:r>
              <a:rPr lang="en-US" sz="6000" dirty="0" smtClean="0">
                <a:solidFill>
                  <a:srgbClr val="7030A0"/>
                </a:solidFill>
              </a:rPr>
              <a:t> </a:t>
            </a:r>
            <a:r>
              <a:rPr lang="en-US" sz="6000" dirty="0" err="1" smtClean="0">
                <a:solidFill>
                  <a:srgbClr val="7030A0"/>
                </a:solidFill>
              </a:rPr>
              <a:t>hình</a:t>
            </a:r>
            <a:r>
              <a:rPr lang="en-US" sz="6000" dirty="0" smtClean="0">
                <a:solidFill>
                  <a:srgbClr val="7030A0"/>
                </a:solidFill>
              </a:rPr>
              <a:t> </a:t>
            </a:r>
            <a:r>
              <a:rPr lang="en-US" sz="6000" dirty="0" err="1" smtClean="0">
                <a:solidFill>
                  <a:srgbClr val="7030A0"/>
                </a:solidFill>
              </a:rPr>
              <a:t>ảnh</a:t>
            </a:r>
            <a:r>
              <a:rPr lang="en-US" sz="6000" dirty="0" smtClean="0">
                <a:solidFill>
                  <a:srgbClr val="7030A0"/>
                </a:solidFill>
              </a:rPr>
              <a:t> so </a:t>
            </a:r>
            <a:r>
              <a:rPr lang="en-US" sz="6000" dirty="0" err="1" smtClean="0">
                <a:solidFill>
                  <a:srgbClr val="7030A0"/>
                </a:solidFill>
              </a:rPr>
              <a:t>sánh</a:t>
            </a:r>
            <a:endParaRPr lang="en-US" sz="6000" dirty="0">
              <a:solidFill>
                <a:srgbClr val="7030A0"/>
              </a:solidFill>
            </a:endParaRPr>
          </a:p>
        </p:txBody>
      </p:sp>
    </p:spTree>
    <p:extLst>
      <p:ext uri="{BB962C8B-B14F-4D97-AF65-F5344CB8AC3E}">
        <p14:creationId xmlns:p14="http://schemas.microsoft.com/office/powerpoint/2010/main" val="229551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1" y="227284"/>
            <a:ext cx="5769427" cy="64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108" y="227284"/>
            <a:ext cx="5574626" cy="64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595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sp>
        <p:nvSpPr>
          <p:cNvPr id="198" name="TextBox 197">
            <a:extLst>
              <a:ext uri="{FF2B5EF4-FFF2-40B4-BE49-F238E27FC236}">
                <a16:creationId xmlns:a16="http://schemas.microsoft.com/office/drawing/2014/main" id="{3D0A4E2D-96CC-DF27-A756-6E016A3BC03E}"/>
              </a:ext>
            </a:extLst>
          </p:cNvPr>
          <p:cNvSpPr txBox="1"/>
          <p:nvPr/>
        </p:nvSpPr>
        <p:spPr>
          <a:xfrm>
            <a:off x="3762310" y="2341212"/>
            <a:ext cx="5939868" cy="1200329"/>
          </a:xfrm>
          <a:prstGeom prst="rect">
            <a:avLst/>
          </a:prstGeom>
          <a:noFill/>
        </p:spPr>
        <p:txBody>
          <a:bodyPr wrap="square" rtlCol="0">
            <a:spAutoFit/>
          </a:bodyPr>
          <a:lstStyle/>
          <a:p>
            <a:pPr algn="ctr"/>
            <a:r>
              <a:rPr lang="en-US" sz="3600" b="1">
                <a:solidFill>
                  <a:srgbClr val="002060"/>
                </a:solidFill>
              </a:rPr>
              <a:t>EM CẦN NHỚ NHƯNG GÌ CHO BÀI HỌC HÔM NAY?</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288339" y="123676"/>
            <a:ext cx="3156270" cy="268282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647800"/>
            <a:ext cx="9667225" cy="2781200"/>
          </a:xfrm>
          <a:prstGeom prst="rect">
            <a:avLst/>
          </a:prstGeom>
        </p:spPr>
        <p:txBody>
          <a:bodyPr spcFirstLastPara="1" wrap="square" lIns="121598" tIns="121598" rIns="121598" bIns="121598" anchor="b" anchorCtr="0">
            <a:noAutofit/>
          </a:bodyPr>
          <a:lstStyle/>
          <a:p>
            <a:r>
              <a:rPr lang="en-US" b="1">
                <a:solidFill>
                  <a:srgbClr val="002060"/>
                </a:solidFill>
                <a:latin typeface="+mj-lt"/>
              </a:rPr>
              <a:t>TIẾNG VIỆT 3</a:t>
            </a:r>
            <a:endParaRPr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532486" y="1715125"/>
            <a:ext cx="11096866" cy="2800767"/>
          </a:xfrm>
          <a:prstGeom prst="rect">
            <a:avLst/>
          </a:prstGeom>
          <a:noFill/>
        </p:spPr>
        <p:txBody>
          <a:bodyPr wrap="square" rtlCol="0">
            <a:spAutoFit/>
          </a:bodyPr>
          <a:lstStyle/>
          <a:p>
            <a:pPr algn="ctr"/>
            <a:r>
              <a:rPr lang="en-US" sz="8800" b="1">
                <a:solidFill>
                  <a:srgbClr val="0070C0"/>
                </a:solidFill>
              </a:rPr>
              <a:t>KHỞI ĐỘNG</a:t>
            </a:r>
          </a:p>
          <a:p>
            <a:pPr algn="ctr"/>
            <a:r>
              <a:rPr lang="en-US" sz="8800" b="1">
                <a:solidFill>
                  <a:srgbClr val="FF0000"/>
                </a:solidFill>
              </a:rPr>
              <a:t>Game: </a:t>
            </a:r>
            <a:r>
              <a:rPr lang="en-US" sz="8800" b="1" i="1">
                <a:solidFill>
                  <a:srgbClr val="FF0000"/>
                </a:solidFill>
              </a:rPr>
              <a:t>Dọn lớp học</a:t>
            </a:r>
          </a:p>
        </p:txBody>
      </p:sp>
    </p:spTree>
    <p:extLst>
      <p:ext uri="{BB962C8B-B14F-4D97-AF65-F5344CB8AC3E}">
        <p14:creationId xmlns:p14="http://schemas.microsoft.com/office/powerpoint/2010/main" val="4177906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2081713" y="4700960"/>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2952" t="6120" r="3022" b="14754"/>
          <a:stretch/>
        </p:blipFill>
        <p:spPr>
          <a:xfrm>
            <a:off x="6842919" y="4700960"/>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3413919" y="5273040"/>
            <a:ext cx="1024686" cy="1537491"/>
          </a:xfrm>
          <a:prstGeom prst="rect">
            <a:avLst/>
          </a:prstGeom>
        </p:spPr>
      </p:pic>
      <p:pic>
        <p:nvPicPr>
          <p:cNvPr id="1030" name="Picture 6" descr="Bug GIFs - Get the best GIF on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3822" y="4630155"/>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22807" y="2935"/>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3D203A-F4EB-93FC-8371-570CC7BDB439}"/>
              </a:ext>
            </a:extLst>
          </p:cNvPr>
          <p:cNvSpPr txBox="1"/>
          <p:nvPr/>
        </p:nvSpPr>
        <p:spPr>
          <a:xfrm>
            <a:off x="5638959" y="6565612"/>
            <a:ext cx="6217920" cy="584775"/>
          </a:xfrm>
          <a:prstGeom prst="rect">
            <a:avLst/>
          </a:prstGeom>
          <a:noFill/>
        </p:spPr>
        <p:txBody>
          <a:bodyPr wrap="square" rtlCol="0">
            <a:spAutoFit/>
          </a:bodyPr>
          <a:lstStyle/>
          <a:p>
            <a:pPr algn="just"/>
            <a:r>
              <a:rPr lang="en-US" sz="1600"/>
              <a:t>Click vào các loại rác để tới thử thách</a:t>
            </a:r>
          </a:p>
          <a:p>
            <a:pPr algn="just"/>
            <a:r>
              <a:rPr lang="en-US" sz="1600"/>
              <a:t>Sau khi chơi xong, click vào bông hoa để tới nội dung khác</a:t>
            </a:r>
          </a:p>
        </p:txBody>
      </p:sp>
    </p:spTree>
    <p:extLst>
      <p:ext uri="{BB962C8B-B14F-4D97-AF65-F5344CB8AC3E}">
        <p14:creationId xmlns:p14="http://schemas.microsoft.com/office/powerpoint/2010/main" val="1717329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20166" y="3787581"/>
            <a:ext cx="11039360"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r>
              <a:rPr lang="en-US" sz="4400" dirty="0">
                <a:latin typeface="+mj-lt"/>
                <a:ea typeface="Arial-Rounded" pitchFamily="34" charset="0"/>
                <a:cs typeface="Arial-Rounded" pitchFamily="34" charset="0"/>
              </a:rPr>
              <a:t>B. </a:t>
            </a:r>
            <a:r>
              <a:rPr lang="nl-NL" sz="4400" dirty="0">
                <a:latin typeface="Times New Roman" panose="02020603050405020304" pitchFamily="18" charset="0"/>
                <a:cs typeface="Times New Roman" panose="02020603050405020304" pitchFamily="18" charset="0"/>
              </a:rPr>
              <a:t>Chú chó trông tuyệt xinh: lông trắng</a:t>
            </a:r>
            <a:r>
              <a:rPr lang="nl-NL" sz="4400" dirty="0" smtClean="0">
                <a:latin typeface="Times New Roman" panose="02020603050405020304" pitchFamily="18" charset="0"/>
                <a:cs typeface="Times New Roman" panose="02020603050405020304" pitchFamily="18" charset="0"/>
              </a:rPr>
              <a:t>,</a:t>
            </a:r>
          </a:p>
          <a:p>
            <a:r>
              <a:rPr lang="nl-NL" sz="4400" dirty="0" smtClean="0">
                <a:latin typeface="Times New Roman" panose="02020603050405020304" pitchFamily="18" charset="0"/>
                <a:cs typeface="Times New Roman" panose="02020603050405020304" pitchFamily="18" charset="0"/>
              </a:rPr>
              <a:t> </a:t>
            </a:r>
            <a:r>
              <a:rPr lang="nl-NL" sz="4400" dirty="0">
                <a:latin typeface="Times New Roman" panose="02020603050405020304" pitchFamily="18" charset="0"/>
                <a:cs typeface="Times New Roman" panose="02020603050405020304" pitchFamily="18" charset="0"/>
              </a:rPr>
              <a:t>khoang đen, đôi mắt tròn xoe và loáng ướt.</a:t>
            </a:r>
          </a:p>
        </p:txBody>
      </p:sp>
      <p:sp>
        <p:nvSpPr>
          <p:cNvPr id="5" name="Rectangle 4"/>
          <p:cNvSpPr/>
          <p:nvPr/>
        </p:nvSpPr>
        <p:spPr>
          <a:xfrm>
            <a:off x="1020166" y="5577580"/>
            <a:ext cx="10937334" cy="1257957"/>
          </a:xfrm>
          <a:prstGeom prst="rect">
            <a:avLst/>
          </a:prstGeom>
          <a:solidFill>
            <a:srgbClr val="DAF3C3"/>
          </a:solidFill>
          <a:ln w="28575" cap="flat" cmpd="sng" algn="ctr">
            <a:noFill/>
            <a:prstDash val="solid"/>
            <a:miter lim="800000"/>
          </a:ln>
          <a:effectLst/>
        </p:spPr>
        <p:txBody>
          <a:bodyPr lIns="121725" tIns="60862" rIns="121725" bIns="60862" rtlCol="0" anchor="ctr"/>
          <a:lstStyle/>
          <a:p>
            <a:r>
              <a:rPr lang="en-US" sz="4400" dirty="0">
                <a:latin typeface="+mj-lt"/>
                <a:ea typeface="Arial-Rounded" pitchFamily="34" charset="0"/>
                <a:cs typeface="Arial-Rounded" pitchFamily="34" charset="0"/>
              </a:rPr>
              <a:t>C. </a:t>
            </a:r>
            <a:r>
              <a:rPr lang="nl-NL" sz="4400" dirty="0">
                <a:latin typeface="Times New Roman" panose="02020603050405020304" pitchFamily="18" charset="0"/>
                <a:cs typeface="Times New Roman" panose="02020603050405020304" pitchFamily="18" charset="0"/>
              </a:rPr>
              <a:t>Chú chó trông tuyệt xinh: lông </a:t>
            </a:r>
            <a:r>
              <a:rPr lang="nl-NL" sz="4400" dirty="0" smtClean="0">
                <a:latin typeface="Times New Roman" panose="02020603050405020304" pitchFamily="18" charset="0"/>
                <a:cs typeface="Times New Roman" panose="02020603050405020304" pitchFamily="18" charset="0"/>
              </a:rPr>
              <a:t>vàng, </a:t>
            </a:r>
            <a:r>
              <a:rPr lang="nl-NL" sz="4400" dirty="0">
                <a:latin typeface="Times New Roman" panose="02020603050405020304" pitchFamily="18" charset="0"/>
                <a:cs typeface="Times New Roman" panose="02020603050405020304" pitchFamily="18" charset="0"/>
              </a:rPr>
              <a:t>khoang đen, đôi mắt tròn xoe và loáng ướt.</a:t>
            </a:r>
            <a:endParaRPr lang="nl-NL" sz="4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9403" y="3959956"/>
            <a:ext cx="798097" cy="782741"/>
          </a:xfrm>
          <a:prstGeom prst="rect">
            <a:avLst/>
          </a:prstGeom>
          <a:noFill/>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7443" y="5817382"/>
            <a:ext cx="807556" cy="778352"/>
          </a:xfrm>
          <a:prstGeom prst="rect">
            <a:avLst/>
          </a:prstGeom>
          <a:noFill/>
        </p:spPr>
      </p:pic>
      <p:sp>
        <p:nvSpPr>
          <p:cNvPr id="8" name="Rectangle 7"/>
          <p:cNvSpPr/>
          <p:nvPr/>
        </p:nvSpPr>
        <p:spPr>
          <a:xfrm>
            <a:off x="1091698" y="2149683"/>
            <a:ext cx="11070140" cy="1222684"/>
          </a:xfrm>
          <a:prstGeom prst="rect">
            <a:avLst/>
          </a:prstGeom>
          <a:solidFill>
            <a:srgbClr val="DAF3C3"/>
          </a:solidFill>
          <a:ln w="28575" cap="flat" cmpd="sng" algn="ctr">
            <a:noFill/>
            <a:prstDash val="solid"/>
            <a:miter lim="800000"/>
          </a:ln>
          <a:effectLst/>
        </p:spPr>
        <p:txBody>
          <a:bodyPr lIns="121725" tIns="60862" rIns="121725" bIns="60862" rtlCol="0" anchor="ctr"/>
          <a:lstStyle/>
          <a:p>
            <a:pPr marL="742950" indent="-742950">
              <a:buAutoNum type="alphaUcPeriod"/>
            </a:pPr>
            <a:r>
              <a:rPr lang="nl-NL" sz="4400" dirty="0" smtClean="0">
                <a:latin typeface="Times New Roman" panose="02020603050405020304" pitchFamily="18" charset="0"/>
                <a:cs typeface="Times New Roman" panose="02020603050405020304" pitchFamily="18" charset="0"/>
              </a:rPr>
              <a:t>Chú </a:t>
            </a:r>
            <a:r>
              <a:rPr lang="nl-NL" sz="4400" dirty="0">
                <a:latin typeface="Times New Roman" panose="02020603050405020304" pitchFamily="18" charset="0"/>
                <a:cs typeface="Times New Roman" panose="02020603050405020304" pitchFamily="18" charset="0"/>
              </a:rPr>
              <a:t>chó trông tuyệt xinh: lông </a:t>
            </a:r>
            <a:r>
              <a:rPr lang="nl-NL" sz="4400" dirty="0" smtClean="0">
                <a:latin typeface="Times New Roman" panose="02020603050405020304" pitchFamily="18" charset="0"/>
                <a:cs typeface="Times New Roman" panose="02020603050405020304" pitchFamily="18" charset="0"/>
              </a:rPr>
              <a:t>xanh, </a:t>
            </a:r>
          </a:p>
          <a:p>
            <a:r>
              <a:rPr lang="nl-NL" sz="4400" dirty="0" smtClean="0">
                <a:latin typeface="Times New Roman" panose="02020603050405020304" pitchFamily="18" charset="0"/>
                <a:cs typeface="Times New Roman" panose="02020603050405020304" pitchFamily="18" charset="0"/>
              </a:rPr>
              <a:t>khoang </a:t>
            </a:r>
            <a:r>
              <a:rPr lang="nl-NL" sz="4400" dirty="0">
                <a:latin typeface="Times New Roman" panose="02020603050405020304" pitchFamily="18" charset="0"/>
                <a:cs typeface="Times New Roman" panose="02020603050405020304" pitchFamily="18" charset="0"/>
              </a:rPr>
              <a:t>đen, đôi mắt tròn xoe và loáng ướt</a:t>
            </a:r>
            <a:r>
              <a:rPr lang="nl-NL" sz="4400" dirty="0" smtClean="0">
                <a:latin typeface="Times New Roman" panose="02020603050405020304" pitchFamily="18" charset="0"/>
                <a:cs typeface="Times New Roman" panose="02020603050405020304" pitchFamily="18" charset="0"/>
              </a:rPr>
              <a:t>.</a:t>
            </a:r>
            <a:endParaRPr lang="nl-NL" sz="4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2547" y="2172043"/>
            <a:ext cx="807556" cy="778352"/>
          </a:xfrm>
          <a:prstGeom prst="rect">
            <a:avLst/>
          </a:prstGeom>
          <a:noFill/>
        </p:spPr>
      </p:pic>
      <p:sp>
        <p:nvSpPr>
          <p:cNvPr id="10" name="Rectangle 9"/>
          <p:cNvSpPr/>
          <p:nvPr/>
        </p:nvSpPr>
        <p:spPr>
          <a:xfrm>
            <a:off x="91440" y="472440"/>
            <a:ext cx="12070398" cy="1230908"/>
          </a:xfrm>
          <a:prstGeom prst="rect">
            <a:avLst/>
          </a:prstGeom>
          <a:solidFill>
            <a:schemeClr val="tx1">
              <a:lumMod val="50000"/>
              <a:lumOff val="50000"/>
            </a:schemeClr>
          </a:solidFill>
        </p:spPr>
        <p:txBody>
          <a:bodyPr wrap="square" lIns="121725" tIns="60862" rIns="121725" bIns="60862">
            <a:spAutoFit/>
          </a:bodyPr>
          <a:lstStyle/>
          <a:p>
            <a:pPr algn="ctr"/>
            <a:r>
              <a:rPr lang="nl-NL" sz="3600" b="1" dirty="0">
                <a:latin typeface="Times New Roman" panose="02020603050405020304" pitchFamily="18" charset="0"/>
                <a:cs typeface="Times New Roman" panose="02020603050405020304" pitchFamily="18" charset="0"/>
              </a:rPr>
              <a:t>Đọc 1 đoạn “Bạn nhỏ trong nhà” trả lời câu hỏi: Em hãy kể đặc điểm </a:t>
            </a:r>
            <a:r>
              <a:rPr lang="nl-NL" sz="3600" b="1" dirty="0" smtClean="0">
                <a:latin typeface="Times New Roman" panose="02020603050405020304" pitchFamily="18" charset="0"/>
                <a:cs typeface="Times New Roman" panose="02020603050405020304" pitchFamily="18" charset="0"/>
              </a:rPr>
              <a:t>của </a:t>
            </a:r>
            <a:r>
              <a:rPr lang="nl-NL" sz="3600" b="1" dirty="0">
                <a:latin typeface="Times New Roman" panose="02020603050405020304" pitchFamily="18" charset="0"/>
                <a:cs typeface="Times New Roman" panose="02020603050405020304" pitchFamily="18" charset="0"/>
              </a:rPr>
              <a:t>chú chó nhỏ ngày đầu tiên về nhà bạn nhỏ</a:t>
            </a:r>
            <a:r>
              <a:rPr lang="en-US" sz="3600" b="1" dirty="0">
                <a:latin typeface="Times New Roman" panose="02020603050405020304" pitchFamily="18" charset="0"/>
                <a:cs typeface="Times New Roman" panose="02020603050405020304" pitchFamily="18" charset="0"/>
              </a:rPr>
              <a:t>?</a:t>
            </a:r>
            <a:endParaRPr lang="en-US" sz="8800" b="1" dirty="0">
              <a:latin typeface="Times New Roman" panose="02020603050405020304" pitchFamily="18" charset="0"/>
              <a:ea typeface="Arial-Rounded" pitchFamily="34" charset="0"/>
              <a:cs typeface="Times New Roman" panose="02020603050405020304" pitchFamily="18" charset="0"/>
            </a:endParaRPr>
          </a:p>
        </p:txBody>
      </p:sp>
      <p:pic>
        <p:nvPicPr>
          <p:cNvPr id="2050" name="Picture 2" descr="Cute Cartoon Flower – LINE stickers | LINE STOR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663" y="56925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4"/>
                                        </p:tgtEl>
                                        <p:attrNameLst>
                                          <p:attrName>fillcolor</p:attrName>
                                        </p:attrNameLst>
                                      </p:cBhvr>
                                      <p:to>
                                        <a:schemeClr val="bg2"/>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4"/>
                                        </p:tgtEl>
                                        <p:attrNameLst>
                                          <p:attrName>fillcolor</p:attrName>
                                        </p:attrNameLst>
                                      </p:cBhvr>
                                      <p:to>
                                        <a:srgbClr val="FFFF00"/>
                                      </p:to>
                                    </p:animClr>
                                    <p:set>
                                      <p:cBhvr>
                                        <p:cTn id="33" dur="250" fill="hold"/>
                                        <p:tgtEl>
                                          <p:spTgt spid="4"/>
                                        </p:tgtEl>
                                        <p:attrNameLst>
                                          <p:attrName>fill.type</p:attrName>
                                        </p:attrNameLst>
                                      </p:cBhvr>
                                      <p:to>
                                        <p:strVal val="solid"/>
                                      </p:to>
                                    </p:set>
                                    <p:set>
                                      <p:cBhvr>
                                        <p:cTn id="34" dur="250" fill="hold"/>
                                        <p:tgtEl>
                                          <p:spTgt spid="4"/>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 calcmode="lin" valueType="num">
                                      <p:cBhvr>
                                        <p:cTn id="37" dur="250" fill="hold"/>
                                        <p:tgtEl>
                                          <p:spTgt spid="6"/>
                                        </p:tgtEl>
                                        <p:attrNameLst>
                                          <p:attrName>ppt_w</p:attrName>
                                        </p:attrNameLst>
                                      </p:cBhvr>
                                      <p:tavLst>
                                        <p:tav tm="0">
                                          <p:val>
                                            <p:strVal val="4*#ppt_w"/>
                                          </p:val>
                                        </p:tav>
                                        <p:tav tm="100000">
                                          <p:val>
                                            <p:strVal val="#ppt_w"/>
                                          </p:val>
                                        </p:tav>
                                      </p:tavLst>
                                    </p:anim>
                                    <p:anim calcmode="lin" valueType="num">
                                      <p:cBhvr>
                                        <p:cTn id="3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5"/>
                                        </p:tgtEl>
                                        <p:attrNameLst>
                                          <p:attrName>fillcolor</p:attrName>
                                        </p:attrNameLst>
                                      </p:cBhvr>
                                      <p:to>
                                        <a:schemeClr val="accent1"/>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5"/>
                                        </p:tgtEl>
                                        <p:attrNameLst>
                                          <p:attrName>fillcolor</p:attrName>
                                        </p:attrNameLst>
                                      </p:cBhvr>
                                      <p:to>
                                        <a:schemeClr val="accent1"/>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7"/>
                                        </p:tgtEl>
                                        <p:attrNameLst>
                                          <p:attrName>style.visibility</p:attrName>
                                        </p:attrNameLst>
                                      </p:cBhvr>
                                      <p:to>
                                        <p:strVal val="visible"/>
                                      </p:to>
                                    </p:set>
                                    <p:anim calcmode="lin" valueType="num">
                                      <p:cBhvr>
                                        <p:cTn id="52" dur="250" fill="hold"/>
                                        <p:tgtEl>
                                          <p:spTgt spid="7"/>
                                        </p:tgtEl>
                                        <p:attrNameLst>
                                          <p:attrName>ppt_w</p:attrName>
                                        </p:attrNameLst>
                                      </p:cBhvr>
                                      <p:tavLst>
                                        <p:tav tm="0">
                                          <p:val>
                                            <p:strVal val="4*#ppt_w"/>
                                          </p:val>
                                        </p:tav>
                                        <p:tav tm="100000">
                                          <p:val>
                                            <p:strVal val="#ppt_w"/>
                                          </p:val>
                                        </p:tav>
                                      </p:tavLst>
                                    </p:anim>
                                    <p:anim calcmode="lin" valueType="num">
                                      <p:cBhvr>
                                        <p:cTn id="5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8"/>
                                        </p:tgtEl>
                                        <p:attrNameLst>
                                          <p:attrName>fillcolor</p:attrName>
                                        </p:attrNameLst>
                                      </p:cBhvr>
                                      <p:to>
                                        <a:schemeClr val="accent1"/>
                                      </p:to>
                                    </p:animClr>
                                    <p:set>
                                      <p:cBhvr>
                                        <p:cTn id="59" dur="250" fill="hold"/>
                                        <p:tgtEl>
                                          <p:spTgt spid="8"/>
                                        </p:tgtEl>
                                        <p:attrNameLst>
                                          <p:attrName>fill.type</p:attrName>
                                        </p:attrNameLst>
                                      </p:cBhvr>
                                      <p:to>
                                        <p:strVal val="solid"/>
                                      </p:to>
                                    </p:set>
                                    <p:set>
                                      <p:cBhvr>
                                        <p:cTn id="60" dur="250" fill="hold"/>
                                        <p:tgtEl>
                                          <p:spTgt spid="8"/>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8"/>
                                        </p:tgtEl>
                                        <p:attrNameLst>
                                          <p:attrName>fillcolor</p:attrName>
                                        </p:attrNameLst>
                                      </p:cBhvr>
                                      <p:to>
                                        <a:schemeClr val="accent1"/>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9"/>
                                        </p:tgtEl>
                                        <p:attrNameLst>
                                          <p:attrName>style.visibility</p:attrName>
                                        </p:attrNameLst>
                                      </p:cBhvr>
                                      <p:to>
                                        <p:strVal val="visible"/>
                                      </p:to>
                                    </p:set>
                                    <p:anim calcmode="lin" valueType="num">
                                      <p:cBhvr>
                                        <p:cTn id="67" dur="250" fill="hold"/>
                                        <p:tgtEl>
                                          <p:spTgt spid="9"/>
                                        </p:tgtEl>
                                        <p:attrNameLst>
                                          <p:attrName>ppt_w</p:attrName>
                                        </p:attrNameLst>
                                      </p:cBhvr>
                                      <p:tavLst>
                                        <p:tav tm="0">
                                          <p:val>
                                            <p:strVal val="4*#ppt_w"/>
                                          </p:val>
                                        </p:tav>
                                        <p:tav tm="100000">
                                          <p:val>
                                            <p:strVal val="#ppt_w"/>
                                          </p:val>
                                        </p:tav>
                                      </p:tavLst>
                                    </p:anim>
                                    <p:anim calcmode="lin" valueType="num">
                                      <p:cBhvr>
                                        <p:cTn id="68"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815736" y="3299574"/>
            <a:ext cx="10006150"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lvl="0">
              <a:buClrTx/>
              <a:defRPr/>
            </a:pPr>
            <a:r>
              <a:rPr lang="en-US" sz="4000" dirty="0">
                <a:latin typeface="+mn-lt"/>
                <a:ea typeface="Arial-Rounded" pitchFamily="34" charset="0"/>
                <a:cs typeface="Arial-Rounded" pitchFamily="34" charset="0"/>
              </a:rPr>
              <a:t>B</a:t>
            </a:r>
            <a:r>
              <a:rPr lang="vi-VN"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Nói</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về</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bạn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nhỏ</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và</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chú</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chó</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Cúp</a:t>
            </a:r>
            <a:endParaRPr lang="vi-VN" sz="4000" dirty="0">
              <a:latin typeface="+mn-lt"/>
              <a:ea typeface="Arial-Rounded" pitchFamily="34" charset="0"/>
              <a:cs typeface="Arial-Rounded" pitchFamily="34" charset="0"/>
            </a:endParaRPr>
          </a:p>
        </p:txBody>
      </p:sp>
      <p:sp>
        <p:nvSpPr>
          <p:cNvPr id="12" name="Rectangle 11"/>
          <p:cNvSpPr/>
          <p:nvPr/>
        </p:nvSpPr>
        <p:spPr>
          <a:xfrm>
            <a:off x="1815736" y="1749775"/>
            <a:ext cx="9914709"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marL="742950" lvl="0" indent="-742950">
              <a:buClrTx/>
              <a:buAutoNum type="alphaUcPeriod"/>
              <a:defRPr/>
            </a:pPr>
            <a:r>
              <a:rPr lang="en-US" sz="4000" dirty="0" err="1" smtClean="0">
                <a:latin typeface="+mn-lt"/>
                <a:ea typeface="Arial-Rounded" pitchFamily="34" charset="0"/>
                <a:cs typeface="Arial-Rounded" pitchFamily="34" charset="0"/>
              </a:rPr>
              <a:t>Nói</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lên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tình</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cảm</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thân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thiết</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gắn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bó</a:t>
            </a:r>
            <a:r>
              <a:rPr lang="en-US" sz="4000" dirty="0" smtClean="0">
                <a:latin typeface="+mn-lt"/>
                <a:ea typeface="Arial-Rounded" pitchFamily="34" charset="0"/>
                <a:cs typeface="Arial-Rounded" pitchFamily="34" charset="0"/>
              </a:rPr>
              <a:t> </a:t>
            </a:r>
          </a:p>
          <a:p>
            <a:pPr lvl="0">
              <a:buClrTx/>
              <a:defRPr/>
            </a:pPr>
            <a:r>
              <a:rPr lang="en-US" sz="4000" dirty="0" err="1" smtClean="0">
                <a:latin typeface="+mn-lt"/>
                <a:ea typeface="Arial-Rounded" pitchFamily="34" charset="0"/>
                <a:cs typeface="Arial-Rounded" pitchFamily="34" charset="0"/>
              </a:rPr>
              <a:t>giữa</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bạn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nhỏ</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và</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chú</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chó</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Bún</a:t>
            </a:r>
            <a:endParaRPr lang="vi-VN" sz="4000" dirty="0">
              <a:latin typeface="+mn-lt"/>
              <a:ea typeface="Arial-Rounded" pitchFamily="34" charset="0"/>
              <a:cs typeface="Arial-Rounded" pitchFamily="34" charset="0"/>
            </a:endParaRPr>
          </a:p>
        </p:txBody>
      </p:sp>
      <p:pic>
        <p:nvPicPr>
          <p:cNvPr id="2"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32" y="5742481"/>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89611" y="4859043"/>
            <a:ext cx="10058400"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lvl="0">
              <a:buClrTx/>
              <a:defRPr/>
            </a:pPr>
            <a:r>
              <a:rPr lang="vi-VN" sz="4000" dirty="0">
                <a:latin typeface="+mn-lt"/>
                <a:ea typeface="Arial-Rounded" pitchFamily="34" charset="0"/>
                <a:cs typeface="Arial-Rounded" pitchFamily="34" charset="0"/>
              </a:rPr>
              <a:t>C. </a:t>
            </a:r>
            <a:r>
              <a:rPr lang="en-US" sz="4000" dirty="0" err="1" smtClean="0">
                <a:latin typeface="+mn-lt"/>
                <a:ea typeface="Arial-Rounded" pitchFamily="34" charset="0"/>
                <a:cs typeface="Arial-Rounded" pitchFamily="34" charset="0"/>
              </a:rPr>
              <a:t>Nói</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lên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tình</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cảm</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thân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thiết</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gắn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bó</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giữa</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bạn</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nhỏ</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và</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chú</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chó</a:t>
            </a:r>
            <a:r>
              <a:rPr lang="en-US" sz="4000" dirty="0" smtClean="0">
                <a:latin typeface="+mn-lt"/>
                <a:ea typeface="Arial-Rounded" pitchFamily="34" charset="0"/>
                <a:cs typeface="Arial-Rounded" pitchFamily="34" charset="0"/>
              </a:rPr>
              <a:t> </a:t>
            </a:r>
            <a:r>
              <a:rPr lang="en-US" sz="4000" dirty="0" err="1" smtClean="0">
                <a:latin typeface="+mn-lt"/>
                <a:ea typeface="Arial-Rounded" pitchFamily="34" charset="0"/>
                <a:cs typeface="Arial-Rounded" pitchFamily="34" charset="0"/>
              </a:rPr>
              <a:t>Cúp</a:t>
            </a:r>
            <a:endParaRPr lang="vi-VN" sz="4000" dirty="0">
              <a:latin typeface="+mn-lt"/>
              <a:ea typeface="Arial-Rounded" pitchFamily="34" charset="0"/>
              <a:cs typeface="Arial-Rounded"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23789" y="5302887"/>
            <a:ext cx="798097" cy="782741"/>
          </a:xfrm>
          <a:prstGeom prst="rect">
            <a:avLst/>
          </a:prstGeom>
          <a:noFill/>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5319" y="3461234"/>
            <a:ext cx="807556" cy="778352"/>
          </a:xfrm>
          <a:prstGeom prst="rect">
            <a:avLst/>
          </a:prstGeom>
          <a:noFill/>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05319" y="1918149"/>
            <a:ext cx="807556" cy="778352"/>
          </a:xfrm>
          <a:prstGeom prst="rect">
            <a:avLst/>
          </a:prstGeom>
          <a:noFill/>
        </p:spPr>
      </p:pic>
      <p:sp>
        <p:nvSpPr>
          <p:cNvPr id="9" name="Rectangle 8"/>
          <p:cNvSpPr/>
          <p:nvPr/>
        </p:nvSpPr>
        <p:spPr>
          <a:xfrm>
            <a:off x="1051719" y="387160"/>
            <a:ext cx="10058400" cy="800021"/>
          </a:xfrm>
          <a:prstGeom prst="rect">
            <a:avLst/>
          </a:prstGeom>
          <a:solidFill>
            <a:schemeClr val="tx1">
              <a:lumMod val="50000"/>
              <a:lumOff val="50000"/>
            </a:schemeClr>
          </a:solidFill>
        </p:spPr>
        <p:txBody>
          <a:bodyPr wrap="square" lIns="121725" tIns="60862" rIns="121725" bIns="60862">
            <a:spAutoFit/>
          </a:bodyPr>
          <a:lstStyle/>
          <a:p>
            <a:pPr algn="ctr"/>
            <a:r>
              <a:rPr lang="en-US" sz="4400" b="1" dirty="0" err="1" smtClean="0">
                <a:latin typeface="+mj-lt"/>
                <a:ea typeface="Arial-Rounded" pitchFamily="34" charset="0"/>
                <a:cs typeface="Arial-Rounded" pitchFamily="34" charset="0"/>
              </a:rPr>
              <a:t>Bài</a:t>
            </a:r>
            <a:r>
              <a:rPr lang="en-US" sz="4400" b="1" dirty="0" smtClean="0">
                <a:latin typeface="+mj-lt"/>
                <a:ea typeface="Arial-Rounded" pitchFamily="34" charset="0"/>
                <a:cs typeface="Arial-Rounded" pitchFamily="34" charset="0"/>
              </a:rPr>
              <a:t> </a:t>
            </a:r>
            <a:r>
              <a:rPr lang="en-US" sz="4400" b="1" dirty="0" err="1" smtClean="0">
                <a:latin typeface="+mj-lt"/>
                <a:ea typeface="Arial-Rounded" pitchFamily="34" charset="0"/>
                <a:cs typeface="Arial-Rounded" pitchFamily="34" charset="0"/>
              </a:rPr>
              <a:t>văn</a:t>
            </a:r>
            <a:r>
              <a:rPr lang="en-US" sz="4400" b="1" dirty="0" smtClean="0">
                <a:latin typeface="+mj-lt"/>
                <a:ea typeface="Arial-Rounded" pitchFamily="34" charset="0"/>
                <a:cs typeface="Arial-Rounded" pitchFamily="34" charset="0"/>
              </a:rPr>
              <a:t> </a:t>
            </a:r>
            <a:r>
              <a:rPr lang="en-US" sz="4400" b="1" dirty="0" err="1" smtClean="0">
                <a:latin typeface="+mj-lt"/>
                <a:ea typeface="Arial-Rounded" pitchFamily="34" charset="0"/>
                <a:cs typeface="Arial-Rounded" pitchFamily="34" charset="0"/>
              </a:rPr>
              <a:t>nói</a:t>
            </a:r>
            <a:r>
              <a:rPr lang="en-US" sz="4400" b="1" dirty="0" smtClean="0">
                <a:latin typeface="+mj-lt"/>
                <a:ea typeface="Arial-Rounded" pitchFamily="34" charset="0"/>
                <a:cs typeface="Arial-Rounded" pitchFamily="34" charset="0"/>
              </a:rPr>
              <a:t> </a:t>
            </a:r>
            <a:r>
              <a:rPr lang="en-US" sz="4400" b="1" dirty="0" err="1" smtClean="0">
                <a:latin typeface="+mj-lt"/>
                <a:ea typeface="Arial-Rounded" pitchFamily="34" charset="0"/>
                <a:cs typeface="Arial-Rounded" pitchFamily="34" charset="0"/>
              </a:rPr>
              <a:t>lên</a:t>
            </a:r>
            <a:r>
              <a:rPr lang="en-US" sz="4400" b="1" dirty="0" smtClean="0">
                <a:latin typeface="+mj-lt"/>
                <a:ea typeface="Arial-Rounded" pitchFamily="34" charset="0"/>
                <a:cs typeface="Arial-Rounded" pitchFamily="34" charset="0"/>
              </a:rPr>
              <a:t> </a:t>
            </a:r>
            <a:r>
              <a:rPr lang="en-US" sz="4400" b="1" dirty="0" err="1" smtClean="0">
                <a:latin typeface="+mj-lt"/>
                <a:ea typeface="Arial-Rounded" pitchFamily="34" charset="0"/>
                <a:cs typeface="Arial-Rounded" pitchFamily="34" charset="0"/>
              </a:rPr>
              <a:t>điều</a:t>
            </a:r>
            <a:r>
              <a:rPr lang="en-US" sz="4400" b="1" dirty="0" smtClean="0">
                <a:latin typeface="+mj-lt"/>
                <a:ea typeface="Arial-Rounded" pitchFamily="34" charset="0"/>
                <a:cs typeface="Arial-Rounded" pitchFamily="34" charset="0"/>
              </a:rPr>
              <a:t> </a:t>
            </a:r>
            <a:r>
              <a:rPr lang="en-US" sz="4400" b="1" dirty="0" err="1" smtClean="0">
                <a:latin typeface="+mj-lt"/>
                <a:ea typeface="Arial-Rounded" pitchFamily="34" charset="0"/>
                <a:cs typeface="Arial-Rounded" pitchFamily="34" charset="0"/>
              </a:rPr>
              <a:t>gì</a:t>
            </a:r>
            <a:r>
              <a:rPr lang="en-US" sz="4400" b="1" dirty="0" smtClean="0">
                <a:latin typeface="+mj-lt"/>
                <a:ea typeface="Arial-Rounded" pitchFamily="34" charset="0"/>
                <a:cs typeface="Arial-Rounded" pitchFamily="34" charset="0"/>
              </a:rPr>
              <a:t> ?</a:t>
            </a:r>
            <a:endParaRPr lang="en-US" sz="4400" b="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392904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0.70"/>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childTnLst>
                          </p:cTn>
                        </p:par>
                        <p:par>
                          <p:cTn id="14" fill="hold">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par>
                          <p:cTn id="20" fill="hold">
                            <p:stCondLst>
                              <p:cond delay="2500"/>
                            </p:stCondLst>
                            <p:childTnLst>
                              <p:par>
                                <p:cTn id="21" presetID="55"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3"/>
                                        </p:tgtEl>
                                        <p:attrNameLst>
                                          <p:attrName>fillcolor</p:attrName>
                                        </p:attrNameLst>
                                      </p:cBhvr>
                                      <p:to>
                                        <a:schemeClr val="bg2"/>
                                      </p:to>
                                    </p:animClr>
                                    <p:set>
                                      <p:cBhvr>
                                        <p:cTn id="31" dur="250" fill="hold"/>
                                        <p:tgtEl>
                                          <p:spTgt spid="3"/>
                                        </p:tgtEl>
                                        <p:attrNameLst>
                                          <p:attrName>fill.type</p:attrName>
                                        </p:attrNameLst>
                                      </p:cBhvr>
                                      <p:to>
                                        <p:strVal val="solid"/>
                                      </p:to>
                                    </p:set>
                                    <p:set>
                                      <p:cBhvr>
                                        <p:cTn id="32" dur="250" fill="hold"/>
                                        <p:tgtEl>
                                          <p:spTgt spid="3"/>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1" presetClass="emph" presetSubtype="2" fill="hold" nodeType="withEffect">
                                  <p:stCondLst>
                                    <p:cond delay="500"/>
                                  </p:stCondLst>
                                  <p:childTnLst>
                                    <p:animClr clrSpc="rgb" dir="cw">
                                      <p:cBhvr>
                                        <p:cTn id="34" dur="250" fill="hold"/>
                                        <p:tgtEl>
                                          <p:spTgt spid="3"/>
                                        </p:tgtEl>
                                        <p:attrNameLst>
                                          <p:attrName>fillcolor</p:attrName>
                                        </p:attrNameLst>
                                      </p:cBhvr>
                                      <p:to>
                                        <a:srgbClr val="FFFF00"/>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5"/>
                                        </p:tgtEl>
                                        <p:attrNameLst>
                                          <p:attrName>style.visibility</p:attrName>
                                        </p:attrNameLst>
                                      </p:cBhvr>
                                      <p:to>
                                        <p:strVal val="visible"/>
                                      </p:to>
                                    </p:set>
                                    <p:anim calcmode="lin" valueType="num">
                                      <p:cBhvr>
                                        <p:cTn id="39" dur="250" fill="hold"/>
                                        <p:tgtEl>
                                          <p:spTgt spid="5"/>
                                        </p:tgtEl>
                                        <p:attrNameLst>
                                          <p:attrName>ppt_w</p:attrName>
                                        </p:attrNameLst>
                                      </p:cBhvr>
                                      <p:tavLst>
                                        <p:tav tm="0">
                                          <p:val>
                                            <p:strVal val="4*#ppt_w"/>
                                          </p:val>
                                        </p:tav>
                                        <p:tav tm="100000">
                                          <p:val>
                                            <p:strVal val="#ppt_w"/>
                                          </p:val>
                                        </p:tav>
                                      </p:tavLst>
                                    </p:anim>
                                    <p:anim calcmode="lin" valueType="num">
                                      <p:cBhvr>
                                        <p:cTn id="40"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1"/>
                                        </p:tgtEl>
                                        <p:attrNameLst>
                                          <p:attrName>fillcolor</p:attrName>
                                        </p:attrNameLst>
                                      </p:cBhvr>
                                      <p:to>
                                        <a:schemeClr val="bg2"/>
                                      </p:to>
                                    </p:animClr>
                                    <p:set>
                                      <p:cBhvr>
                                        <p:cTn id="46" dur="250" fill="hold"/>
                                        <p:tgtEl>
                                          <p:spTgt spid="11"/>
                                        </p:tgtEl>
                                        <p:attrNameLst>
                                          <p:attrName>fill.type</p:attrName>
                                        </p:attrNameLst>
                                      </p:cBhvr>
                                      <p:to>
                                        <p:strVal val="solid"/>
                                      </p:to>
                                    </p:set>
                                    <p:set>
                                      <p:cBhvr>
                                        <p:cTn id="47" dur="250" fill="hold"/>
                                        <p:tgtEl>
                                          <p:spTgt spid="11"/>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11"/>
                                        </p:tgtEl>
                                        <p:attrNameLst>
                                          <p:attrName>fillcolor</p:attrName>
                                        </p:attrNameLst>
                                      </p:cBhvr>
                                      <p:to>
                                        <a:srgbClr val="FFFF00"/>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6"/>
                                        </p:tgtEl>
                                        <p:attrNameLst>
                                          <p:attrName>style.visibility</p:attrName>
                                        </p:attrNameLst>
                                      </p:cBhvr>
                                      <p:to>
                                        <p:strVal val="visible"/>
                                      </p:to>
                                    </p:set>
                                    <p:anim calcmode="lin" valueType="num">
                                      <p:cBhvr>
                                        <p:cTn id="54" dur="250" fill="hold"/>
                                        <p:tgtEl>
                                          <p:spTgt spid="6"/>
                                        </p:tgtEl>
                                        <p:attrNameLst>
                                          <p:attrName>ppt_w</p:attrName>
                                        </p:attrNameLst>
                                      </p:cBhvr>
                                      <p:tavLst>
                                        <p:tav tm="0">
                                          <p:val>
                                            <p:strVal val="4*#ppt_w"/>
                                          </p:val>
                                        </p:tav>
                                        <p:tav tm="100000">
                                          <p:val>
                                            <p:strVal val="#ppt_w"/>
                                          </p:val>
                                        </p:tav>
                                      </p:tavLst>
                                    </p:anim>
                                    <p:anim calcmode="lin" valueType="num">
                                      <p:cBhvr>
                                        <p:cTn id="55"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2"/>
                                        </p:tgtEl>
                                        <p:attrNameLst>
                                          <p:attrName>fillcolor</p:attrName>
                                        </p:attrNameLst>
                                      </p:cBhvr>
                                      <p:to>
                                        <a:schemeClr val="bg2"/>
                                      </p:to>
                                    </p:animClr>
                                    <p:set>
                                      <p:cBhvr>
                                        <p:cTn id="61" dur="250" fill="hold"/>
                                        <p:tgtEl>
                                          <p:spTgt spid="12"/>
                                        </p:tgtEl>
                                        <p:attrNameLst>
                                          <p:attrName>fill.type</p:attrName>
                                        </p:attrNameLst>
                                      </p:cBhvr>
                                      <p:to>
                                        <p:strVal val="solid"/>
                                      </p:to>
                                    </p:set>
                                    <p:set>
                                      <p:cBhvr>
                                        <p:cTn id="62" dur="250" fill="hold"/>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12"/>
                                        </p:tgtEl>
                                        <p:attrNameLst>
                                          <p:attrName>fillcolor</p:attrName>
                                        </p:attrNameLst>
                                      </p:cBhvr>
                                      <p:to>
                                        <a:srgbClr val="FFFF00"/>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2"/>
                  </p:tgtEl>
                </p:cond>
              </p:nextCondLst>
            </p:seq>
          </p:childTnLst>
        </p:cTn>
      </p:par>
    </p:tnLst>
    <p:bldLst>
      <p:bldP spid="11" grpId="0" animBg="1"/>
      <p:bldP spid="12" grpId="0" animBg="1"/>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32" y="5742481"/>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4165" y="2133598"/>
            <a:ext cx="11659971" cy="1226585"/>
          </a:xfrm>
          <a:prstGeom prst="rect">
            <a:avLst/>
          </a:prstGeom>
          <a:solidFill>
            <a:srgbClr val="DAF3C3"/>
          </a:solidFill>
          <a:ln w="28575" cap="flat" cmpd="sng" algn="ctr">
            <a:noFill/>
            <a:prstDash val="solid"/>
            <a:miter lim="800000"/>
          </a:ln>
          <a:effectLst/>
        </p:spPr>
        <p:txBody>
          <a:bodyPr lIns="121725" tIns="60862" rIns="121725" bIns="60862" rtlCol="0" anchor="ctr"/>
          <a:lstStyle/>
          <a:p>
            <a:pPr lvl="0">
              <a:buClrTx/>
              <a:defRPr/>
            </a:pPr>
            <a:r>
              <a:rPr lang="en-US" sz="4000" dirty="0">
                <a:latin typeface="+mj-lt"/>
                <a:ea typeface="Arial-Rounded" pitchFamily="34" charset="0"/>
                <a:cs typeface="Arial-Rounded" pitchFamily="34" charset="0"/>
              </a:rPr>
              <a:t>A</a:t>
            </a:r>
            <a:r>
              <a:rPr lang="vi-VN" sz="4000" dirty="0">
                <a:latin typeface="+mj-lt"/>
                <a:ea typeface="Arial-Rounded" pitchFamily="34" charset="0"/>
                <a:cs typeface="Arial-Rounded" pitchFamily="34" charset="0"/>
              </a:rPr>
              <a:t>.</a:t>
            </a:r>
            <a:r>
              <a:rPr lang="en-US" sz="4000" dirty="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Nên</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yêu</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thương</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các</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loài</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vật</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gần</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gũi</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với</a:t>
            </a:r>
            <a:r>
              <a:rPr lang="en-US" sz="4000" dirty="0" smtClean="0">
                <a:latin typeface="+mj-lt"/>
                <a:ea typeface="Arial-Rounded" pitchFamily="34" charset="0"/>
                <a:cs typeface="Arial-Rounded" pitchFamily="34" charset="0"/>
              </a:rPr>
              <a:t> </a:t>
            </a:r>
            <a:r>
              <a:rPr lang="en-US" sz="4000" dirty="0" err="1" smtClean="0">
                <a:latin typeface="+mj-lt"/>
                <a:ea typeface="Arial-Rounded" pitchFamily="34" charset="0"/>
                <a:cs typeface="Arial-Rounded" pitchFamily="34" charset="0"/>
              </a:rPr>
              <a:t>mình</a:t>
            </a:r>
            <a:endParaRPr lang="vi-VN" sz="4000" dirty="0">
              <a:latin typeface="+mj-lt"/>
              <a:ea typeface="Arial-Rounded" pitchFamily="34" charset="0"/>
              <a:cs typeface="Arial-Rounded" pitchFamily="34" charset="0"/>
            </a:endParaRPr>
          </a:p>
        </p:txBody>
      </p:sp>
      <p:sp>
        <p:nvSpPr>
          <p:cNvPr id="4" name="Rectangle 3"/>
          <p:cNvSpPr/>
          <p:nvPr/>
        </p:nvSpPr>
        <p:spPr>
          <a:xfrm>
            <a:off x="306736" y="3465922"/>
            <a:ext cx="11567399" cy="1257957"/>
          </a:xfrm>
          <a:prstGeom prst="rect">
            <a:avLst/>
          </a:prstGeom>
          <a:solidFill>
            <a:srgbClr val="DAF3C3"/>
          </a:solidFill>
          <a:ln w="28575" cap="flat" cmpd="sng" algn="ctr">
            <a:noFill/>
            <a:prstDash val="solid"/>
            <a:miter lim="800000"/>
          </a:ln>
          <a:effectLst/>
        </p:spPr>
        <p:txBody>
          <a:bodyPr lIns="121725" tIns="60862" rIns="121725" bIns="60862" rtlCol="0" anchor="ctr"/>
          <a:lstStyle/>
          <a:p>
            <a:r>
              <a:rPr lang="en-US" sz="4400" dirty="0">
                <a:latin typeface="+mj-lt"/>
                <a:ea typeface="Arial-Rounded" pitchFamily="34" charset="0"/>
                <a:cs typeface="Arial-Rounded" pitchFamily="34" charset="0"/>
              </a:rPr>
              <a:t>B. </a:t>
            </a:r>
            <a:r>
              <a:rPr lang="en-US" sz="4400" dirty="0" err="1" smtClean="0">
                <a:latin typeface="+mj-lt"/>
                <a:ea typeface="Arial-Rounded" pitchFamily="34" charset="0"/>
                <a:cs typeface="Arial-Rounded" pitchFamily="34" charset="0"/>
              </a:rPr>
              <a:t>Không</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nên</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yêu</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thương</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loài</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vật</a:t>
            </a:r>
            <a:r>
              <a:rPr lang="en-US" sz="4400" dirty="0" smtClean="0">
                <a:latin typeface="+mj-lt"/>
                <a:ea typeface="Arial-Rounded" pitchFamily="34" charset="0"/>
                <a:cs typeface="Arial-Rounded" pitchFamily="34" charset="0"/>
              </a:rPr>
              <a:t>.</a:t>
            </a:r>
            <a:endParaRPr lang="en-US" sz="4400" dirty="0">
              <a:latin typeface="+mj-lt"/>
              <a:ea typeface="Arial-Rounded" pitchFamily="34" charset="0"/>
              <a:cs typeface="Arial-Rounded"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79144" y="2313582"/>
            <a:ext cx="798097" cy="782741"/>
          </a:xfrm>
          <a:prstGeom prst="rect">
            <a:avLst/>
          </a:prstGeom>
          <a:noFill/>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79807" y="3684582"/>
            <a:ext cx="807556" cy="778352"/>
          </a:xfrm>
          <a:prstGeom prst="rect">
            <a:avLst/>
          </a:prstGeom>
          <a:noFill/>
        </p:spPr>
      </p:pic>
      <p:sp>
        <p:nvSpPr>
          <p:cNvPr id="7" name="Rectangle 6"/>
          <p:cNvSpPr/>
          <p:nvPr/>
        </p:nvSpPr>
        <p:spPr>
          <a:xfrm>
            <a:off x="317629" y="4829618"/>
            <a:ext cx="11556506" cy="1222684"/>
          </a:xfrm>
          <a:prstGeom prst="rect">
            <a:avLst/>
          </a:prstGeom>
          <a:solidFill>
            <a:srgbClr val="DAF3C3"/>
          </a:solidFill>
          <a:ln w="28575" cap="flat" cmpd="sng" algn="ctr">
            <a:noFill/>
            <a:prstDash val="solid"/>
            <a:miter lim="800000"/>
          </a:ln>
          <a:effectLst/>
        </p:spPr>
        <p:txBody>
          <a:bodyPr lIns="121725" tIns="60862" rIns="121725" bIns="60862" rtlCol="0" anchor="ctr"/>
          <a:lstStyle/>
          <a:p>
            <a:r>
              <a:rPr lang="en-US" sz="4400" dirty="0">
                <a:latin typeface="+mj-lt"/>
                <a:ea typeface="Arial-Rounded" pitchFamily="34" charset="0"/>
                <a:cs typeface="Arial-Rounded" pitchFamily="34" charset="0"/>
              </a:rPr>
              <a:t>C</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Chỉ</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yêu</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thương</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ba</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mẹ</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ông</a:t>
            </a:r>
            <a:r>
              <a:rPr lang="en-US" sz="4400" dirty="0" smtClean="0">
                <a:latin typeface="+mj-lt"/>
                <a:ea typeface="Arial-Rounded" pitchFamily="34" charset="0"/>
                <a:cs typeface="Arial-Rounded" pitchFamily="34" charset="0"/>
              </a:rPr>
              <a:t> </a:t>
            </a:r>
            <a:r>
              <a:rPr lang="en-US" sz="4400" dirty="0" err="1" smtClean="0">
                <a:latin typeface="+mj-lt"/>
                <a:ea typeface="Arial-Rounded" pitchFamily="34" charset="0"/>
                <a:cs typeface="Arial-Rounded" pitchFamily="34" charset="0"/>
              </a:rPr>
              <a:t>bà</a:t>
            </a:r>
            <a:endParaRPr lang="en-US" sz="4400" dirty="0">
              <a:latin typeface="+mj-lt"/>
              <a:ea typeface="Arial-Rounded" pitchFamily="34" charset="0"/>
              <a:cs typeface="Arial-Rounded" pitchFamily="34" charset="0"/>
            </a:endParaRPr>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38457" y="5203309"/>
            <a:ext cx="807556" cy="778352"/>
          </a:xfrm>
          <a:prstGeom prst="rect">
            <a:avLst/>
          </a:prstGeom>
          <a:noFill/>
        </p:spPr>
      </p:pic>
      <p:sp>
        <p:nvSpPr>
          <p:cNvPr id="9" name="Rectangle 8"/>
          <p:cNvSpPr/>
          <p:nvPr/>
        </p:nvSpPr>
        <p:spPr>
          <a:xfrm>
            <a:off x="710514" y="159785"/>
            <a:ext cx="10967679" cy="1354019"/>
          </a:xfrm>
          <a:prstGeom prst="rect">
            <a:avLst/>
          </a:prstGeom>
          <a:solidFill>
            <a:schemeClr val="tx1">
              <a:lumMod val="50000"/>
              <a:lumOff val="50000"/>
            </a:schemeClr>
          </a:solidFill>
        </p:spPr>
        <p:txBody>
          <a:bodyPr wrap="square" lIns="121725" tIns="60862" rIns="121725" bIns="60862">
            <a:spAutoFit/>
          </a:bodyPr>
          <a:lstStyle/>
          <a:p>
            <a:r>
              <a:rPr lang="nl-NL" sz="4000" b="1">
                <a:latin typeface="Times New Roman" panose="02020603050405020304" pitchFamily="18" charset="0"/>
                <a:cs typeface="Times New Roman" panose="02020603050405020304" pitchFamily="18" charset="0"/>
              </a:rPr>
              <a:t>Đọc  2 đoạn còn lại “Bạn nhỏ trong nhà” trả lời câu hỏi: Bài văn khuyên em điều gì?</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88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3"/>
                                        </p:tgtEl>
                                        <p:attrNameLst>
                                          <p:attrName>fillcolor</p:attrName>
                                        </p:attrNameLst>
                                      </p:cBhvr>
                                      <p:to>
                                        <a:schemeClr val="bg2"/>
                                      </p:to>
                                    </p:animClr>
                                    <p:set>
                                      <p:cBhvr>
                                        <p:cTn id="29" dur="250" fill="hold"/>
                                        <p:tgtEl>
                                          <p:spTgt spid="3"/>
                                        </p:tgtEl>
                                        <p:attrNameLst>
                                          <p:attrName>fill.type</p:attrName>
                                        </p:attrNameLst>
                                      </p:cBhvr>
                                      <p:to>
                                        <p:strVal val="solid"/>
                                      </p:to>
                                    </p:set>
                                    <p:set>
                                      <p:cBhvr>
                                        <p:cTn id="30" dur="250" fill="hold"/>
                                        <p:tgtEl>
                                          <p:spTgt spid="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3"/>
                                        </p:tgtEl>
                                        <p:attrNameLst>
                                          <p:attrName>fillcolor</p:attrName>
                                        </p:attrNameLst>
                                      </p:cBhvr>
                                      <p:to>
                                        <a:srgbClr val="FFFF00"/>
                                      </p:to>
                                    </p:animClr>
                                    <p:set>
                                      <p:cBhvr>
                                        <p:cTn id="33" dur="250" fill="hold"/>
                                        <p:tgtEl>
                                          <p:spTgt spid="3"/>
                                        </p:tgtEl>
                                        <p:attrNameLst>
                                          <p:attrName>fill.type</p:attrName>
                                        </p:attrNameLst>
                                      </p:cBhvr>
                                      <p:to>
                                        <p:strVal val="solid"/>
                                      </p:to>
                                    </p:set>
                                    <p:set>
                                      <p:cBhvr>
                                        <p:cTn id="34" dur="250" fill="hold"/>
                                        <p:tgtEl>
                                          <p:spTgt spid="3"/>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5"/>
                                        </p:tgtEl>
                                        <p:attrNameLst>
                                          <p:attrName>style.visibility</p:attrName>
                                        </p:attrNameLst>
                                      </p:cBhvr>
                                      <p:to>
                                        <p:strVal val="visible"/>
                                      </p:to>
                                    </p:set>
                                    <p:anim calcmode="lin" valueType="num">
                                      <p:cBhvr>
                                        <p:cTn id="37" dur="250" fill="hold"/>
                                        <p:tgtEl>
                                          <p:spTgt spid="5"/>
                                        </p:tgtEl>
                                        <p:attrNameLst>
                                          <p:attrName>ppt_w</p:attrName>
                                        </p:attrNameLst>
                                      </p:cBhvr>
                                      <p:tavLst>
                                        <p:tav tm="0">
                                          <p:val>
                                            <p:strVal val="4*#ppt_w"/>
                                          </p:val>
                                        </p:tav>
                                        <p:tav tm="100000">
                                          <p:val>
                                            <p:strVal val="#ppt_w"/>
                                          </p:val>
                                        </p:tav>
                                      </p:tavLst>
                                    </p:anim>
                                    <p:anim calcmode="lin" valueType="num">
                                      <p:cBhvr>
                                        <p:cTn id="3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4"/>
                                        </p:tgtEl>
                                        <p:attrNameLst>
                                          <p:attrName>fillcolor</p:attrName>
                                        </p:attrNameLst>
                                      </p:cBhvr>
                                      <p:to>
                                        <a:schemeClr val="accent1"/>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4"/>
                                        </p:tgtEl>
                                        <p:attrNameLst>
                                          <p:attrName>fillcolor</p:attrName>
                                        </p:attrNameLst>
                                      </p:cBhvr>
                                      <p:to>
                                        <a:schemeClr val="accent1"/>
                                      </p:to>
                                    </p:animClr>
                                    <p:set>
                                      <p:cBhvr>
                                        <p:cTn id="48" dur="250" fill="hold"/>
                                        <p:tgtEl>
                                          <p:spTgt spid="4"/>
                                        </p:tgtEl>
                                        <p:attrNameLst>
                                          <p:attrName>fill.type</p:attrName>
                                        </p:attrNameLst>
                                      </p:cBhvr>
                                      <p:to>
                                        <p:strVal val="solid"/>
                                      </p:to>
                                    </p:set>
                                    <p:set>
                                      <p:cBhvr>
                                        <p:cTn id="49" dur="250" fill="hold"/>
                                        <p:tgtEl>
                                          <p:spTgt spid="4"/>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 calcmode="lin" valueType="num">
                                      <p:cBhvr>
                                        <p:cTn id="52" dur="250" fill="hold"/>
                                        <p:tgtEl>
                                          <p:spTgt spid="6"/>
                                        </p:tgtEl>
                                        <p:attrNameLst>
                                          <p:attrName>ppt_w</p:attrName>
                                        </p:attrNameLst>
                                      </p:cBhvr>
                                      <p:tavLst>
                                        <p:tav tm="0">
                                          <p:val>
                                            <p:strVal val="4*#ppt_w"/>
                                          </p:val>
                                        </p:tav>
                                        <p:tav tm="100000">
                                          <p:val>
                                            <p:strVal val="#ppt_w"/>
                                          </p:val>
                                        </p:tav>
                                      </p:tavLst>
                                    </p:anim>
                                    <p:anim calcmode="lin" valueType="num">
                                      <p:cBhvr>
                                        <p:cTn id="5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7"/>
                                        </p:tgtEl>
                                        <p:attrNameLst>
                                          <p:attrName>fillcolor</p:attrName>
                                        </p:attrNameLst>
                                      </p:cBhvr>
                                      <p:to>
                                        <a:schemeClr val="accent1"/>
                                      </p:to>
                                    </p:animClr>
                                    <p:set>
                                      <p:cBhvr>
                                        <p:cTn id="59" dur="250" fill="hold"/>
                                        <p:tgtEl>
                                          <p:spTgt spid="7"/>
                                        </p:tgtEl>
                                        <p:attrNameLst>
                                          <p:attrName>fill.type</p:attrName>
                                        </p:attrNameLst>
                                      </p:cBhvr>
                                      <p:to>
                                        <p:strVal val="solid"/>
                                      </p:to>
                                    </p:set>
                                    <p:set>
                                      <p:cBhvr>
                                        <p:cTn id="60" dur="250" fill="hold"/>
                                        <p:tgtEl>
                                          <p:spTgt spid="7"/>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7"/>
                                        </p:tgtEl>
                                        <p:attrNameLst>
                                          <p:attrName>fillcolor</p:attrName>
                                        </p:attrNameLst>
                                      </p:cBhvr>
                                      <p:to>
                                        <a:schemeClr val="accent1"/>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8"/>
                                        </p:tgtEl>
                                        <p:attrNameLst>
                                          <p:attrName>style.visibility</p:attrName>
                                        </p:attrNameLst>
                                      </p:cBhvr>
                                      <p:to>
                                        <p:strVal val="visible"/>
                                      </p:to>
                                    </p:set>
                                    <p:anim calcmode="lin" valueType="num">
                                      <p:cBhvr>
                                        <p:cTn id="67" dur="250" fill="hold"/>
                                        <p:tgtEl>
                                          <p:spTgt spid="8"/>
                                        </p:tgtEl>
                                        <p:attrNameLst>
                                          <p:attrName>ppt_w</p:attrName>
                                        </p:attrNameLst>
                                      </p:cBhvr>
                                      <p:tavLst>
                                        <p:tav tm="0">
                                          <p:val>
                                            <p:strVal val="4*#ppt_w"/>
                                          </p:val>
                                        </p:tav>
                                        <p:tav tm="100000">
                                          <p:val>
                                            <p:strVal val="#ppt_w"/>
                                          </p:val>
                                        </p:tav>
                                      </p:tavLst>
                                    </p:anim>
                                    <p:anim calcmode="lin" valueType="num">
                                      <p:cBhvr>
                                        <p:cTn id="6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94"/>
        <p:cNvGrpSpPr/>
        <p:nvPr/>
      </p:nvGrpSpPr>
      <p:grpSpPr>
        <a:xfrm>
          <a:off x="0" y="0"/>
          <a:ext cx="0" cy="0"/>
          <a:chOff x="0" y="0"/>
          <a:chExt cx="0" cy="0"/>
        </a:xfrm>
      </p:grpSpPr>
      <p:sp>
        <p:nvSpPr>
          <p:cNvPr id="70" name="Google Shape;7902;p32">
            <a:extLst>
              <a:ext uri="{FF2B5EF4-FFF2-40B4-BE49-F238E27FC236}">
                <a16:creationId xmlns:a16="http://schemas.microsoft.com/office/drawing/2014/main" id="{21973A8E-52D6-EE07-DDEA-61A631206C4D}"/>
              </a:ext>
            </a:extLst>
          </p:cNvPr>
          <p:cNvSpPr txBox="1">
            <a:spLocks/>
          </p:cNvSpPr>
          <p:nvPr/>
        </p:nvSpPr>
        <p:spPr>
          <a:xfrm>
            <a:off x="2147074" y="1033546"/>
            <a:ext cx="7867687" cy="1167063"/>
          </a:xfrm>
          <a:prstGeom prst="rect">
            <a:avLst/>
          </a:prstGeom>
          <a:noFill/>
          <a:ln>
            <a:noFill/>
          </a:ln>
        </p:spPr>
        <p:txBody>
          <a:bodyPr spcFirstLastPara="1" wrap="square" lIns="121598" tIns="121598" rIns="121598" bIns="12159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6000" b="1">
                <a:solidFill>
                  <a:srgbClr val="FF0000"/>
                </a:solidFill>
                <a:latin typeface="+mj-lt"/>
              </a:rPr>
              <a:t>Luyện tập</a:t>
            </a:r>
            <a:endParaRPr lang="en-US" sz="7200" b="1">
              <a:solidFill>
                <a:srgbClr val="FF0000"/>
              </a:solidFill>
              <a:latin typeface="+mj-lt"/>
            </a:endParaRPr>
          </a:p>
        </p:txBody>
      </p:sp>
      <p:sp>
        <p:nvSpPr>
          <p:cNvPr id="4" name="Subtitle 2">
            <a:extLst>
              <a:ext uri="{FF2B5EF4-FFF2-40B4-BE49-F238E27FC236}">
                <a16:creationId xmlns:a16="http://schemas.microsoft.com/office/drawing/2014/main" id="{1FEB0CF2-79CB-13BC-F575-B70B1BDA54D8}"/>
              </a:ext>
            </a:extLst>
          </p:cNvPr>
          <p:cNvSpPr txBox="1">
            <a:spLocks/>
          </p:cNvSpPr>
          <p:nvPr/>
        </p:nvSpPr>
        <p:spPr>
          <a:xfrm>
            <a:off x="7498939" y="6118433"/>
            <a:ext cx="2741446" cy="739567"/>
          </a:xfrm>
          <a:prstGeom prst="rect">
            <a:avLst/>
          </a:prstGeom>
          <a:solidFill>
            <a:srgbClr val="FFE285"/>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4400" dirty="0" err="1">
                <a:solidFill>
                  <a:srgbClr val="0070C0"/>
                </a:solidFill>
              </a:rPr>
              <a:t>Trang</a:t>
            </a:r>
            <a:r>
              <a:rPr lang="en-US" sz="4400" dirty="0">
                <a:solidFill>
                  <a:srgbClr val="0070C0"/>
                </a:solidFill>
              </a:rPr>
              <a:t> </a:t>
            </a:r>
            <a:r>
              <a:rPr lang="en-US" sz="4400" dirty="0" smtClean="0">
                <a:solidFill>
                  <a:srgbClr val="0070C0"/>
                </a:solidFill>
              </a:rPr>
              <a:t>111</a:t>
            </a:r>
            <a:endParaRPr lang="en-US" sz="4400" dirty="0">
              <a:solidFill>
                <a:srgbClr val="0070C0"/>
              </a:solidFill>
            </a:endParaRPr>
          </a:p>
        </p:txBody>
      </p:sp>
      <p:sp>
        <p:nvSpPr>
          <p:cNvPr id="5" name="TextBox 4"/>
          <p:cNvSpPr txBox="1"/>
          <p:nvPr/>
        </p:nvSpPr>
        <p:spPr>
          <a:xfrm>
            <a:off x="0" y="2770094"/>
            <a:ext cx="12161838" cy="1323439"/>
          </a:xfrm>
          <a:prstGeom prst="rect">
            <a:avLst/>
          </a:prstGeom>
          <a:noFill/>
        </p:spPr>
        <p:txBody>
          <a:bodyPr wrap="square" rtlCol="0">
            <a:spAutoFit/>
          </a:bodyPr>
          <a:lstStyle/>
          <a:p>
            <a:pPr algn="ctr"/>
            <a:r>
              <a:rPr lang="en-US" sz="4000" b="1" dirty="0"/>
              <a:t>BÀI 24: MỞ RỘNG VỐN TỪ VỀ BẠN TRONG NHÀ; </a:t>
            </a:r>
            <a:endParaRPr lang="en-US" sz="4000" b="1" dirty="0" smtClean="0"/>
          </a:p>
          <a:p>
            <a:pPr algn="ctr"/>
            <a:r>
              <a:rPr lang="en-US" sz="4000" b="1" dirty="0" smtClean="0"/>
              <a:t>BIỆN </a:t>
            </a:r>
            <a:r>
              <a:rPr lang="en-US" sz="4000" b="1" dirty="0"/>
              <a:t>PHÁP SO SÁNH.</a:t>
            </a:r>
            <a:endParaRPr lang="en-US"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urope Brothers and Sisters Day by Slidesgo">
  <a:themeElements>
    <a:clrScheme name="Simple Light">
      <a:dk1>
        <a:srgbClr val="D3F4FF"/>
      </a:dk1>
      <a:lt1>
        <a:srgbClr val="2BB4CC"/>
      </a:lt1>
      <a:dk2>
        <a:srgbClr val="0B4244"/>
      </a:dk2>
      <a:lt2>
        <a:srgbClr val="A4D378"/>
      </a:lt2>
      <a:accent1>
        <a:srgbClr val="50AF78"/>
      </a:accent1>
      <a:accent2>
        <a:srgbClr val="FFE000"/>
      </a:accent2>
      <a:accent3>
        <a:srgbClr val="FF3466"/>
      </a:accent3>
      <a:accent4>
        <a:srgbClr val="FF97B5"/>
      </a:accent4>
      <a:accent5>
        <a:srgbClr val="FFFFFF"/>
      </a:accent5>
      <a:accent6>
        <a:srgbClr val="FFFFFF"/>
      </a:accent6>
      <a:hlink>
        <a:srgbClr val="0B42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95353A0-79AB-4956-9AE7-47B8556B581A}"/>
</file>

<file path=customXml/itemProps2.xml><?xml version="1.0" encoding="utf-8"?>
<ds:datastoreItem xmlns:ds="http://schemas.openxmlformats.org/officeDocument/2006/customXml" ds:itemID="{0C527B6D-20D4-468E-8B79-998CBF640825}"/>
</file>

<file path=customXml/itemProps3.xml><?xml version="1.0" encoding="utf-8"?>
<ds:datastoreItem xmlns:ds="http://schemas.openxmlformats.org/officeDocument/2006/customXml" ds:itemID="{D543A788-59D9-4759-BF1D-AF0E59558CF8}"/>
</file>

<file path=docProps/app.xml><?xml version="1.0" encoding="utf-8"?>
<Properties xmlns="http://schemas.openxmlformats.org/officeDocument/2006/extended-properties" xmlns:vt="http://schemas.openxmlformats.org/officeDocument/2006/docPropsVTypes">
  <TotalTime>810</TotalTime>
  <Words>1037</Words>
  <Application>Microsoft Office PowerPoint</Application>
  <PresentationFormat>Custom</PresentationFormat>
  <Paragraphs>117</Paragraphs>
  <Slides>23</Slides>
  <Notes>17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HP001 5H Normal</vt:lpstr>
      <vt:lpstr>Chewy</vt:lpstr>
      <vt:lpstr>Darker Grotesque SemiBold</vt:lpstr>
      <vt:lpstr>Passion One</vt:lpstr>
      <vt:lpstr>Arial-Rounded</vt:lpstr>
      <vt:lpstr>Maven Pro</vt:lpstr>
      <vt:lpstr>Montserrat</vt:lpstr>
      <vt:lpstr>Arial</vt:lpstr>
      <vt:lpstr>Times New Roman</vt:lpstr>
      <vt:lpstr>HP001 4 hàng</vt:lpstr>
      <vt:lpstr>Nunito</vt:lpstr>
      <vt:lpstr>Manrope</vt:lpstr>
      <vt:lpstr>Europe Brothers and Sisters Day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 BROTHERS AND  SISTERS DAY</dc:title>
  <dc:creator>PC</dc:creator>
  <cp:lastModifiedBy>Admin</cp:lastModifiedBy>
  <cp:revision>105</cp:revision>
  <dcterms:modified xsi:type="dcterms:W3CDTF">2022-08-16T14:39:28Z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