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27" r:id="rId3"/>
    <p:sldId id="450" r:id="rId4"/>
    <p:sldId id="440" r:id="rId5"/>
    <p:sldId id="441" r:id="rId6"/>
    <p:sldId id="448" r:id="rId7"/>
    <p:sldId id="449" r:id="rId8"/>
    <p:sldId id="445"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7C80"/>
    <a:srgbClr val="0000CC"/>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HAI BÀ TRƯNG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Box 11"/>
          <p:cNvSpPr txBox="1"/>
          <p:nvPr/>
        </p:nvSpPr>
        <p:spPr>
          <a:xfrm>
            <a:off x="1067118" y="3232106"/>
            <a:ext cx="2993127"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a:t>
            </a:r>
            <a:r>
              <a:rPr lang="en-US" sz="4000" b="1" smtClean="0">
                <a:solidFill>
                  <a:srgbClr val="0000CC"/>
                </a:solidFill>
                <a:latin typeface="Times New Roman" pitchFamily="18" charset="0"/>
                <a:cs typeface="Times New Roman" pitchFamily="18" charset="0"/>
              </a:rPr>
              <a:t>i </a:t>
            </a:r>
            <a:r>
              <a:rPr lang="en-US" sz="4000" b="1" smtClean="0">
                <a:solidFill>
                  <a:srgbClr val="0000CC"/>
                </a:solidFill>
                <a:latin typeface="Times New Roman" pitchFamily="18" charset="0"/>
                <a:cs typeface="Times New Roman" pitchFamily="18" charset="0"/>
              </a:rPr>
              <a:t>hay </a:t>
            </a:r>
            <a:r>
              <a:rPr lang="en-US" sz="4000" b="1" smtClean="0">
                <a:solidFill>
                  <a:srgbClr val="0000CC"/>
                </a:solidFill>
                <a:latin typeface="Times New Roman" pitchFamily="18" charset="0"/>
                <a:cs typeface="Times New Roman" pitchFamily="18" charset="0"/>
              </a:rPr>
              <a:t>n:</a:t>
            </a:r>
            <a:endParaRPr lang="en-US" sz="4000" b="1" smtClean="0">
              <a:solidFill>
                <a:srgbClr val="0000CC"/>
              </a:solidFill>
              <a:latin typeface="Times New Roman" pitchFamily="18" charset="0"/>
              <a:cs typeface="Times New Roman" pitchFamily="18" charset="0"/>
            </a:endParaRPr>
          </a:p>
          <a:p>
            <a:pPr algn="ctr"/>
            <a:r>
              <a:rPr lang="en-US" sz="4000" b="1" smtClean="0">
                <a:solidFill>
                  <a:srgbClr val="0000CC"/>
                </a:solidFill>
                <a:latin typeface="Times New Roman" pitchFamily="18" charset="0"/>
                <a:cs typeface="Times New Roman" pitchFamily="18" charset="0"/>
              </a:rPr>
              <a:t>giáo</a:t>
            </a:r>
            <a:r>
              <a:rPr lang="en-US" sz="4000" smtClean="0">
                <a:solidFill>
                  <a:srgbClr val="0000CC"/>
                </a:solidFill>
                <a:latin typeface="Times New Roman" pitchFamily="18" charset="0"/>
                <a:cs typeface="Times New Roman" pitchFamily="18" charset="0"/>
              </a:rPr>
              <a:t> </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ao</a:t>
            </a:r>
            <a:endParaRPr lang="en-US" sz="4000" b="1">
              <a:solidFill>
                <a:srgbClr val="0000CC"/>
              </a:solidFill>
              <a:latin typeface="Times New Roman" pitchFamily="18" charset="0"/>
              <a:cs typeface="Times New Roman" pitchFamily="18" charset="0"/>
            </a:endParaRPr>
          </a:p>
        </p:txBody>
      </p:sp>
      <p:sp>
        <p:nvSpPr>
          <p:cNvPr id="22" name="TextBox 21"/>
          <p:cNvSpPr txBox="1"/>
          <p:nvPr/>
        </p:nvSpPr>
        <p:spPr>
          <a:xfrm>
            <a:off x="2718285" y="3842480"/>
            <a:ext cx="32733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l</a:t>
            </a:r>
            <a:endParaRPr lang="en-US" sz="4000" b="1">
              <a:solidFill>
                <a:srgbClr val="FF0000"/>
              </a:solidFill>
              <a:latin typeface="Times New Roman" pitchFamily="18" charset="0"/>
              <a:cs typeface="Times New Roman" pitchFamily="18" charset="0"/>
            </a:endParaRPr>
          </a:p>
        </p:txBody>
      </p:sp>
      <p:sp>
        <p:nvSpPr>
          <p:cNvPr id="23" name="TextBox 22"/>
          <p:cNvSpPr txBox="1"/>
          <p:nvPr/>
        </p:nvSpPr>
        <p:spPr>
          <a:xfrm>
            <a:off x="6184111" y="3225243"/>
            <a:ext cx="3068789"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a:t>
            </a:r>
            <a:r>
              <a:rPr lang="en-US" sz="4000" b="1" smtClean="0">
                <a:solidFill>
                  <a:srgbClr val="0000CC"/>
                </a:solidFill>
                <a:latin typeface="Times New Roman" pitchFamily="18" charset="0"/>
                <a:cs typeface="Times New Roman" pitchFamily="18" charset="0"/>
              </a:rPr>
              <a:t>r </a:t>
            </a:r>
            <a:r>
              <a:rPr lang="en-US" sz="4000" b="1" smtClean="0">
                <a:solidFill>
                  <a:srgbClr val="0000CC"/>
                </a:solidFill>
                <a:latin typeface="Times New Roman" pitchFamily="18" charset="0"/>
                <a:cs typeface="Times New Roman" pitchFamily="18" charset="0"/>
              </a:rPr>
              <a:t>hay </a:t>
            </a:r>
            <a:r>
              <a:rPr lang="en-US" sz="4000" b="1" smtClean="0">
                <a:solidFill>
                  <a:srgbClr val="0000CC"/>
                </a:solidFill>
                <a:latin typeface="Times New Roman" pitchFamily="18" charset="0"/>
                <a:cs typeface="Times New Roman" pitchFamily="18" charset="0"/>
              </a:rPr>
              <a:t>d:</a:t>
            </a:r>
            <a:endParaRPr lang="en-US" sz="4000" b="1" smtClean="0">
              <a:solidFill>
                <a:srgbClr val="0000CC"/>
              </a:solidFill>
              <a:latin typeface="Times New Roman" pitchFamily="18" charset="0"/>
              <a:cs typeface="Times New Roman" pitchFamily="18" charset="0"/>
            </a:endParaRP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ìu búa</a:t>
            </a:r>
            <a:endParaRPr lang="en-US" sz="4000" b="1">
              <a:solidFill>
                <a:srgbClr val="0000CC"/>
              </a:solidFill>
              <a:latin typeface="Times New Roman" pitchFamily="18" charset="0"/>
              <a:cs typeface="Times New Roman" pitchFamily="18" charset="0"/>
            </a:endParaRPr>
          </a:p>
        </p:txBody>
      </p:sp>
      <p:sp>
        <p:nvSpPr>
          <p:cNvPr id="24" name="TextBox 23"/>
          <p:cNvSpPr txBox="1"/>
          <p:nvPr/>
        </p:nvSpPr>
        <p:spPr>
          <a:xfrm>
            <a:off x="6907213" y="3829722"/>
            <a:ext cx="41229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
        <p:nvSpPr>
          <p:cNvPr id="25" name="TextBox 24"/>
          <p:cNvSpPr txBox="1"/>
          <p:nvPr/>
        </p:nvSpPr>
        <p:spPr>
          <a:xfrm>
            <a:off x="823119" y="5681324"/>
            <a:ext cx="4403770"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a:t>
            </a:r>
            <a:r>
              <a:rPr lang="en-US" sz="4000" b="1" smtClean="0">
                <a:solidFill>
                  <a:srgbClr val="0000CC"/>
                </a:solidFill>
                <a:latin typeface="Times New Roman" pitchFamily="18" charset="0"/>
                <a:cs typeface="Times New Roman" pitchFamily="18" charset="0"/>
              </a:rPr>
              <a:t>ươn</a:t>
            </a:r>
            <a:r>
              <a:rPr lang="en-US" sz="4000" b="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hay </a:t>
            </a:r>
            <a:r>
              <a:rPr lang="en-US" sz="4000" b="1" smtClean="0">
                <a:solidFill>
                  <a:srgbClr val="0000CC"/>
                </a:solidFill>
                <a:latin typeface="Times New Roman" pitchFamily="18" charset="0"/>
                <a:cs typeface="Times New Roman" pitchFamily="18" charset="0"/>
              </a:rPr>
              <a:t>ương</a:t>
            </a:r>
            <a:endParaRPr lang="en-US" sz="4000" b="1" smtClean="0">
              <a:solidFill>
                <a:srgbClr val="0000CC"/>
              </a:solidFill>
              <a:latin typeface="Times New Roman" pitchFamily="18" charset="0"/>
              <a:cs typeface="Times New Roman" pitchFamily="18" charset="0"/>
            </a:endParaRPr>
          </a:p>
          <a:p>
            <a:pPr algn="ctr"/>
            <a:r>
              <a:rPr lang="en-US" sz="4000" b="1" smtClean="0">
                <a:solidFill>
                  <a:srgbClr val="0000CC"/>
                </a:solidFill>
                <a:latin typeface="Times New Roman" pitchFamily="18" charset="0"/>
                <a:cs typeface="Times New Roman" pitchFamily="18" charset="0"/>
              </a:rPr>
              <a:t>s</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đồi</a:t>
            </a:r>
            <a:endParaRPr lang="en-US" sz="4000" b="1">
              <a:solidFill>
                <a:srgbClr val="0000CC"/>
              </a:solidFill>
              <a:latin typeface="Times New Roman" pitchFamily="18" charset="0"/>
              <a:cs typeface="Times New Roman" pitchFamily="18" charset="0"/>
            </a:endParaRPr>
          </a:p>
        </p:txBody>
      </p:sp>
      <p:sp>
        <p:nvSpPr>
          <p:cNvPr id="26" name="TextBox 25"/>
          <p:cNvSpPr txBox="1"/>
          <p:nvPr/>
        </p:nvSpPr>
        <p:spPr>
          <a:xfrm>
            <a:off x="2192020" y="6293693"/>
            <a:ext cx="1061509"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ườn</a:t>
            </a:r>
            <a:endParaRPr lang="en-US" sz="4000" b="1">
              <a:solidFill>
                <a:srgbClr val="FF0000"/>
              </a:solidFill>
              <a:latin typeface="Times New Roman" pitchFamily="18" charset="0"/>
              <a:cs typeface="Times New Roman" pitchFamily="18" charset="0"/>
            </a:endParaRPr>
          </a:p>
        </p:txBody>
      </p:sp>
      <p:sp>
        <p:nvSpPr>
          <p:cNvPr id="27" name="TextBox 26"/>
          <p:cNvSpPr txBox="1"/>
          <p:nvPr/>
        </p:nvSpPr>
        <p:spPr>
          <a:xfrm>
            <a:off x="6184111" y="5686961"/>
            <a:ext cx="3021981"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a:t>
            </a:r>
            <a:r>
              <a:rPr lang="en-US" sz="4000" b="1" smtClean="0">
                <a:solidFill>
                  <a:srgbClr val="0000CC"/>
                </a:solidFill>
                <a:latin typeface="Times New Roman" pitchFamily="18" charset="0"/>
                <a:cs typeface="Times New Roman" pitchFamily="18" charset="0"/>
              </a:rPr>
              <a:t>s </a:t>
            </a:r>
            <a:r>
              <a:rPr lang="en-US" sz="4000" b="1" smtClean="0">
                <a:solidFill>
                  <a:srgbClr val="0000CC"/>
                </a:solidFill>
                <a:latin typeface="Times New Roman" pitchFamily="18" charset="0"/>
                <a:cs typeface="Times New Roman" pitchFamily="18" charset="0"/>
              </a:rPr>
              <a:t>hay </a:t>
            </a:r>
            <a:r>
              <a:rPr lang="en-US" sz="4000" b="1" smtClean="0">
                <a:solidFill>
                  <a:srgbClr val="0000CC"/>
                </a:solidFill>
                <a:latin typeface="Times New Roman" pitchFamily="18" charset="0"/>
                <a:cs typeface="Times New Roman" pitchFamily="18" charset="0"/>
              </a:rPr>
              <a:t>x:</a:t>
            </a:r>
            <a:endParaRPr lang="en-US" sz="4000" b="1" smtClean="0">
              <a:solidFill>
                <a:srgbClr val="0000CC"/>
              </a:solidFill>
              <a:latin typeface="Times New Roman" pitchFamily="18" charset="0"/>
              <a:cs typeface="Times New Roman" pitchFamily="18" charset="0"/>
            </a:endParaRP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ụp đổ</a:t>
            </a:r>
            <a:endParaRPr lang="en-US" sz="4000" b="1">
              <a:solidFill>
                <a:srgbClr val="0000CC"/>
              </a:solidFill>
              <a:latin typeface="Times New Roman" pitchFamily="18" charset="0"/>
              <a:cs typeface="Times New Roman" pitchFamily="18" charset="0"/>
            </a:endParaRPr>
          </a:p>
        </p:txBody>
      </p:sp>
      <p:sp>
        <p:nvSpPr>
          <p:cNvPr id="28" name="TextBox 27"/>
          <p:cNvSpPr txBox="1"/>
          <p:nvPr/>
        </p:nvSpPr>
        <p:spPr>
          <a:xfrm>
            <a:off x="7010834" y="6289715"/>
            <a:ext cx="38504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s</a:t>
            </a:r>
            <a:endParaRPr lang="en-US" sz="4000" b="1">
              <a:solidFill>
                <a:srgbClr val="FF0000"/>
              </a:solidFill>
              <a:latin typeface="Times New Roman" pitchFamily="18" charset="0"/>
              <a:cs typeface="Times New Roman" pitchFamily="18" charset="0"/>
            </a:endParaRPr>
          </a:p>
        </p:txBody>
      </p:sp>
      <p:sp>
        <p:nvSpPr>
          <p:cNvPr id="33" name="Rectangle 95"/>
          <p:cNvSpPr>
            <a:spLocks noChangeArrowheads="1"/>
          </p:cNvSpPr>
          <p:nvPr/>
        </p:nvSpPr>
        <p:spPr bwMode="auto">
          <a:xfrm>
            <a:off x="4460848" y="1182690"/>
            <a:ext cx="6905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CHIẾC HỘP BÍ ẨN</a:t>
            </a:r>
            <a:endParaRPr lang="en-GB" sz="3600" b="1">
              <a:solidFill>
                <a:srgbClr val="0000CC"/>
              </a:solidFill>
              <a:latin typeface="Times New Roman" pitchFamily="18" charset="0"/>
              <a:cs typeface="Times New Roman" pitchFamily="18" charset="0"/>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3220" y="2559910"/>
            <a:ext cx="2415367" cy="2374613"/>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446" y="2572321"/>
            <a:ext cx="2402742" cy="2362200"/>
          </a:xfrm>
          <a:prstGeom prst="rect">
            <a:avLst/>
          </a:prstGeom>
        </p:spPr>
      </p:pic>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3218" y="5821578"/>
            <a:ext cx="2086950" cy="2051736"/>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36"/>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00"/>
                            </p:stCondLst>
                            <p:childTnLst>
                              <p:par>
                                <p:cTn id="63" presetID="10" presetClass="exit" presetSubtype="0" fill="hold" nodeType="afterEffect">
                                  <p:stCondLst>
                                    <p:cond delay="0"/>
                                  </p:stCondLst>
                                  <p:childTnLst>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2" grpId="0"/>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153460" y="1297650"/>
            <a:ext cx="7239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grpSp>
        <p:nvGrpSpPr>
          <p:cNvPr id="13" name="Group 12"/>
          <p:cNvGrpSpPr/>
          <p:nvPr/>
        </p:nvGrpSpPr>
        <p:grpSpPr>
          <a:xfrm>
            <a:off x="1508919" y="186306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93355" y="3002340"/>
            <a:ext cx="13607764" cy="6247864"/>
          </a:xfrm>
          <a:prstGeom prst="rect">
            <a:avLst/>
          </a:prstGeom>
        </p:spPr>
        <p:txBody>
          <a:bodyPr wrap="square">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Hai </a:t>
            </a:r>
            <a:r>
              <a:rPr lang="en-US" sz="4000" b="1" dirty="0" err="1" smtClean="0">
                <a:solidFill>
                  <a:srgbClr val="FF0000"/>
                </a:solidFill>
                <a:latin typeface="Times New Roman" panose="02020603050405020304" pitchFamily="18" charset="0"/>
                <a:cs typeface="Times New Roman" panose="02020603050405020304" pitchFamily="18" charset="0"/>
              </a:rPr>
              <a:t>Bà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Trưng</a:t>
            </a:r>
            <a:endParaRPr lang="vi-VN" sz="4000" b="1" dirty="0">
              <a:solidFill>
                <a:srgbClr val="FF0000"/>
              </a:solidFill>
              <a:latin typeface="Times New Roman" panose="02020603050405020304" pitchFamily="18" charset="0"/>
              <a:cs typeface="Times New Roman" panose="02020603050405020304" pitchFamily="18" charset="0"/>
            </a:endParaRPr>
          </a:p>
          <a:p>
            <a:pPr algn="just"/>
            <a:r>
              <a:rPr lang="en-US" sz="4000" b="1" dirty="0" smtClean="0">
                <a:solidFill>
                  <a:srgbClr val="0000FF"/>
                </a:solidFill>
                <a:latin typeface="Times New Roman" panose="02020603050405020304" pitchFamily="18" charset="0"/>
                <a:cs typeface="Times New Roman" panose="02020603050405020304" pitchFamily="18" charset="0"/>
              </a:rPr>
              <a:t>       </a:t>
            </a:r>
            <a:r>
              <a:rPr lang="vi-VN" sz="4000" b="1" dirty="0" smtClean="0">
                <a:solidFill>
                  <a:srgbClr val="0000FF"/>
                </a:solidFill>
                <a:latin typeface="Times New Roman" panose="02020603050405020304" pitchFamily="18" charset="0"/>
                <a:cs typeface="Times New Roman" panose="02020603050405020304" pitchFamily="18" charset="0"/>
              </a:rPr>
              <a:t>Hai </a:t>
            </a:r>
            <a:r>
              <a:rPr lang="vi-VN" sz="4000" b="1" dirty="0">
                <a:solidFill>
                  <a:srgbClr val="0000FF"/>
                </a:solidFill>
                <a:latin typeface="Times New Roman" panose="02020603050405020304" pitchFamily="18" charset="0"/>
                <a:cs typeface="Times New Roman" panose="02020603050405020304" pitchFamily="18" charset="0"/>
              </a:rPr>
              <a:t>Bà Trưng bước lên bành voi. Đoàn quân rùng rùng lên </a:t>
            </a:r>
            <a:r>
              <a:rPr lang="vi-VN" sz="4000" b="1" dirty="0" smtClean="0">
                <a:solidFill>
                  <a:srgbClr val="0000FF"/>
                </a:solidFill>
                <a:latin typeface="Times New Roman" panose="02020603050405020304" pitchFamily="18" charset="0"/>
                <a:cs typeface="Times New Roman" panose="02020603050405020304" pitchFamily="18" charset="0"/>
              </a:rPr>
              <a:t>đường</a:t>
            </a:r>
            <a:r>
              <a:rPr lang="en-US" sz="4000" b="1" dirty="0" smtClean="0">
                <a:solidFill>
                  <a:srgbClr val="0000FF"/>
                </a:solidFill>
                <a:latin typeface="Times New Roman" panose="02020603050405020304" pitchFamily="18" charset="0"/>
                <a:cs typeface="Times New Roman" panose="02020603050405020304" pitchFamily="18" charset="0"/>
              </a:rPr>
              <a:t>.</a:t>
            </a:r>
            <a:r>
              <a:rPr lang="vi-VN" sz="4000" b="1" dirty="0" smtClean="0">
                <a:solidFill>
                  <a:srgbClr val="0000FF"/>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G</a:t>
            </a:r>
            <a:r>
              <a:rPr lang="vi-VN" sz="4000" b="1" dirty="0" smtClean="0">
                <a:solidFill>
                  <a:srgbClr val="0000FF"/>
                </a:solidFill>
                <a:latin typeface="Times New Roman" panose="02020603050405020304" pitchFamily="18" charset="0"/>
                <a:cs typeface="Times New Roman" panose="02020603050405020304" pitchFamily="18" charset="0"/>
              </a:rPr>
              <a:t>iáo </a:t>
            </a:r>
            <a:r>
              <a:rPr lang="vi-VN" sz="4000" b="1" dirty="0">
                <a:solidFill>
                  <a:srgbClr val="0000FF"/>
                </a:solidFill>
                <a:latin typeface="Times New Roman" panose="02020603050405020304" pitchFamily="18" charset="0"/>
                <a:cs typeface="Times New Roman" panose="02020603050405020304" pitchFamily="18" charset="0"/>
              </a:rPr>
              <a:t>lao, cung nỏ, rìu búa, khiên mộc cuồn cuộn tràn theo bóng voi ẩn hiện của Hai Bà. Tiếng trống dội lên vòm cây, đập vào sườn đồi, theo suốt đường hành quân.</a:t>
            </a:r>
          </a:p>
          <a:p>
            <a:pPr algn="just"/>
            <a:r>
              <a:rPr lang="en-US" sz="4000" b="1" dirty="0" smtClean="0">
                <a:solidFill>
                  <a:srgbClr val="0000FF"/>
                </a:solidFill>
                <a:latin typeface="Times New Roman" panose="02020603050405020304" pitchFamily="18" charset="0"/>
                <a:cs typeface="Times New Roman" panose="02020603050405020304" pitchFamily="18" charset="0"/>
              </a:rPr>
              <a:t>      </a:t>
            </a:r>
            <a:r>
              <a:rPr lang="vi-VN" sz="4000" b="1" dirty="0" smtClean="0">
                <a:solidFill>
                  <a:srgbClr val="0000FF"/>
                </a:solidFill>
                <a:latin typeface="Times New Roman" panose="02020603050405020304" pitchFamily="18" charset="0"/>
                <a:cs typeface="Times New Roman" panose="02020603050405020304" pitchFamily="18" charset="0"/>
              </a:rPr>
              <a:t>Thành </a:t>
            </a:r>
            <a:r>
              <a:rPr lang="vi-VN" sz="4000" b="1" dirty="0">
                <a:solidFill>
                  <a:srgbClr val="0000FF"/>
                </a:solidFill>
                <a:latin typeface="Times New Roman" panose="02020603050405020304" pitchFamily="18" charset="0"/>
                <a:cs typeface="Times New Roman" panose="02020603050405020304" pitchFamily="18" charset="0"/>
              </a:rPr>
              <a:t>trì quân giặc lần lượt sụp đổ dưới chân của đoàn quân khởi nghĩa. Tô Định ôm đầu chạy về nước. Đất nước ta sạch bóng quân thù.</a:t>
            </a:r>
          </a:p>
          <a:p>
            <a:r>
              <a:rPr lang="vi-VN" sz="4000" dirty="0"/>
              <a:t/>
            </a:r>
            <a:br>
              <a:rPr lang="vi-VN" sz="4000" dirty="0"/>
            </a:b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499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7010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999755"/>
            <a:ext cx="14002291" cy="707886"/>
          </a:xfrm>
          <a:prstGeom prst="rect">
            <a:avLst/>
          </a:prstGeom>
        </p:spPr>
        <p:txBody>
          <a:bodyPr wrap="square">
            <a:spAutoFit/>
          </a:bodyPr>
          <a:lstStyle/>
          <a:p>
            <a:pPr algn="just"/>
            <a:r>
              <a:rPr lang="en-US" sz="4000" b="1" i="1" dirty="0" err="1">
                <a:solidFill>
                  <a:srgbClr val="0000FF"/>
                </a:solidFill>
                <a:latin typeface="Times New Roman" panose="02020603050405020304" pitchFamily="18" charset="0"/>
                <a:cs typeface="Times New Roman" panose="02020603050405020304" pitchFamily="18" charset="0"/>
              </a:rPr>
              <a:t>thuở</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xưa</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ngoại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xâm</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ngút</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trời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võ</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nghệ</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trẩy</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quân</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giáp</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phục</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828390"/>
            <a:ext cx="137736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Chọn tiếng thích hợp thay cho ô vuông.</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3063677008"/>
              </p:ext>
            </p:extLst>
          </p:nvPr>
        </p:nvGraphicFramePr>
        <p:xfrm>
          <a:off x="1693354" y="3699431"/>
          <a:ext cx="13150565" cy="1390174"/>
        </p:xfrm>
        <a:graphic>
          <a:graphicData uri="http://schemas.openxmlformats.org/drawingml/2006/table">
            <a:tbl>
              <a:tblPr/>
              <a:tblGrid>
                <a:gridCol w="2469689">
                  <a:extLst>
                    <a:ext uri="{9D8B030D-6E8A-4147-A177-3AD203B41FA5}">
                      <a16:colId xmlns:a16="http://schemas.microsoft.com/office/drawing/2014/main" xmlns="" val="3003900392"/>
                    </a:ext>
                  </a:extLst>
                </a:gridCol>
                <a:gridCol w="2427472">
                  <a:extLst>
                    <a:ext uri="{9D8B030D-6E8A-4147-A177-3AD203B41FA5}">
                      <a16:colId xmlns:a16="http://schemas.microsoft.com/office/drawing/2014/main" xmlns="" val="3178702397"/>
                    </a:ext>
                  </a:extLst>
                </a:gridCol>
                <a:gridCol w="1920869">
                  <a:extLst>
                    <a:ext uri="{9D8B030D-6E8A-4147-A177-3AD203B41FA5}">
                      <a16:colId xmlns:a16="http://schemas.microsoft.com/office/drawing/2014/main" xmlns="" val="1260813657"/>
                    </a:ext>
                  </a:extLst>
                </a:gridCol>
                <a:gridCol w="1920869">
                  <a:extLst>
                    <a:ext uri="{9D8B030D-6E8A-4147-A177-3AD203B41FA5}">
                      <a16:colId xmlns:a16="http://schemas.microsoft.com/office/drawing/2014/main" xmlns="" val="3906918570"/>
                    </a:ext>
                  </a:extLst>
                </a:gridCol>
                <a:gridCol w="2216387">
                  <a:extLst>
                    <a:ext uri="{9D8B030D-6E8A-4147-A177-3AD203B41FA5}">
                      <a16:colId xmlns:a16="http://schemas.microsoft.com/office/drawing/2014/main" xmlns="" val="1991602287"/>
                    </a:ext>
                  </a:extLst>
                </a:gridCol>
                <a:gridCol w="2195279">
                  <a:extLst>
                    <a:ext uri="{9D8B030D-6E8A-4147-A177-3AD203B41FA5}">
                      <a16:colId xmlns:a16="http://schemas.microsoft.com/office/drawing/2014/main" xmlns="" val="1357571273"/>
                    </a:ext>
                  </a:extLst>
                </a:gridCol>
              </a:tblGrid>
              <a:tr h="746284">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chăm</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extLst>
                  <a:ext uri="{0D108BD9-81ED-4DB2-BD59-A6C34878D82A}">
                    <a16:rowId xmlns:a16="http://schemas.microsoft.com/office/drawing/2014/main" xmlns="" val="146563255"/>
                  </a:ext>
                </a:extLst>
              </a:tr>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trợ</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giúp</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hỗ</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extLst>
                  <a:ext uri="{0D108BD9-81ED-4DB2-BD59-A6C34878D82A}">
                    <a16:rowId xmlns:a16="http://schemas.microsoft.com/office/drawing/2014/main" xmlns="" val="27902988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81593215"/>
              </p:ext>
            </p:extLst>
          </p:nvPr>
        </p:nvGraphicFramePr>
        <p:xfrm>
          <a:off x="1665335" y="5568762"/>
          <a:ext cx="13178583" cy="1287780"/>
        </p:xfrm>
        <a:graphic>
          <a:graphicData uri="http://schemas.openxmlformats.org/drawingml/2006/table">
            <a:tbl>
              <a:tblPr/>
              <a:tblGrid>
                <a:gridCol w="2474950">
                  <a:extLst>
                    <a:ext uri="{9D8B030D-6E8A-4147-A177-3AD203B41FA5}">
                      <a16:colId xmlns:a16="http://schemas.microsoft.com/office/drawing/2014/main" xmlns="" val="4253373799"/>
                    </a:ext>
                  </a:extLst>
                </a:gridCol>
                <a:gridCol w="2432645">
                  <a:extLst>
                    <a:ext uri="{9D8B030D-6E8A-4147-A177-3AD203B41FA5}">
                      <a16:colId xmlns:a16="http://schemas.microsoft.com/office/drawing/2014/main" xmlns="" val="3764083892"/>
                    </a:ext>
                  </a:extLst>
                </a:gridCol>
                <a:gridCol w="1924961">
                  <a:extLst>
                    <a:ext uri="{9D8B030D-6E8A-4147-A177-3AD203B41FA5}">
                      <a16:colId xmlns:a16="http://schemas.microsoft.com/office/drawing/2014/main" xmlns="" val="2109670454"/>
                    </a:ext>
                  </a:extLst>
                </a:gridCol>
                <a:gridCol w="1924961">
                  <a:extLst>
                    <a:ext uri="{9D8B030D-6E8A-4147-A177-3AD203B41FA5}">
                      <a16:colId xmlns:a16="http://schemas.microsoft.com/office/drawing/2014/main" xmlns="" val="2215549397"/>
                    </a:ext>
                  </a:extLst>
                </a:gridCol>
                <a:gridCol w="2221110">
                  <a:extLst>
                    <a:ext uri="{9D8B030D-6E8A-4147-A177-3AD203B41FA5}">
                      <a16:colId xmlns:a16="http://schemas.microsoft.com/office/drawing/2014/main" xmlns="" val="1636172531"/>
                    </a:ext>
                  </a:extLst>
                </a:gridCol>
                <a:gridCol w="2199956">
                  <a:extLst>
                    <a:ext uri="{9D8B030D-6E8A-4147-A177-3AD203B41FA5}">
                      <a16:colId xmlns:a16="http://schemas.microsoft.com/office/drawing/2014/main" xmlns="" val="2811954846"/>
                    </a:ext>
                  </a:extLst>
                </a:gridCol>
              </a:tblGrid>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chăm </a:t>
                      </a:r>
                      <a:r>
                        <a:rPr lang="en-US" sz="3600" b="1" i="1">
                          <a:effectLst/>
                          <a:latin typeface="Times New Roman" panose="02020603050405020304" pitchFamily="18" charset="0"/>
                          <a:cs typeface="Times New Roman" panose="02020603050405020304" pitchFamily="18" charset="0"/>
                        </a:rPr>
                        <a:t>chú</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xmlns="" val="1773289201"/>
                  </a:ext>
                </a:extLst>
              </a:tr>
              <a:tr h="144145">
                <a:tc>
                  <a:txBody>
                    <a:bodyPr/>
                    <a:lstStyle/>
                    <a:p>
                      <a:pPr algn="ctr" fontAlgn="t"/>
                      <a:r>
                        <a:rPr lang="en-US" sz="3600" b="1" i="1">
                          <a:effectLst/>
                          <a:latin typeface="Times New Roman" panose="02020603050405020304" pitchFamily="18" charset="0"/>
                          <a:cs typeface="Times New Roman" panose="02020603050405020304" pitchFamily="18" charset="0"/>
                        </a:rPr>
                        <a:t>trợ/chợ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a:effectLst/>
                          <a:latin typeface="Times New Roman" panose="02020603050405020304" pitchFamily="18" charset="0"/>
                          <a:cs typeface="Times New Roman" panose="02020603050405020304" pitchFamily="18" charset="0"/>
                        </a:rPr>
                        <a:t>trợ</a:t>
                      </a:r>
                      <a:r>
                        <a:rPr lang="en-US" sz="3600">
                          <a:effectLst/>
                          <a:latin typeface="Times New Roman" panose="02020603050405020304" pitchFamily="18" charset="0"/>
                          <a:cs typeface="Times New Roman" panose="02020603050405020304" pitchFamily="18" charset="0"/>
                        </a:rPr>
                        <a:t> giúp</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hỗ </a:t>
                      </a:r>
                      <a:r>
                        <a:rPr lang="en-US" sz="3600" b="1" i="1">
                          <a:effectLst/>
                          <a:latin typeface="Times New Roman" panose="02020603050405020304" pitchFamily="18" charset="0"/>
                          <a:cs typeface="Times New Roman" panose="02020603050405020304" pitchFamily="18" charset="0"/>
                        </a:rPr>
                        <a:t>trợ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trợ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xmlns="" val="3749839027"/>
                  </a:ext>
                </a:extLst>
              </a:tr>
            </a:tbl>
          </a:graphicData>
        </a:graphic>
      </p:graphicFrame>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ú 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ịu 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ợt vụt cao gấp mười</a:t>
            </a:r>
            <a:r>
              <a:rPr lang="vi-VN" sz="3200" dirty="0" smtClean="0">
                <a:solidFill>
                  <a:srgbClr val="333333"/>
                </a:solidFill>
                <a:latin typeface="Times New Roman" panose="02020603050405020304" pitchFamily="18" charset="0"/>
                <a:cs typeface="Times New Roman" panose="02020603050405020304" pitchFamily="18" charset="0"/>
              </a:rPr>
              <a:t>.</a:t>
            </a:r>
            <a:endParaRPr lang="vi-VN" sz="3200" dirty="0">
              <a:solidFill>
                <a:srgbClr val="333333"/>
              </a:solidFill>
              <a:latin typeface="Times New Roman" panose="02020603050405020304" pitchFamily="18" charset="0"/>
              <a:cs typeface="Times New Roman" panose="02020603050405020304" pitchFamily="18" charset="0"/>
            </a:endParaRP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ận,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e 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r>
              <a:rPr lang="vi-VN" sz="3200" dirty="0" smtClean="0">
                <a:solidFill>
                  <a:srgbClr val="333333"/>
                </a:solidFill>
                <a:latin typeface="Times New Roman" panose="02020603050405020304" pitchFamily="18" charset="0"/>
                <a:cs typeface="Times New Roman" panose="02020603050405020304" pitchFamily="18" charset="0"/>
              </a:rPr>
              <a:t>.</a:t>
            </a:r>
            <a:endParaRPr lang="en-US" sz="3200" dirty="0" smtClean="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en-US" sz="3200" dirty="0" smtClean="0">
                <a:solidFill>
                  <a:srgbClr val="333333"/>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(lại/lạy)</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(Ai/Ay)mà không sợ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(hãi/hãy)?</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(Mai/May) An Tiêm không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(ngại/ngay)</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(tai/tay)</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448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en-US" sz="3200" b="1" dirty="0" err="1" smtClean="0">
                <a:solidFill>
                  <a:srgbClr val="FF0000"/>
                </a:solidFill>
                <a:latin typeface="Times New Roman" panose="02020603050405020304" pitchFamily="18" charset="0"/>
                <a:cs typeface="Times New Roman" panose="02020603050405020304" pitchFamily="18" charset="0"/>
              </a:rPr>
              <a:t>ch</a:t>
            </a:r>
            <a:r>
              <a:rPr lang="vi-VN" sz="3200" dirty="0" smtClean="0">
                <a:solidFill>
                  <a:srgbClr val="333333"/>
                </a:solidFill>
                <a:latin typeface="Times New Roman" panose="02020603050405020304" pitchFamily="18" charset="0"/>
                <a:cs typeface="Times New Roman" panose="02020603050405020304" pitchFamily="18" charset="0"/>
              </a:rPr>
              <a:t>ú </a:t>
            </a:r>
            <a:r>
              <a:rPr lang="vi-VN" sz="3200" dirty="0">
                <a:solidFill>
                  <a:srgbClr val="333333"/>
                </a:solidFill>
                <a:latin typeface="Times New Roman" panose="02020603050405020304" pitchFamily="18" charset="0"/>
                <a:cs typeface="Times New Roman" panose="02020603050405020304" pitchFamily="18" charset="0"/>
              </a:rPr>
              <a:t>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en-US" sz="3200" b="1" dirty="0" err="1" smtClean="0">
                <a:solidFill>
                  <a:srgbClr val="FF0000"/>
                </a:solidFill>
                <a:latin typeface="Times New Roman" panose="02020603050405020304" pitchFamily="18" charset="0"/>
                <a:cs typeface="Times New Roman" panose="02020603050405020304" pitchFamily="18" charset="0"/>
              </a:rPr>
              <a:t>ch</a:t>
            </a:r>
            <a:r>
              <a:rPr lang="vi-VN" sz="3200" dirty="0" smtClean="0">
                <a:solidFill>
                  <a:srgbClr val="333333"/>
                </a:solidFill>
                <a:latin typeface="Times New Roman" panose="02020603050405020304" pitchFamily="18" charset="0"/>
                <a:cs typeface="Times New Roman" panose="02020603050405020304" pitchFamily="18" charset="0"/>
              </a:rPr>
              <a:t>ịu </a:t>
            </a:r>
            <a:r>
              <a:rPr lang="vi-VN" sz="3200" dirty="0">
                <a:solidFill>
                  <a:srgbClr val="333333"/>
                </a:solidFill>
                <a:latin typeface="Times New Roman" panose="02020603050405020304" pitchFamily="18" charset="0"/>
                <a:cs typeface="Times New Roman" panose="02020603050405020304" pitchFamily="18" charset="0"/>
              </a:rPr>
              <a:t>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en-US" sz="3200" b="1" dirty="0" err="1" smtClean="0">
                <a:solidFill>
                  <a:srgbClr val="FF0000"/>
                </a:solidFill>
                <a:latin typeface="Times New Roman" panose="02020603050405020304" pitchFamily="18" charset="0"/>
                <a:cs typeface="Times New Roman" panose="02020603050405020304" pitchFamily="18" charset="0"/>
              </a:rPr>
              <a:t>ch</a:t>
            </a:r>
            <a:r>
              <a:rPr lang="vi-VN" sz="3200" dirty="0" smtClean="0">
                <a:solidFill>
                  <a:srgbClr val="333333"/>
                </a:solidFill>
                <a:latin typeface="Times New Roman" panose="02020603050405020304" pitchFamily="18" charset="0"/>
                <a:cs typeface="Times New Roman" panose="02020603050405020304" pitchFamily="18" charset="0"/>
              </a:rPr>
              <a:t>ợt </a:t>
            </a:r>
            <a:r>
              <a:rPr lang="vi-VN" sz="3200" dirty="0">
                <a:solidFill>
                  <a:srgbClr val="333333"/>
                </a:solidFill>
                <a:latin typeface="Times New Roman" panose="02020603050405020304" pitchFamily="18" charset="0"/>
                <a:cs typeface="Times New Roman" panose="02020603050405020304" pitchFamily="18" charset="0"/>
              </a:rPr>
              <a:t>vụt cao gấp mười</a:t>
            </a:r>
            <a:r>
              <a:rPr lang="vi-VN" sz="3200" dirty="0" smtClean="0">
                <a:solidFill>
                  <a:srgbClr val="333333"/>
                </a:solidFill>
                <a:latin typeface="Times New Roman" panose="02020603050405020304" pitchFamily="18" charset="0"/>
                <a:cs typeface="Times New Roman" panose="02020603050405020304" pitchFamily="18" charset="0"/>
              </a:rPr>
              <a:t>.</a:t>
            </a:r>
            <a:endParaRPr lang="vi-VN" sz="3200" dirty="0">
              <a:solidFill>
                <a:srgbClr val="333333"/>
              </a:solidFill>
              <a:latin typeface="Times New Roman" panose="02020603050405020304" pitchFamily="18" charset="0"/>
              <a:cs typeface="Times New Roman" panose="02020603050405020304" pitchFamily="18" charset="0"/>
            </a:endParaRP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en-US" sz="3200" b="1" dirty="0" err="1" smtClean="0">
                <a:solidFill>
                  <a:srgbClr val="FF0000"/>
                </a:solidFill>
                <a:latin typeface="Times New Roman" panose="02020603050405020304" pitchFamily="18" charset="0"/>
                <a:cs typeface="Times New Roman" panose="02020603050405020304" pitchFamily="18" charset="0"/>
              </a:rPr>
              <a:t>tr</a:t>
            </a:r>
            <a:r>
              <a:rPr lang="vi-VN" sz="3200" dirty="0" smtClean="0">
                <a:solidFill>
                  <a:srgbClr val="333333"/>
                </a:solidFill>
                <a:latin typeface="Times New Roman" panose="02020603050405020304" pitchFamily="18" charset="0"/>
                <a:cs typeface="Times New Roman" panose="02020603050405020304" pitchFamily="18" charset="0"/>
              </a:rPr>
              <a:t>ận</a:t>
            </a:r>
            <a:r>
              <a:rPr lang="vi-VN" sz="3200" dirty="0">
                <a:solidFill>
                  <a:srgbClr val="333333"/>
                </a:solidFill>
                <a:latin typeface="Times New Roman" panose="02020603050405020304" pitchFamily="18" charset="0"/>
                <a:cs typeface="Times New Roman" panose="02020603050405020304" pitchFamily="18" charset="0"/>
              </a:rPr>
              <a:t>,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en-US" sz="3200" b="1" dirty="0" err="1" smtClean="0">
                <a:solidFill>
                  <a:srgbClr val="FF0000"/>
                </a:solidFill>
                <a:latin typeface="Times New Roman" panose="02020603050405020304" pitchFamily="18" charset="0"/>
                <a:cs typeface="Times New Roman" panose="02020603050405020304" pitchFamily="18" charset="0"/>
              </a:rPr>
              <a:t>tr</a:t>
            </a:r>
            <a:r>
              <a:rPr lang="vi-VN" sz="3200" dirty="0" smtClean="0">
                <a:solidFill>
                  <a:srgbClr val="333333"/>
                </a:solidFill>
                <a:latin typeface="Times New Roman" panose="02020603050405020304" pitchFamily="18" charset="0"/>
                <a:cs typeface="Times New Roman" panose="02020603050405020304" pitchFamily="18" charset="0"/>
              </a:rPr>
              <a:t>e </a:t>
            </a:r>
            <a:r>
              <a:rPr lang="vi-VN" sz="3200" dirty="0">
                <a:solidFill>
                  <a:srgbClr val="333333"/>
                </a:solidFill>
                <a:latin typeface="Times New Roman" panose="02020603050405020304" pitchFamily="18" charset="0"/>
                <a:cs typeface="Times New Roman" panose="02020603050405020304" pitchFamily="18" charset="0"/>
              </a:rPr>
              <a:t>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r>
              <a:rPr lang="vi-VN" sz="3200" dirty="0" smtClean="0">
                <a:solidFill>
                  <a:srgbClr val="333333"/>
                </a:solidFill>
                <a:latin typeface="Times New Roman" panose="02020603050405020304" pitchFamily="18" charset="0"/>
                <a:cs typeface="Times New Roman" panose="02020603050405020304" pitchFamily="18" charset="0"/>
              </a:rPr>
              <a:t>.</a:t>
            </a:r>
            <a:endParaRPr lang="en-US" sz="3200" dirty="0" smtClean="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en-US" sz="3200" dirty="0" smtClean="0">
                <a:solidFill>
                  <a:srgbClr val="333333"/>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en-US" sz="3200" b="1" dirty="0" err="1" smtClean="0">
                <a:solidFill>
                  <a:srgbClr val="FF0000"/>
                </a:solidFill>
                <a:latin typeface="Times New Roman" panose="02020603050405020304" pitchFamily="18" charset="0"/>
                <a:cs typeface="Times New Roman" panose="02020603050405020304" pitchFamily="18" charset="0"/>
              </a:rPr>
              <a:t>lại</a:t>
            </a:r>
            <a:r>
              <a:rPr lang="vi-VN" sz="3200" dirty="0" smtClean="0">
                <a:solidFill>
                  <a:srgbClr val="333333"/>
                </a:solidFill>
                <a:latin typeface="Times New Roman" panose="02020603050405020304" pitchFamily="18" charset="0"/>
                <a:cs typeface="Times New Roman" panose="02020603050405020304" pitchFamily="18" charset="0"/>
              </a:rPr>
              <a:t>(lại/lạy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en-US" sz="3200" b="1" dirty="0" smtClean="0">
                <a:solidFill>
                  <a:srgbClr val="FF0000"/>
                </a:solidFill>
                <a:latin typeface="Times New Roman" panose="02020603050405020304" pitchFamily="18" charset="0"/>
                <a:cs typeface="Times New Roman" panose="02020603050405020304" pitchFamily="18" charset="0"/>
              </a:rPr>
              <a:t>Ai</a:t>
            </a:r>
            <a:r>
              <a:rPr lang="vi-VN" sz="3200" dirty="0" smtClean="0">
                <a:solidFill>
                  <a:srgbClr val="333333"/>
                </a:solidFill>
                <a:latin typeface="Times New Roman" panose="02020603050405020304" pitchFamily="18" charset="0"/>
                <a:cs typeface="Times New Roman" panose="02020603050405020304" pitchFamily="18" charset="0"/>
              </a:rPr>
              <a:t>(Ai/Ay)mà </a:t>
            </a:r>
            <a:r>
              <a:rPr lang="vi-VN" sz="3200" dirty="0">
                <a:solidFill>
                  <a:srgbClr val="333333"/>
                </a:solidFill>
                <a:latin typeface="Times New Roman" panose="02020603050405020304" pitchFamily="18" charset="0"/>
                <a:cs typeface="Times New Roman" panose="02020603050405020304" pitchFamily="18" charset="0"/>
              </a:rPr>
              <a:t>không sợ </a:t>
            </a:r>
            <a:r>
              <a:rPr lang="en-US" sz="3200" b="1" dirty="0" err="1" smtClean="0">
                <a:solidFill>
                  <a:srgbClr val="FF0000"/>
                </a:solidFill>
                <a:latin typeface="Times New Roman" panose="02020603050405020304" pitchFamily="18" charset="0"/>
                <a:cs typeface="Times New Roman" panose="02020603050405020304" pitchFamily="18" charset="0"/>
              </a:rPr>
              <a:t>hãi</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(hãi/hãy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en-US" sz="3200" b="1" dirty="0" smtClean="0">
                <a:solidFill>
                  <a:srgbClr val="FF0000"/>
                </a:solidFill>
                <a:latin typeface="Times New Roman" panose="02020603050405020304" pitchFamily="18" charset="0"/>
                <a:cs typeface="Times New Roman" panose="02020603050405020304" pitchFamily="18" charset="0"/>
              </a:rPr>
              <a:t>Mai</a:t>
            </a:r>
            <a:r>
              <a:rPr lang="vi-VN" sz="3200" dirty="0" smtClean="0">
                <a:solidFill>
                  <a:srgbClr val="333333"/>
                </a:solidFill>
                <a:latin typeface="Times New Roman" panose="02020603050405020304" pitchFamily="18" charset="0"/>
                <a:cs typeface="Times New Roman" panose="02020603050405020304" pitchFamily="18" charset="0"/>
              </a:rPr>
              <a:t>(Mai/May</a:t>
            </a:r>
            <a:r>
              <a:rPr lang="vi-VN" sz="3200" dirty="0">
                <a:solidFill>
                  <a:srgbClr val="333333"/>
                </a:solidFill>
                <a:latin typeface="Times New Roman" panose="02020603050405020304" pitchFamily="18" charset="0"/>
                <a:cs typeface="Times New Roman" panose="02020603050405020304" pitchFamily="18" charset="0"/>
              </a:rPr>
              <a:t>) An Tiêm không </a:t>
            </a:r>
            <a:r>
              <a:rPr lang="en-US" sz="3200" b="1" dirty="0" err="1" smtClean="0">
                <a:solidFill>
                  <a:srgbClr val="FF0000"/>
                </a:solidFill>
                <a:latin typeface="Times New Roman" panose="02020603050405020304" pitchFamily="18" charset="0"/>
                <a:cs typeface="Times New Roman" panose="02020603050405020304" pitchFamily="18" charset="0"/>
              </a:rPr>
              <a:t>ngại</a:t>
            </a:r>
            <a:r>
              <a:rPr lang="vi-VN" sz="3200" dirty="0" smtClean="0">
                <a:solidFill>
                  <a:srgbClr val="333333"/>
                </a:solidFill>
                <a:latin typeface="Times New Roman" panose="02020603050405020304" pitchFamily="18" charset="0"/>
                <a:cs typeface="Times New Roman" panose="02020603050405020304" pitchFamily="18" charset="0"/>
              </a:rPr>
              <a:t>(ngại/ngay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en-US" sz="3200" b="1" dirty="0" smtClean="0">
                <a:solidFill>
                  <a:srgbClr val="FF0000"/>
                </a:solidFill>
                <a:latin typeface="Times New Roman" panose="02020603050405020304" pitchFamily="18" charset="0"/>
                <a:cs typeface="Times New Roman" panose="02020603050405020304" pitchFamily="18" charset="0"/>
              </a:rPr>
              <a:t>tai</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(tai/tay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44560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TRƯNG(T3)</a:t>
            </a:r>
          </a:p>
        </p:txBody>
      </p:sp>
      <p:sp>
        <p:nvSpPr>
          <p:cNvPr id="2" name="Rectangle 1"/>
          <p:cNvSpPr/>
          <p:nvPr/>
        </p:nvSpPr>
        <p:spPr>
          <a:xfrm>
            <a:off x="846763" y="2612291"/>
            <a:ext cx="14554200" cy="1323439"/>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Vận dụng</a:t>
            </a:r>
            <a:endParaRPr lang="vi-VN" sz="4000" u="sng" dirty="0">
              <a:solidFill>
                <a:srgbClr val="0000FF"/>
              </a:solidFill>
              <a:latin typeface="Times New Roman" panose="02020603050405020304" pitchFamily="18" charset="0"/>
              <a:cs typeface="Times New Roman" panose="02020603050405020304" pitchFamily="18" charset="0"/>
            </a:endParaRPr>
          </a:p>
          <a:p>
            <a:r>
              <a:rPr lang="vi-VN" sz="4000" b="1" dirty="0">
                <a:solidFill>
                  <a:srgbClr val="0000FF"/>
                </a:solidFill>
                <a:latin typeface="Times New Roman" panose="02020603050405020304" pitchFamily="18" charset="0"/>
                <a:cs typeface="Times New Roman" panose="02020603050405020304" pitchFamily="18" charset="0"/>
              </a:rPr>
              <a:t>Kể cho người thân về một nhân vật lịch sử có công với đất nước</a:t>
            </a:r>
            <a:r>
              <a:rPr lang="vi-VN" sz="4000" b="1" dirty="0" smtClean="0">
                <a:solidFill>
                  <a:srgbClr val="0000FF"/>
                </a:solidFill>
                <a:latin typeface="Times New Roman" panose="02020603050405020304" pitchFamily="18" charset="0"/>
                <a:cs typeface="Times New Roman" panose="02020603050405020304" pitchFamily="18" charset="0"/>
              </a:rPr>
              <a:t>.</a:t>
            </a:r>
            <a:endParaRPr lang="en-US" sz="4000" b="1" dirty="0" smtClean="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AutoShape 2" descr="Tiểu sử anh hùng mang tên Trần Quốc Toả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99" y="4163291"/>
            <a:ext cx="6096629" cy="46297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000" y="4197927"/>
            <a:ext cx="6858000" cy="4629796"/>
          </a:xfrm>
          <a:prstGeom prst="rect">
            <a:avLst/>
          </a:prstGeom>
        </p:spPr>
      </p:pic>
    </p:spTree>
    <p:extLst>
      <p:ext uri="{BB962C8B-B14F-4D97-AF65-F5344CB8AC3E}">
        <p14:creationId xmlns:p14="http://schemas.microsoft.com/office/powerpoint/2010/main" val="3255784118"/>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B2551FC0-5928-4995-84F4-8317EE7B4E5A}"/>
</file>

<file path=customXml/itemProps2.xml><?xml version="1.0" encoding="utf-8"?>
<ds:datastoreItem xmlns:ds="http://schemas.openxmlformats.org/officeDocument/2006/customXml" ds:itemID="{71A7D042-23A1-4A58-B8C8-BA4C6453660D}"/>
</file>

<file path=customXml/itemProps3.xml><?xml version="1.0" encoding="utf-8"?>
<ds:datastoreItem xmlns:ds="http://schemas.openxmlformats.org/officeDocument/2006/customXml" ds:itemID="{97DD2A42-2CDF-4371-961C-F716656A36A8}"/>
</file>

<file path=docProps/app.xml><?xml version="1.0" encoding="utf-8"?>
<Properties xmlns="http://schemas.openxmlformats.org/officeDocument/2006/extended-properties" xmlns:vt="http://schemas.openxmlformats.org/officeDocument/2006/docPropsVTypes">
  <Template>Cascade</Template>
  <TotalTime>9561</TotalTime>
  <Words>597</Words>
  <Application>Microsoft Office PowerPoint</Application>
  <PresentationFormat>Custom</PresentationFormat>
  <Paragraphs>125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1086</cp:revision>
  <dcterms:created xsi:type="dcterms:W3CDTF">2008-09-09T22:52:10Z</dcterms:created>
  <dcterms:modified xsi:type="dcterms:W3CDTF">2022-08-17T11:08:27Z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