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313" r:id="rId3"/>
    <p:sldId id="300" r:id="rId4"/>
    <p:sldId id="301" r:id="rId5"/>
    <p:sldId id="315" r:id="rId6"/>
    <p:sldId id="316" r:id="rId7"/>
    <p:sldId id="321" r:id="rId8"/>
    <p:sldId id="317" r:id="rId9"/>
    <p:sldId id="318" r:id="rId10"/>
    <p:sldId id="279" r:id="rId11"/>
    <p:sldId id="32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64" d="100"/>
          <a:sy n="64"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763B-BF6C-CCA7-0F75-21A843F81C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BD5806-66B0-F81A-7B36-63ED08D5D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1435BD-B375-D224-E601-85A24A6ED4B2}"/>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5" name="Footer Placeholder 4">
            <a:extLst>
              <a:ext uri="{FF2B5EF4-FFF2-40B4-BE49-F238E27FC236}">
                <a16:creationId xmlns:a16="http://schemas.microsoft.com/office/drawing/2014/main" id="{84CBBF0C-10D1-48CC-6A3C-BA7B0D917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5A94A-4753-963A-28C0-B5F394FF65A7}"/>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128072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E501-5A64-8D20-00F8-7BCB6714AD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846F4E-9D1F-F85A-1C69-A4140E1329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A879E-9189-EA92-0BCD-7A39EA56B0BE}"/>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5" name="Footer Placeholder 4">
            <a:extLst>
              <a:ext uri="{FF2B5EF4-FFF2-40B4-BE49-F238E27FC236}">
                <a16:creationId xmlns:a16="http://schemas.microsoft.com/office/drawing/2014/main" id="{FF5F54DE-78CF-8CD1-B1B1-AB72F92DD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5FF26-42D2-8CF7-8093-3CE1966CE010}"/>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08535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AE412-59EC-A306-C45C-C5F09C4DE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8523E3-9E8C-B564-5C02-15C1C486FC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D03C4-7EFC-80F6-3B82-64709091BFCC}"/>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5" name="Footer Placeholder 4">
            <a:extLst>
              <a:ext uri="{FF2B5EF4-FFF2-40B4-BE49-F238E27FC236}">
                <a16:creationId xmlns:a16="http://schemas.microsoft.com/office/drawing/2014/main" id="{19BF1840-65F3-8D3C-5EFB-10C34E2C2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48EFCF-B265-4120-9BE9-E20CC05AD450}"/>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52894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7767-2D7B-2889-FC48-05A58AFAB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C2554-D090-3179-B15F-085CA9A9F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11B0B-00BF-7B44-BCDA-477E338392FE}"/>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5" name="Footer Placeholder 4">
            <a:extLst>
              <a:ext uri="{FF2B5EF4-FFF2-40B4-BE49-F238E27FC236}">
                <a16:creationId xmlns:a16="http://schemas.microsoft.com/office/drawing/2014/main" id="{279DB8D4-2E40-60DC-356A-E484529D0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DDDA0-BCC1-26A0-E078-72F1BC5D1E85}"/>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33622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BF3C-C74B-2AFF-8D22-AFB90A56B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C0FAEA-A4E9-00C2-540A-F7C884BC5A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F2BBFE-38F1-F111-805F-25B7DE27E059}"/>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5" name="Footer Placeholder 4">
            <a:extLst>
              <a:ext uri="{FF2B5EF4-FFF2-40B4-BE49-F238E27FC236}">
                <a16:creationId xmlns:a16="http://schemas.microsoft.com/office/drawing/2014/main" id="{17AF3629-AC8D-B612-2F1C-19C25DF43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45C1A-6D85-F706-7EBD-90C2A8A79C47}"/>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325972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F9CB-D88F-7C7A-C579-60DD9DF2DA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C90E3-9D2A-8937-4D4C-C1C5C3158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369830-27E3-472D-521B-E275D38AE9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8DDF60-D192-73AB-D82C-69A5B61DE52C}"/>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6" name="Footer Placeholder 5">
            <a:extLst>
              <a:ext uri="{FF2B5EF4-FFF2-40B4-BE49-F238E27FC236}">
                <a16:creationId xmlns:a16="http://schemas.microsoft.com/office/drawing/2014/main" id="{51E8EC44-A281-FC69-F6EB-D8CCA9524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1C832-A76E-3362-CECA-9E16805F37EE}"/>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122523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3BB9-0D6E-8EEA-25A6-1931C0DB60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BB5E4C-36FA-C984-153A-23DD7E950B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50CE94-33B4-867E-42FA-BDC1D388A2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71DCF8-488C-9C82-6415-17763D1152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645B4C-579B-2FBD-C866-E0AC05F186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008A8E-5500-339A-D251-FEC7CFD7BB63}"/>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8" name="Footer Placeholder 7">
            <a:extLst>
              <a:ext uri="{FF2B5EF4-FFF2-40B4-BE49-F238E27FC236}">
                <a16:creationId xmlns:a16="http://schemas.microsoft.com/office/drawing/2014/main" id="{6E9710B7-A7C3-576C-3764-F9B44E8434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9C824F-255B-258C-1946-6C752C0FE383}"/>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97043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450B-935D-9824-0B04-9344249D6F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C5D071-1A09-6F41-1859-7C61524B57BF}"/>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4" name="Footer Placeholder 3">
            <a:extLst>
              <a:ext uri="{FF2B5EF4-FFF2-40B4-BE49-F238E27FC236}">
                <a16:creationId xmlns:a16="http://schemas.microsoft.com/office/drawing/2014/main" id="{428F397E-7240-B409-C9C2-DC41D96386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FC7647-6CBB-02FA-F966-2BA49609C775}"/>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152546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5BA91-3591-83A8-3FFD-BDE896CDE039}"/>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3" name="Footer Placeholder 2">
            <a:extLst>
              <a:ext uri="{FF2B5EF4-FFF2-40B4-BE49-F238E27FC236}">
                <a16:creationId xmlns:a16="http://schemas.microsoft.com/office/drawing/2014/main" id="{9065DB35-5CCB-969B-F135-D20BC5FDDC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40F265-882D-2C2C-0B12-9291BA13EB0C}"/>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409049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D9D7-C5AD-C7C0-D3D9-A13C39063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DC952-F0DF-C8BF-A55E-68410EFC5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960AE8-033E-7E37-1033-33A339115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18045-0D60-6EBD-700F-A9BA4902CBC7}"/>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6" name="Footer Placeholder 5">
            <a:extLst>
              <a:ext uri="{FF2B5EF4-FFF2-40B4-BE49-F238E27FC236}">
                <a16:creationId xmlns:a16="http://schemas.microsoft.com/office/drawing/2014/main" id="{52D70EF1-BE11-9429-1B1C-CAEF4B0FD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84832-5ADF-7900-2497-E49747EDB702}"/>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52763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6E71C-BC49-3F63-0CDD-FA8904ADF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670924-4039-9E7B-096B-9B3B5A42F5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EFCAF0-D1C8-F015-B90A-006401B37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5010A-5124-53B2-F41B-1AB309522119}"/>
              </a:ext>
            </a:extLst>
          </p:cNvPr>
          <p:cNvSpPr>
            <a:spLocks noGrp="1"/>
          </p:cNvSpPr>
          <p:nvPr>
            <p:ph type="dt" sz="half" idx="10"/>
          </p:nvPr>
        </p:nvSpPr>
        <p:spPr/>
        <p:txBody>
          <a:bodyPr/>
          <a:lstStyle/>
          <a:p>
            <a:fld id="{4EEFC771-8038-41F5-80F2-EF90AE395E75}" type="datetimeFigureOut">
              <a:rPr lang="en-US" smtClean="0"/>
              <a:t>2/21/2023</a:t>
            </a:fld>
            <a:endParaRPr lang="en-US"/>
          </a:p>
        </p:txBody>
      </p:sp>
      <p:sp>
        <p:nvSpPr>
          <p:cNvPr id="6" name="Footer Placeholder 5">
            <a:extLst>
              <a:ext uri="{FF2B5EF4-FFF2-40B4-BE49-F238E27FC236}">
                <a16:creationId xmlns:a16="http://schemas.microsoft.com/office/drawing/2014/main" id="{7F009B5B-FD6B-0215-80B2-173FEAC91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FEA62-ECF6-2A0C-F478-C0F04D2A829E}"/>
              </a:ext>
            </a:extLst>
          </p:cNvPr>
          <p:cNvSpPr>
            <a:spLocks noGrp="1"/>
          </p:cNvSpPr>
          <p:nvPr>
            <p:ph type="sldNum" sz="quarter" idx="12"/>
          </p:nvPr>
        </p:nvSpPr>
        <p:spPr/>
        <p:txBody>
          <a:bodyPr/>
          <a:lstStyle/>
          <a:p>
            <a:fld id="{279C3C78-7F83-4D3B-A1E0-8A06385F3015}" type="slidenum">
              <a:rPr lang="en-US" smtClean="0"/>
              <a:t>‹#›</a:t>
            </a:fld>
            <a:endParaRPr lang="en-US"/>
          </a:p>
        </p:txBody>
      </p:sp>
    </p:spTree>
    <p:extLst>
      <p:ext uri="{BB962C8B-B14F-4D97-AF65-F5344CB8AC3E}">
        <p14:creationId xmlns:p14="http://schemas.microsoft.com/office/powerpoint/2010/main" val="204651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91A1A0-91A0-952B-2241-124D98B1F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DE1EDD-2602-5F6D-5F42-DFAEE6E51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63773-8AF3-2E46-880D-18EA0A41C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FC771-8038-41F5-80F2-EF90AE395E75}" type="datetimeFigureOut">
              <a:rPr lang="en-US" smtClean="0"/>
              <a:t>2/21/2023</a:t>
            </a:fld>
            <a:endParaRPr lang="en-US"/>
          </a:p>
        </p:txBody>
      </p:sp>
      <p:sp>
        <p:nvSpPr>
          <p:cNvPr id="5" name="Footer Placeholder 4">
            <a:extLst>
              <a:ext uri="{FF2B5EF4-FFF2-40B4-BE49-F238E27FC236}">
                <a16:creationId xmlns:a16="http://schemas.microsoft.com/office/drawing/2014/main" id="{B7298E4F-C9DD-CE33-E532-FCE0E76B6A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DD86B2-537B-DFC5-2E96-764EF2EC6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C3C78-7F83-4D3B-A1E0-8A06385F3015}" type="slidenum">
              <a:rPr lang="en-US" smtClean="0"/>
              <a:t>‹#›</a:t>
            </a:fld>
            <a:endParaRPr lang="en-US"/>
          </a:p>
        </p:txBody>
      </p:sp>
    </p:spTree>
    <p:extLst>
      <p:ext uri="{BB962C8B-B14F-4D97-AF65-F5344CB8AC3E}">
        <p14:creationId xmlns:p14="http://schemas.microsoft.com/office/powerpoint/2010/main" val="298232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9.png"/><Relationship Id="rId21" Type="http://schemas.openxmlformats.org/officeDocument/2006/relationships/image" Target="../media/image26.png"/><Relationship Id="rId7" Type="http://schemas.openxmlformats.org/officeDocument/2006/relationships/image" Target="../media/image13.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8.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1.png"/><Relationship Id="rId15" Type="http://schemas.openxmlformats.org/officeDocument/2006/relationships/image" Target="../media/image20.png"/><Relationship Id="rId23" Type="http://schemas.openxmlformats.org/officeDocument/2006/relationships/image" Target="../media/image28.png"/><Relationship Id="rId10" Type="http://schemas.microsoft.com/office/2007/relationships/hdphoto" Target="../media/hdphoto2.wdp"/><Relationship Id="rId19"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39.png"/><Relationship Id="rId3" Type="http://schemas.openxmlformats.org/officeDocument/2006/relationships/image" Target="../media/image32.png"/><Relationship Id="rId7" Type="http://schemas.microsoft.com/office/2007/relationships/hdphoto" Target="../media/hdphoto4.wdp"/><Relationship Id="rId12" Type="http://schemas.openxmlformats.org/officeDocument/2006/relationships/image" Target="../media/image38.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7.jpeg"/><Relationship Id="rId5" Type="http://schemas.openxmlformats.org/officeDocument/2006/relationships/image" Target="../media/image33.jpe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microsoft.com/office/2007/relationships/hdphoto" Target="../media/hdphoto7.wdp"/><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2.png"/><Relationship Id="rId11" Type="http://schemas.microsoft.com/office/2007/relationships/hdphoto" Target="../media/hdphoto3.wdp"/><Relationship Id="rId5" Type="http://schemas.microsoft.com/office/2007/relationships/hdphoto" Target="../media/hdphoto6.wdp"/><Relationship Id="rId10" Type="http://schemas.openxmlformats.org/officeDocument/2006/relationships/image" Target="../media/image32.png"/><Relationship Id="rId4" Type="http://schemas.openxmlformats.org/officeDocument/2006/relationships/image" Target="../media/image41.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29">
            <a:extLst>
              <a:ext uri="{FF2B5EF4-FFF2-40B4-BE49-F238E27FC236}">
                <a16:creationId xmlns:a16="http://schemas.microsoft.com/office/drawing/2014/main" id="{721DBC6B-B0E6-DD97-89A0-44EA1D23CE0E}"/>
              </a:ext>
            </a:extLst>
          </p:cNvPr>
          <p:cNvSpPr txBox="1"/>
          <p:nvPr/>
        </p:nvSpPr>
        <p:spPr>
          <a:xfrm>
            <a:off x="1524000" y="257452"/>
            <a:ext cx="9144000" cy="1641475"/>
          </a:xfrm>
          <a:prstGeom prst="rect">
            <a:avLst/>
          </a:prstGeom>
        </p:spPr>
        <p:txBody>
          <a:bodyPr wrap="square" lIns="0" tIns="0" rIns="0" bIns="0" rtlCol="0" anchor="t">
            <a:spAutoFit/>
          </a:bodyPr>
          <a:lstStyle/>
          <a:p>
            <a:pPr>
              <a:lnSpc>
                <a:spcPts val="6400"/>
              </a:lnSpc>
              <a:spcBef>
                <a:spcPct val="0"/>
              </a:spcBef>
            </a:pPr>
            <a:r>
              <a:rPr lang="en-US" sz="5334" spc="-133">
                <a:solidFill>
                  <a:srgbClr val="272626"/>
                </a:solidFill>
                <a:latin typeface="Sriracha"/>
              </a:rPr>
              <a:t>  </a:t>
            </a:r>
            <a:r>
              <a:rPr lang="en-US" sz="4800" spc="-133">
                <a:solidFill>
                  <a:srgbClr val="7030A0"/>
                </a:solidFill>
                <a:latin typeface="Nunito Black" pitchFamily="2" charset="0"/>
              </a:rPr>
              <a:t>Thứ </a:t>
            </a:r>
            <a:r>
              <a:rPr lang="en-US" sz="4800" spc="-133" dirty="0">
                <a:solidFill>
                  <a:srgbClr val="7030A0"/>
                </a:solidFill>
                <a:latin typeface="Nunito Black" pitchFamily="2" charset="0"/>
              </a:rPr>
              <a:t>...</a:t>
            </a:r>
            <a:r>
              <a:rPr lang="en-US" sz="4800" spc="-133" err="1">
                <a:solidFill>
                  <a:srgbClr val="7030A0"/>
                </a:solidFill>
                <a:latin typeface="Nunito Black" pitchFamily="2" charset="0"/>
              </a:rPr>
              <a:t>ngày</a:t>
            </a:r>
            <a:r>
              <a:rPr lang="en-US" sz="4800" spc="-133">
                <a:solidFill>
                  <a:srgbClr val="7030A0"/>
                </a:solidFill>
                <a:latin typeface="Nunito Black" pitchFamily="2" charset="0"/>
              </a:rPr>
              <a:t> ... tháng </a:t>
            </a:r>
            <a:r>
              <a:rPr lang="en-US" sz="4800" spc="-133" err="1">
                <a:solidFill>
                  <a:srgbClr val="7030A0"/>
                </a:solidFill>
                <a:latin typeface="Nunito Black" pitchFamily="2" charset="0"/>
              </a:rPr>
              <a:t>năm</a:t>
            </a:r>
            <a:r>
              <a:rPr lang="en-US" sz="4800" spc="-133">
                <a:solidFill>
                  <a:srgbClr val="7030A0"/>
                </a:solidFill>
                <a:latin typeface="Nunito Black" pitchFamily="2" charset="0"/>
              </a:rPr>
              <a:t> 2022</a:t>
            </a:r>
            <a:endParaRPr lang="en-US" sz="5334" spc="-133">
              <a:solidFill>
                <a:srgbClr val="7030A0"/>
              </a:solidFill>
              <a:latin typeface="Nunito Black" pitchFamily="2" charset="0"/>
            </a:endParaRPr>
          </a:p>
          <a:p>
            <a:pPr>
              <a:lnSpc>
                <a:spcPts val="6400"/>
              </a:lnSpc>
              <a:spcBef>
                <a:spcPct val="0"/>
              </a:spcBef>
            </a:pPr>
            <a:r>
              <a:rPr lang="en-US" sz="5334" spc="-133">
                <a:solidFill>
                  <a:srgbClr val="272626"/>
                </a:solidFill>
                <a:latin typeface="Sriracha"/>
              </a:rPr>
              <a:t>                     </a:t>
            </a:r>
            <a:r>
              <a:rPr lang="en-US" sz="5334" spc="-133">
                <a:solidFill>
                  <a:srgbClr val="008000"/>
                </a:solidFill>
                <a:latin typeface="Nunito Black" pitchFamily="2" charset="0"/>
              </a:rPr>
              <a:t>Tiếng Việt                 </a:t>
            </a:r>
          </a:p>
        </p:txBody>
      </p:sp>
      <p:sp>
        <p:nvSpPr>
          <p:cNvPr id="3" name="TextBox 2">
            <a:extLst>
              <a:ext uri="{FF2B5EF4-FFF2-40B4-BE49-F238E27FC236}">
                <a16:creationId xmlns:a16="http://schemas.microsoft.com/office/drawing/2014/main" id="{9FB273DA-3C09-B2D1-1624-466F1445F896}"/>
              </a:ext>
            </a:extLst>
          </p:cNvPr>
          <p:cNvSpPr txBox="1"/>
          <p:nvPr/>
        </p:nvSpPr>
        <p:spPr>
          <a:xfrm>
            <a:off x="1376121" y="2147501"/>
            <a:ext cx="2512381" cy="1015663"/>
          </a:xfrm>
          <a:prstGeom prst="rect">
            <a:avLst/>
          </a:prstGeom>
          <a:noFill/>
        </p:spPr>
        <p:txBody>
          <a:bodyPr wrap="square" rtlCol="0">
            <a:spAutoFit/>
          </a:bodyPr>
          <a:lstStyle/>
          <a:p>
            <a:r>
              <a:rPr lang="en-US" sz="4000" b="1">
                <a:solidFill>
                  <a:srgbClr val="0070C0"/>
                </a:solidFill>
                <a:latin typeface="Nunito Black" pitchFamily="2" charset="0"/>
              </a:rPr>
              <a:t>Tuần</a:t>
            </a:r>
            <a:r>
              <a:rPr lang="en-US" sz="3200" b="1">
                <a:solidFill>
                  <a:srgbClr val="0070C0"/>
                </a:solidFill>
                <a:latin typeface="Nunito Black" pitchFamily="2" charset="0"/>
              </a:rPr>
              <a:t> </a:t>
            </a:r>
            <a:r>
              <a:rPr lang="en-US" sz="6000" b="1">
                <a:solidFill>
                  <a:srgbClr val="0070C0"/>
                </a:solidFill>
                <a:latin typeface="Nunito Black" pitchFamily="2" charset="0"/>
              </a:rPr>
              <a:t>12</a:t>
            </a:r>
            <a:endParaRPr lang="en-US" sz="3200" b="1">
              <a:solidFill>
                <a:srgbClr val="0070C0"/>
              </a:solidFill>
              <a:latin typeface="Nunito Black" pitchFamily="2" charset="0"/>
            </a:endParaRPr>
          </a:p>
        </p:txBody>
      </p:sp>
    </p:spTree>
    <p:extLst>
      <p:ext uri="{BB962C8B-B14F-4D97-AF65-F5344CB8AC3E}">
        <p14:creationId xmlns:p14="http://schemas.microsoft.com/office/powerpoint/2010/main" val="161218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DF2E63-0E88-4482-12EE-7D8A36DA854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451" y="208975"/>
            <a:ext cx="12102549" cy="6788172"/>
          </a:xfrm>
          <a:prstGeom prst="rect">
            <a:avLst/>
          </a:prstGeom>
        </p:spPr>
      </p:pic>
      <p:pic>
        <p:nvPicPr>
          <p:cNvPr id="5" name="Picture 1">
            <a:extLst>
              <a:ext uri="{FF2B5EF4-FFF2-40B4-BE49-F238E27FC236}">
                <a16:creationId xmlns:a16="http://schemas.microsoft.com/office/drawing/2014/main" id="{5A9988AE-088A-8BE8-864A-938AEBECD81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83411" y="300061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C7E2E54C-D929-F19A-BA27-88726E4930F6}"/>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549174" y="2921313"/>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
            <a:extLst>
              <a:ext uri="{FF2B5EF4-FFF2-40B4-BE49-F238E27FC236}">
                <a16:creationId xmlns:a16="http://schemas.microsoft.com/office/drawing/2014/main" id="{F1EAADCB-736E-C196-C7E9-9B80AA928BA8}"/>
              </a:ext>
            </a:extLst>
          </p:cNvPr>
          <p:cNvGrpSpPr>
            <a:grpSpLocks noChangeAspect="1"/>
          </p:cNvGrpSpPr>
          <p:nvPr/>
        </p:nvGrpSpPr>
        <p:grpSpPr>
          <a:xfrm>
            <a:off x="11342800" y="0"/>
            <a:ext cx="849200" cy="844826"/>
            <a:chOff x="0" y="0"/>
            <a:chExt cx="6350000" cy="6349975"/>
          </a:xfrm>
        </p:grpSpPr>
        <p:sp>
          <p:nvSpPr>
            <p:cNvPr id="8" name="Freeform 6">
              <a:extLst>
                <a:ext uri="{FF2B5EF4-FFF2-40B4-BE49-F238E27FC236}">
                  <a16:creationId xmlns:a16="http://schemas.microsoft.com/office/drawing/2014/main" id="{B0643D58-4092-10CC-C998-999B3EF77DF0}"/>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sp>
      </p:grpSp>
      <p:sp>
        <p:nvSpPr>
          <p:cNvPr id="2" name="TextBox 29">
            <a:extLst>
              <a:ext uri="{FF2B5EF4-FFF2-40B4-BE49-F238E27FC236}">
                <a16:creationId xmlns:a16="http://schemas.microsoft.com/office/drawing/2014/main" id="{9B61B1D5-A2D4-94E9-4D24-0BD19183172F}"/>
              </a:ext>
            </a:extLst>
          </p:cNvPr>
          <p:cNvSpPr txBox="1"/>
          <p:nvPr/>
        </p:nvSpPr>
        <p:spPr>
          <a:xfrm>
            <a:off x="739446" y="647665"/>
            <a:ext cx="10163098" cy="2595582"/>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CỦNG CỐ -</a:t>
            </a:r>
          </a:p>
          <a:p>
            <a:pPr algn="ctr">
              <a:lnSpc>
                <a:spcPts val="6400"/>
              </a:lnSpc>
              <a:spcBef>
                <a:spcPct val="0"/>
              </a:spcBef>
            </a:pPr>
            <a:endParaRPr lang="en-US" sz="8800" b="1" spc="-133">
              <a:solidFill>
                <a:srgbClr val="F92D67"/>
              </a:solidFill>
              <a:latin typeface="Nunito Black" pitchFamily="2" charset="0"/>
            </a:endParaRPr>
          </a:p>
          <a:p>
            <a:pPr algn="ctr">
              <a:lnSpc>
                <a:spcPts val="6400"/>
              </a:lnSpc>
              <a:spcBef>
                <a:spcPct val="0"/>
              </a:spcBef>
            </a:pPr>
            <a:r>
              <a:rPr lang="en-US" sz="8800" b="1" spc="-133">
                <a:solidFill>
                  <a:srgbClr val="F92D67"/>
                </a:solidFill>
                <a:latin typeface="Nunito Black" pitchFamily="2" charset="0"/>
              </a:rPr>
              <a:t> DẶN DÒ</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256658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EBCADCD7-1C9D-9630-5B98-6AA2D22DCC79}"/>
              </a:ext>
            </a:extLst>
          </p:cNvPr>
          <p:cNvSpPr txBox="1"/>
          <p:nvPr/>
        </p:nvSpPr>
        <p:spPr>
          <a:xfrm>
            <a:off x="481028" y="319675"/>
            <a:ext cx="17697641" cy="2154436"/>
          </a:xfrm>
          <a:prstGeom prst="rect">
            <a:avLst/>
          </a:prstGeom>
        </p:spPr>
        <p:txBody>
          <a:bodyPr wrap="square" lIns="0" tIns="0" rIns="0" bIns="0" rtlCol="0" anchor="t">
            <a:spAutoFit/>
          </a:bodyPr>
          <a:lstStyle/>
          <a:p>
            <a:pPr>
              <a:lnSpc>
                <a:spcPct val="200000"/>
              </a:lnSpc>
              <a:spcBef>
                <a:spcPct val="0"/>
              </a:spcBef>
            </a:pPr>
            <a:r>
              <a:rPr lang="en-US" sz="8000" b="1" spc="-133">
                <a:solidFill>
                  <a:srgbClr val="00B050"/>
                </a:solidFill>
                <a:latin typeface="Nunito Black" pitchFamily="2" charset="0"/>
              </a:rPr>
              <a:t>HẸN GẶP LẠI  CÁC EM </a:t>
            </a:r>
            <a:endParaRPr lang="en-US" sz="8000" b="1" spc="-133" dirty="0">
              <a:solidFill>
                <a:srgbClr val="00B050"/>
              </a:solidFill>
              <a:latin typeface="Nunito Black" pitchFamily="2" charset="0"/>
            </a:endParaRPr>
          </a:p>
        </p:txBody>
      </p:sp>
    </p:spTree>
    <p:extLst>
      <p:ext uri="{BB962C8B-B14F-4D97-AF65-F5344CB8AC3E}">
        <p14:creationId xmlns:p14="http://schemas.microsoft.com/office/powerpoint/2010/main" val="24757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42A57C-41E5-DF7A-EEAC-32C9FB095B5A}"/>
              </a:ext>
            </a:extLst>
          </p:cNvPr>
          <p:cNvSpPr txBox="1"/>
          <p:nvPr/>
        </p:nvSpPr>
        <p:spPr>
          <a:xfrm>
            <a:off x="3242135" y="517525"/>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11500">
                <a:solidFill>
                  <a:srgbClr val="F92D67"/>
                </a:solidFill>
                <a:latin typeface="Sigmar One" panose="00000500000000000000" pitchFamily="2" charset="0"/>
                <a:ea typeface="+mj-ea"/>
                <a:cs typeface="+mj-cs"/>
              </a:rPr>
              <a:t>Viết</a:t>
            </a:r>
            <a:r>
              <a:rPr lang="en-US" sz="8000">
                <a:solidFill>
                  <a:srgbClr val="F92D67"/>
                </a:solidFill>
                <a:latin typeface="Sigmar One" panose="00000500000000000000" pitchFamily="2" charset="0"/>
                <a:ea typeface="+mj-ea"/>
                <a:cs typeface="+mj-cs"/>
              </a:rPr>
              <a:t> </a:t>
            </a:r>
            <a:endParaRPr lang="en-US" sz="8000" dirty="0">
              <a:solidFill>
                <a:srgbClr val="F92D67"/>
              </a:solidFill>
              <a:latin typeface="Sigmar One" panose="00000500000000000000" pitchFamily="2" charset="0"/>
              <a:ea typeface="+mj-ea"/>
              <a:cs typeface="+mj-cs"/>
            </a:endParaRPr>
          </a:p>
        </p:txBody>
      </p:sp>
      <p:pic>
        <p:nvPicPr>
          <p:cNvPr id="5" name="Picture 1">
            <a:extLst>
              <a:ext uri="{FF2B5EF4-FFF2-40B4-BE49-F238E27FC236}">
                <a16:creationId xmlns:a16="http://schemas.microsoft.com/office/drawing/2014/main" id="{E2114EBD-B146-FED4-4667-FE8ADAAC957D}"/>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402486" y="3095860"/>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BA9FE5B7-7599-3B14-4664-04D1F73C950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387174" y="3200635"/>
            <a:ext cx="1070923" cy="136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12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AA9DBD3-3153-95A5-DA9A-B396F6D07987}"/>
              </a:ext>
            </a:extLst>
          </p:cNvPr>
          <p:cNvSpPr/>
          <p:nvPr/>
        </p:nvSpPr>
        <p:spPr>
          <a:xfrm>
            <a:off x="1247775" y="133350"/>
            <a:ext cx="337185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1. Nghe - viết</a:t>
            </a:r>
          </a:p>
        </p:txBody>
      </p:sp>
      <p:sp>
        <p:nvSpPr>
          <p:cNvPr id="8" name="Rectangle: Rounded Corners 7">
            <a:extLst>
              <a:ext uri="{FF2B5EF4-FFF2-40B4-BE49-F238E27FC236}">
                <a16:creationId xmlns:a16="http://schemas.microsoft.com/office/drawing/2014/main" id="{9C6A2446-3632-6D90-C09E-12C863A0DE10}"/>
              </a:ext>
            </a:extLst>
          </p:cNvPr>
          <p:cNvSpPr/>
          <p:nvPr/>
        </p:nvSpPr>
        <p:spPr>
          <a:xfrm>
            <a:off x="-87550" y="857938"/>
            <a:ext cx="7577847" cy="4073986"/>
          </a:xfrm>
          <a:prstGeom prst="roundRect">
            <a:avLst/>
          </a:prstGeom>
          <a:solidFill>
            <a:schemeClr val="accent6">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accent1">
                    <a:lumMod val="75000"/>
                  </a:schemeClr>
                </a:solidFill>
                <a:latin typeface="Nunito Black" pitchFamily="2" charset="0"/>
              </a:rPr>
              <a:t>                       </a:t>
            </a:r>
            <a:r>
              <a:rPr lang="en-US" sz="2800">
                <a:solidFill>
                  <a:schemeClr val="accent1">
                    <a:lumMod val="75000"/>
                  </a:schemeClr>
                </a:solidFill>
                <a:latin typeface="Nunito Black" pitchFamily="2" charset="0"/>
              </a:rPr>
              <a:t>Kho sách của ông bà</a:t>
            </a:r>
          </a:p>
          <a:p>
            <a:r>
              <a:rPr lang="en-US" sz="2800">
                <a:solidFill>
                  <a:schemeClr val="accent1">
                    <a:lumMod val="75000"/>
                  </a:schemeClr>
                </a:solidFill>
                <a:latin typeface="Nunito Black" pitchFamily="2" charset="0"/>
              </a:rPr>
              <a:t>    Ông tôi có rất nhiều sách. Bà thì không có những giá sách đầy ắp như ông, nhưng bà có cả kho sách trong trí nhớ. Tôi rất thích về nhà ông bà. Ban ngày, tôi mải miết đọc sách với ông. Buổi tối, tôi say sưa nghe kho sách của bà. Kho sách nào cũng thật kì diệu.</a:t>
            </a:r>
          </a:p>
          <a:p>
            <a:r>
              <a:rPr lang="en-US" sz="2800">
                <a:solidFill>
                  <a:schemeClr val="accent1">
                    <a:lumMod val="75000"/>
                  </a:schemeClr>
                </a:solidFill>
                <a:latin typeface="Nunito Black" pitchFamily="2" charset="0"/>
              </a:rPr>
              <a:t>                                          ( Hoàng Hà)                                                                                                                                                                   </a:t>
            </a:r>
          </a:p>
        </p:txBody>
      </p:sp>
      <p:pic>
        <p:nvPicPr>
          <p:cNvPr id="1028" name="Picture 4" descr="10 hiệu sách cổ nổi tiếng thế giới">
            <a:extLst>
              <a:ext uri="{FF2B5EF4-FFF2-40B4-BE49-F238E27FC236}">
                <a16:creationId xmlns:a16="http://schemas.microsoft.com/office/drawing/2014/main" id="{69AB2A79-2534-8D3D-093E-BB51D5B2F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854" y="962025"/>
            <a:ext cx="4382632" cy="345141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4D15AFA5-7E48-6162-2707-977CEC77D7B2}"/>
              </a:ext>
            </a:extLst>
          </p:cNvPr>
          <p:cNvSpPr/>
          <p:nvPr/>
        </p:nvSpPr>
        <p:spPr>
          <a:xfrm>
            <a:off x="223736" y="5029199"/>
            <a:ext cx="9406648" cy="1550324"/>
          </a:xfrm>
          <a:prstGeom prst="roundRect">
            <a:avLst/>
          </a:prstGeom>
          <a:solidFill>
            <a:schemeClr val="accent2">
              <a:lumMod val="20000"/>
              <a:lumOff val="80000"/>
            </a:schemeClr>
          </a:solidFill>
          <a:ln w="28575">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2060"/>
                </a:solidFill>
                <a:latin typeface="Nunito Black" pitchFamily="2" charset="0"/>
              </a:rPr>
              <a:t>Chú ý:  </a:t>
            </a:r>
          </a:p>
          <a:p>
            <a:r>
              <a:rPr lang="en-US" sz="2800" b="1" i="0">
                <a:solidFill>
                  <a:srgbClr val="002060"/>
                </a:solidFill>
                <a:effectLst/>
                <a:latin typeface="Nunito Black" pitchFamily="2" charset="0"/>
              </a:rPr>
              <a:t>           +</a:t>
            </a:r>
            <a:r>
              <a:rPr lang="en-US" sz="2800" b="0" i="0">
                <a:solidFill>
                  <a:srgbClr val="002060"/>
                </a:solidFill>
                <a:effectLst/>
                <a:latin typeface="Nunito Black" pitchFamily="2" charset="0"/>
              </a:rPr>
              <a:t>Viết đúng chính tả, trình bày sạch đẹp.</a:t>
            </a:r>
            <a:br>
              <a:rPr lang="en-US" sz="2800" b="0" i="0">
                <a:solidFill>
                  <a:srgbClr val="0070C0"/>
                </a:solidFill>
                <a:effectLst/>
                <a:latin typeface="Nunito Black" pitchFamily="2" charset="0"/>
              </a:rPr>
            </a:br>
            <a:r>
              <a:rPr lang="en-US" sz="2800" b="0" i="0">
                <a:solidFill>
                  <a:srgbClr val="0070C0"/>
                </a:solidFill>
                <a:effectLst/>
                <a:latin typeface="Nunito Black" pitchFamily="2" charset="0"/>
              </a:rPr>
              <a:t>           </a:t>
            </a:r>
            <a:r>
              <a:rPr lang="en-US" sz="2800" b="1">
                <a:solidFill>
                  <a:srgbClr val="002060"/>
                </a:solidFill>
                <a:latin typeface="Nunito Black" pitchFamily="2" charset="0"/>
              </a:rPr>
              <a:t>+ Viết hoa tên bài và các chữ đầu mỗi câu</a:t>
            </a:r>
          </a:p>
          <a:p>
            <a:r>
              <a:rPr lang="en-US" sz="2800" b="1">
                <a:solidFill>
                  <a:srgbClr val="002060"/>
                </a:solidFill>
                <a:latin typeface="Nunito Black" pitchFamily="2" charset="0"/>
              </a:rPr>
              <a:t>           + Lùi đầu dòng khi viết câu đầu tiên của đoạn. </a:t>
            </a:r>
          </a:p>
        </p:txBody>
      </p:sp>
      <p:sp>
        <p:nvSpPr>
          <p:cNvPr id="2" name="Rectangle: Rounded Corners 1">
            <a:extLst>
              <a:ext uri="{FF2B5EF4-FFF2-40B4-BE49-F238E27FC236}">
                <a16:creationId xmlns:a16="http://schemas.microsoft.com/office/drawing/2014/main" id="{138D4FD4-5D25-80D2-41E8-7E80D2C57482}"/>
              </a:ext>
            </a:extLst>
          </p:cNvPr>
          <p:cNvSpPr/>
          <p:nvPr/>
        </p:nvSpPr>
        <p:spPr>
          <a:xfrm>
            <a:off x="9025462" y="4442379"/>
            <a:ext cx="2151619" cy="557882"/>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Nunito Black" pitchFamily="2" charset="0"/>
              </a:rPr>
              <a:t>kho sách</a:t>
            </a:r>
          </a:p>
        </p:txBody>
      </p:sp>
    </p:spTree>
    <p:extLst>
      <p:ext uri="{BB962C8B-B14F-4D97-AF65-F5344CB8AC3E}">
        <p14:creationId xmlns:p14="http://schemas.microsoft.com/office/powerpoint/2010/main" val="105937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1000" fill="hold"/>
                                        <p:tgtEl>
                                          <p:spTgt spid="1028"/>
                                        </p:tgtEl>
                                        <p:attrNameLst>
                                          <p:attrName>ppt_w</p:attrName>
                                        </p:attrNameLst>
                                      </p:cBhvr>
                                      <p:tavLst>
                                        <p:tav tm="0">
                                          <p:val>
                                            <p:fltVal val="0"/>
                                          </p:val>
                                        </p:tav>
                                        <p:tav tm="100000">
                                          <p:val>
                                            <p:strVal val="#ppt_w"/>
                                          </p:val>
                                        </p:tav>
                                      </p:tavLst>
                                    </p:anim>
                                    <p:anim calcmode="lin" valueType="num">
                                      <p:cBhvr>
                                        <p:cTn id="15" dur="1000" fill="hold"/>
                                        <p:tgtEl>
                                          <p:spTgt spid="1028"/>
                                        </p:tgtEl>
                                        <p:attrNameLst>
                                          <p:attrName>ppt_h</p:attrName>
                                        </p:attrNameLst>
                                      </p:cBhvr>
                                      <p:tavLst>
                                        <p:tav tm="0">
                                          <p:val>
                                            <p:fltVal val="0"/>
                                          </p:val>
                                        </p:tav>
                                        <p:tav tm="100000">
                                          <p:val>
                                            <p:strVal val="#ppt_h"/>
                                          </p:val>
                                        </p:tav>
                                      </p:tavLst>
                                    </p:anim>
                                    <p:anim calcmode="lin" valueType="num">
                                      <p:cBhvr>
                                        <p:cTn id="16" dur="1000" fill="hold"/>
                                        <p:tgtEl>
                                          <p:spTgt spid="1028"/>
                                        </p:tgtEl>
                                        <p:attrNameLst>
                                          <p:attrName>style.rotation</p:attrName>
                                        </p:attrNameLst>
                                      </p:cBhvr>
                                      <p:tavLst>
                                        <p:tav tm="0">
                                          <p:val>
                                            <p:fltVal val="90"/>
                                          </p:val>
                                        </p:tav>
                                        <p:tav tm="100000">
                                          <p:val>
                                            <p:fltVal val="0"/>
                                          </p:val>
                                        </p:tav>
                                      </p:tavLst>
                                    </p:anim>
                                    <p:animEffect transition="in" filter="fade">
                                      <p:cBhvr>
                                        <p:cTn id="17" dur="1000"/>
                                        <p:tgtEl>
                                          <p:spTgt spid="1028"/>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7817BDE-6CCF-1022-8F90-9BB3C34B2F60}"/>
              </a:ext>
            </a:extLst>
          </p:cNvPr>
          <p:cNvSpPr/>
          <p:nvPr/>
        </p:nvSpPr>
        <p:spPr>
          <a:xfrm>
            <a:off x="925004" y="10359"/>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sp>
        <p:nvSpPr>
          <p:cNvPr id="9" name="TextBox 8">
            <a:extLst>
              <a:ext uri="{FF2B5EF4-FFF2-40B4-BE49-F238E27FC236}">
                <a16:creationId xmlns:a16="http://schemas.microsoft.com/office/drawing/2014/main" id="{B1036DF5-63CC-A640-27E9-8BD06FF7E2EE}"/>
              </a:ext>
            </a:extLst>
          </p:cNvPr>
          <p:cNvSpPr txBox="1"/>
          <p:nvPr/>
        </p:nvSpPr>
        <p:spPr>
          <a:xfrm>
            <a:off x="0" y="952500"/>
            <a:ext cx="11686456" cy="1055608"/>
          </a:xfrm>
          <a:prstGeom prst="roundRect">
            <a:avLst/>
          </a:prstGeom>
          <a:solidFill>
            <a:srgbClr val="FFFFCC"/>
          </a:solidFill>
          <a:ln w="28575">
            <a:solidFill>
              <a:schemeClr val="bg1"/>
            </a:solidFill>
            <a:prstDash val="sysDash"/>
          </a:ln>
        </p:spPr>
        <p:txBody>
          <a:bodyPr wrap="square">
            <a:spAutoFit/>
          </a:bodyPr>
          <a:lstStyle/>
          <a:p>
            <a:pPr lvl="0"/>
            <a:r>
              <a:rPr lang="en-US" sz="2800" b="1">
                <a:solidFill>
                  <a:srgbClr val="008000"/>
                </a:solidFill>
                <a:latin typeface="Nunito Black" pitchFamily="2" charset="0"/>
                <a:ea typeface="Tahoma" panose="020B0604030504040204" pitchFamily="34" charset="0"/>
                <a:cs typeface="Tahoma" panose="020B0604030504040204" pitchFamily="34" charset="0"/>
              </a:rPr>
              <a:t>a. Tìm từ ngữ được tạo bởi mỗi tiếng dưới đây. Đặt câu với 2 từ ngữ tìm được. </a:t>
            </a:r>
            <a:endParaRPr lang="en-US" sz="2800" dirty="0">
              <a:solidFill>
                <a:srgbClr val="008000"/>
              </a:solidFill>
              <a:latin typeface="Nunito Black" pitchFamily="2"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23F8F21E-EFA3-D33B-B45D-375DA04C3F5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24" b="90159" l="2900" r="94288">
                        <a14:foregroundMark x1="9781" y1="57143" x2="10341" y2="58177"/>
                        <a14:foregroundMark x1="2900" y1="44444" x2="9781" y2="57143"/>
                        <a14:foregroundMark x1="14148" y1="18413" x2="18717" y2="37778"/>
                        <a14:foregroundMark x1="15510" y1="51111" x2="15024" y2="52282"/>
                        <a14:foregroundMark x1="15642" y1="50794" x2="15510" y2="51111"/>
                        <a14:foregroundMark x1="15774" y1="50476" x2="15642" y2="50794"/>
                        <a14:foregroundMark x1="16169" y1="49524" x2="15774" y2="50476"/>
                        <a14:foregroundMark x1="6415" y1="68254" x2="8084" y2="83492"/>
                        <a14:foregroundMark x1="13972" y1="81587" x2="16696" y2="81270"/>
                        <a14:foregroundMark x1="52900" y1="18413" x2="55360" y2="35873"/>
                        <a14:foregroundMark x1="55360" y1="35873" x2="55360" y2="35873"/>
                        <a14:foregroundMark x1="65729" y1="62222" x2="66696" y2="62540"/>
                        <a14:foregroundMark x1="53954" y1="80952" x2="53954" y2="80952"/>
                        <a14:foregroundMark x1="76011" y1="39048" x2="77944" y2="45397"/>
                        <a14:foregroundMark x1="93585" y1="51746" x2="94376" y2="52063"/>
                        <a14:foregroundMark x1="62917" y1="36190" x2="62917" y2="36190"/>
                        <a14:foregroundMark x1="63796" y1="37143" x2="63796" y2="37143"/>
                        <a14:foregroundMark x1="78295" y1="73651" x2="79174" y2="82857"/>
                        <a14:foregroundMark x1="83919" y1="83810" x2="86995" y2="81270"/>
                        <a14:foregroundMark x1="37610" y1="90159" x2="37610" y2="90159"/>
                        <a14:backgroundMark x1="15026" y1="50476" x2="15026" y2="50476"/>
                        <a14:backgroundMark x1="15026" y1="51111" x2="15026" y2="51111"/>
                        <a14:backgroundMark x1="16257" y1="48889" x2="16257" y2="48889"/>
                        <a14:backgroundMark x1="16257" y1="48889" x2="16257" y2="48889"/>
                        <a14:backgroundMark x1="14851" y1="53016" x2="15114" y2="51429"/>
                        <a14:backgroundMark x1="15114" y1="50794" x2="15114" y2="50794"/>
                        <a14:backgroundMark x1="10369" y1="59683" x2="10369" y2="59683"/>
                        <a14:backgroundMark x1="10193" y1="56508" x2="10193" y2="56190"/>
                        <a14:backgroundMark x1="10633" y1="58095" x2="10633" y2="58095"/>
                        <a14:backgroundMark x1="10369" y1="58413" x2="10721" y2="60317"/>
                        <a14:backgroundMark x1="10018" y1="57143" x2="10018" y2="57143"/>
                      </a14:backgroundRemoval>
                    </a14:imgEffect>
                  </a14:imgLayer>
                </a14:imgProps>
              </a:ext>
            </a:extLst>
          </a:blip>
          <a:stretch>
            <a:fillRect/>
          </a:stretch>
        </p:blipFill>
        <p:spPr>
          <a:xfrm>
            <a:off x="342920" y="2008108"/>
            <a:ext cx="11146368" cy="4040156"/>
          </a:xfrm>
          <a:prstGeom prst="rect">
            <a:avLst/>
          </a:prstGeom>
        </p:spPr>
      </p:pic>
    </p:spTree>
    <p:extLst>
      <p:ext uri="{BB962C8B-B14F-4D97-AF65-F5344CB8AC3E}">
        <p14:creationId xmlns:p14="http://schemas.microsoft.com/office/powerpoint/2010/main" val="3140302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BC3EE6D-F2F4-6FDB-D469-5B67D5E864BB}"/>
              </a:ext>
            </a:extLst>
          </p:cNvPr>
          <p:cNvSpPr/>
          <p:nvPr/>
        </p:nvSpPr>
        <p:spPr>
          <a:xfrm>
            <a:off x="925004" y="0"/>
            <a:ext cx="4991100" cy="828675"/>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2. Làm bài tập a hoặc b</a:t>
            </a:r>
          </a:p>
        </p:txBody>
      </p:sp>
      <p:pic>
        <p:nvPicPr>
          <p:cNvPr id="11" name="Picture 10">
            <a:extLst>
              <a:ext uri="{FF2B5EF4-FFF2-40B4-BE49-F238E27FC236}">
                <a16:creationId xmlns:a16="http://schemas.microsoft.com/office/drawing/2014/main" id="{9C7D04F9-D7A6-660D-AD4C-600C633B06C9}"/>
              </a:ext>
            </a:extLst>
          </p:cNvPr>
          <p:cNvPicPr>
            <a:picLocks noChangeAspect="1"/>
          </p:cNvPicPr>
          <p:nvPr/>
        </p:nvPicPr>
        <p:blipFill>
          <a:blip r:embed="rId3"/>
          <a:stretch>
            <a:fillRect/>
          </a:stretch>
        </p:blipFill>
        <p:spPr>
          <a:xfrm>
            <a:off x="2707792" y="2454743"/>
            <a:ext cx="1682913" cy="1270672"/>
          </a:xfrm>
          <a:prstGeom prst="rect">
            <a:avLst/>
          </a:prstGeom>
        </p:spPr>
      </p:pic>
      <p:pic>
        <p:nvPicPr>
          <p:cNvPr id="13" name="Picture 12">
            <a:extLst>
              <a:ext uri="{FF2B5EF4-FFF2-40B4-BE49-F238E27FC236}">
                <a16:creationId xmlns:a16="http://schemas.microsoft.com/office/drawing/2014/main" id="{9F9709AD-9BBB-3025-4CEC-1DC56D558E97}"/>
              </a:ext>
            </a:extLst>
          </p:cNvPr>
          <p:cNvPicPr>
            <a:picLocks noChangeAspect="1"/>
          </p:cNvPicPr>
          <p:nvPr/>
        </p:nvPicPr>
        <p:blipFill>
          <a:blip r:embed="rId4"/>
          <a:stretch>
            <a:fillRect/>
          </a:stretch>
        </p:blipFill>
        <p:spPr>
          <a:xfrm>
            <a:off x="1669250" y="934874"/>
            <a:ext cx="1470933" cy="1090372"/>
          </a:xfrm>
          <a:prstGeom prst="rect">
            <a:avLst/>
          </a:prstGeom>
        </p:spPr>
      </p:pic>
      <p:pic>
        <p:nvPicPr>
          <p:cNvPr id="15" name="Picture 14">
            <a:extLst>
              <a:ext uri="{FF2B5EF4-FFF2-40B4-BE49-F238E27FC236}">
                <a16:creationId xmlns:a16="http://schemas.microsoft.com/office/drawing/2014/main" id="{0628C7D1-9F39-873E-753B-26DD02760535}"/>
              </a:ext>
            </a:extLst>
          </p:cNvPr>
          <p:cNvPicPr>
            <a:picLocks noChangeAspect="1"/>
          </p:cNvPicPr>
          <p:nvPr/>
        </p:nvPicPr>
        <p:blipFill>
          <a:blip r:embed="rId5"/>
          <a:stretch>
            <a:fillRect/>
          </a:stretch>
        </p:blipFill>
        <p:spPr>
          <a:xfrm>
            <a:off x="981839" y="1960718"/>
            <a:ext cx="1774165" cy="1090372"/>
          </a:xfrm>
          <a:prstGeom prst="rect">
            <a:avLst/>
          </a:prstGeom>
        </p:spPr>
      </p:pic>
      <p:pic>
        <p:nvPicPr>
          <p:cNvPr id="17" name="Picture 16">
            <a:extLst>
              <a:ext uri="{FF2B5EF4-FFF2-40B4-BE49-F238E27FC236}">
                <a16:creationId xmlns:a16="http://schemas.microsoft.com/office/drawing/2014/main" id="{F84B9915-2C86-5AAC-9D04-9A1A5AE9A66C}"/>
              </a:ext>
            </a:extLst>
          </p:cNvPr>
          <p:cNvPicPr>
            <a:picLocks noChangeAspect="1"/>
          </p:cNvPicPr>
          <p:nvPr/>
        </p:nvPicPr>
        <p:blipFill>
          <a:blip r:embed="rId6"/>
          <a:stretch>
            <a:fillRect/>
          </a:stretch>
        </p:blipFill>
        <p:spPr>
          <a:xfrm>
            <a:off x="3214596" y="1124588"/>
            <a:ext cx="1629766" cy="1061550"/>
          </a:xfrm>
          <a:prstGeom prst="rect">
            <a:avLst/>
          </a:prstGeom>
        </p:spPr>
      </p:pic>
      <p:pic>
        <p:nvPicPr>
          <p:cNvPr id="19" name="Picture 18">
            <a:extLst>
              <a:ext uri="{FF2B5EF4-FFF2-40B4-BE49-F238E27FC236}">
                <a16:creationId xmlns:a16="http://schemas.microsoft.com/office/drawing/2014/main" id="{E024B2AA-3FCD-65B0-3632-36547057D8B9}"/>
              </a:ext>
            </a:extLst>
          </p:cNvPr>
          <p:cNvPicPr>
            <a:picLocks noChangeAspect="1"/>
          </p:cNvPicPr>
          <p:nvPr/>
        </p:nvPicPr>
        <p:blipFill>
          <a:blip r:embed="rId7"/>
          <a:stretch>
            <a:fillRect/>
          </a:stretch>
        </p:blipFill>
        <p:spPr>
          <a:xfrm>
            <a:off x="4342492" y="2076793"/>
            <a:ext cx="1294005" cy="958811"/>
          </a:xfrm>
          <a:prstGeom prst="rect">
            <a:avLst/>
          </a:prstGeom>
        </p:spPr>
      </p:pic>
      <p:pic>
        <p:nvPicPr>
          <p:cNvPr id="20" name="Picture 19">
            <a:extLst>
              <a:ext uri="{FF2B5EF4-FFF2-40B4-BE49-F238E27FC236}">
                <a16:creationId xmlns:a16="http://schemas.microsoft.com/office/drawing/2014/main" id="{DC7B6AF0-AEFB-2A72-E243-7EB5518F6535}"/>
              </a:ext>
            </a:extLst>
          </p:cNvPr>
          <p:cNvPicPr>
            <a:picLocks noChangeAspect="1"/>
          </p:cNvPicPr>
          <p:nvPr/>
        </p:nvPicPr>
        <p:blipFill>
          <a:blip r:embed="rId8"/>
          <a:stretch>
            <a:fillRect/>
          </a:stretch>
        </p:blipFill>
        <p:spPr>
          <a:xfrm>
            <a:off x="6236066" y="3594884"/>
            <a:ext cx="1503573" cy="1395068"/>
          </a:xfrm>
          <a:prstGeom prst="rect">
            <a:avLst/>
          </a:prstGeom>
        </p:spPr>
      </p:pic>
      <p:pic>
        <p:nvPicPr>
          <p:cNvPr id="21" name="Picture 20">
            <a:extLst>
              <a:ext uri="{FF2B5EF4-FFF2-40B4-BE49-F238E27FC236}">
                <a16:creationId xmlns:a16="http://schemas.microsoft.com/office/drawing/2014/main" id="{EC36F10B-19CD-537B-0F8B-2EFA3A4F425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6273" b="95941" l="7435" r="97026">
                        <a14:foregroundMark x1="18959" y1="21771" x2="30112" y2="23247"/>
                        <a14:foregroundMark x1="56134" y1="15129" x2="74349" y2="21771"/>
                        <a14:foregroundMark x1="65799" y1="10701" x2="76580" y2="22509"/>
                        <a14:foregroundMark x1="53160" y1="13653" x2="66914" y2="17343"/>
                        <a14:foregroundMark x1="65056" y1="7380" x2="49814" y2="19557"/>
                        <a14:foregroundMark x1="15613" y1="56089" x2="27881" y2="74170"/>
                        <a14:foregroundMark x1="7435" y1="66421" x2="24907" y2="80074"/>
                        <a14:foregroundMark x1="21933" y1="35424" x2="32342" y2="22509"/>
                        <a14:foregroundMark x1="55390" y1="83764" x2="70632" y2="83764"/>
                        <a14:foregroundMark x1="40149" y1="79336" x2="56877" y2="89299"/>
                        <a14:foregroundMark x1="56877" y1="90775" x2="53160" y2="95941"/>
                        <a14:foregroundMark x1="91822" y1="49077" x2="97026" y2="57565"/>
                      </a14:backgroundRemoval>
                    </a14:imgEffect>
                  </a14:imgLayer>
                </a14:imgProps>
              </a:ext>
            </a:extLst>
          </a:blip>
          <a:stretch>
            <a:fillRect/>
          </a:stretch>
        </p:blipFill>
        <p:spPr>
          <a:xfrm>
            <a:off x="5372399" y="4292418"/>
            <a:ext cx="1283663" cy="1293207"/>
          </a:xfrm>
          <a:prstGeom prst="rect">
            <a:avLst/>
          </a:prstGeom>
        </p:spPr>
      </p:pic>
      <p:pic>
        <p:nvPicPr>
          <p:cNvPr id="22" name="Picture 21">
            <a:extLst>
              <a:ext uri="{FF2B5EF4-FFF2-40B4-BE49-F238E27FC236}">
                <a16:creationId xmlns:a16="http://schemas.microsoft.com/office/drawing/2014/main" id="{AF341273-F6CE-59D2-C01F-59007DBEC05D}"/>
              </a:ext>
            </a:extLst>
          </p:cNvPr>
          <p:cNvPicPr>
            <a:picLocks noChangeAspect="1"/>
          </p:cNvPicPr>
          <p:nvPr/>
        </p:nvPicPr>
        <p:blipFill>
          <a:blip r:embed="rId11"/>
          <a:stretch>
            <a:fillRect/>
          </a:stretch>
        </p:blipFill>
        <p:spPr>
          <a:xfrm>
            <a:off x="5206295" y="5445894"/>
            <a:ext cx="1243684" cy="1189429"/>
          </a:xfrm>
          <a:prstGeom prst="rect">
            <a:avLst/>
          </a:prstGeom>
        </p:spPr>
      </p:pic>
      <p:pic>
        <p:nvPicPr>
          <p:cNvPr id="23" name="Picture 22">
            <a:extLst>
              <a:ext uri="{FF2B5EF4-FFF2-40B4-BE49-F238E27FC236}">
                <a16:creationId xmlns:a16="http://schemas.microsoft.com/office/drawing/2014/main" id="{43764D7D-D2EF-5EEC-E076-786FE1835DF9}"/>
              </a:ext>
            </a:extLst>
          </p:cNvPr>
          <p:cNvPicPr>
            <a:picLocks noChangeAspect="1"/>
          </p:cNvPicPr>
          <p:nvPr/>
        </p:nvPicPr>
        <p:blipFill>
          <a:blip r:embed="rId12"/>
          <a:stretch>
            <a:fillRect/>
          </a:stretch>
        </p:blipFill>
        <p:spPr>
          <a:xfrm>
            <a:off x="6331866" y="5489568"/>
            <a:ext cx="1155111" cy="1124483"/>
          </a:xfrm>
          <a:prstGeom prst="rect">
            <a:avLst/>
          </a:prstGeom>
        </p:spPr>
      </p:pic>
      <p:pic>
        <p:nvPicPr>
          <p:cNvPr id="24" name="Picture 23">
            <a:extLst>
              <a:ext uri="{FF2B5EF4-FFF2-40B4-BE49-F238E27FC236}">
                <a16:creationId xmlns:a16="http://schemas.microsoft.com/office/drawing/2014/main" id="{0820C89D-82D8-7EBF-C7AA-F132A53355A6}"/>
              </a:ext>
            </a:extLst>
          </p:cNvPr>
          <p:cNvPicPr>
            <a:picLocks noChangeAspect="1"/>
          </p:cNvPicPr>
          <p:nvPr/>
        </p:nvPicPr>
        <p:blipFill>
          <a:blip r:embed="rId13"/>
          <a:stretch>
            <a:fillRect/>
          </a:stretch>
        </p:blipFill>
        <p:spPr>
          <a:xfrm>
            <a:off x="7385861" y="4765985"/>
            <a:ext cx="1294005" cy="1239135"/>
          </a:xfrm>
          <a:prstGeom prst="rect">
            <a:avLst/>
          </a:prstGeom>
        </p:spPr>
      </p:pic>
      <p:pic>
        <p:nvPicPr>
          <p:cNvPr id="31" name="Picture 30">
            <a:extLst>
              <a:ext uri="{FF2B5EF4-FFF2-40B4-BE49-F238E27FC236}">
                <a16:creationId xmlns:a16="http://schemas.microsoft.com/office/drawing/2014/main" id="{FEA18DC9-B86E-9ED8-C6F0-30094FDFE90F}"/>
              </a:ext>
            </a:extLst>
          </p:cNvPr>
          <p:cNvPicPr>
            <a:picLocks noChangeAspect="1"/>
          </p:cNvPicPr>
          <p:nvPr/>
        </p:nvPicPr>
        <p:blipFill>
          <a:blip r:embed="rId14"/>
          <a:stretch>
            <a:fillRect/>
          </a:stretch>
        </p:blipFill>
        <p:spPr>
          <a:xfrm>
            <a:off x="440731" y="3854030"/>
            <a:ext cx="1503573" cy="1275968"/>
          </a:xfrm>
          <a:prstGeom prst="rect">
            <a:avLst/>
          </a:prstGeom>
        </p:spPr>
      </p:pic>
      <p:pic>
        <p:nvPicPr>
          <p:cNvPr id="33" name="Picture 32">
            <a:extLst>
              <a:ext uri="{FF2B5EF4-FFF2-40B4-BE49-F238E27FC236}">
                <a16:creationId xmlns:a16="http://schemas.microsoft.com/office/drawing/2014/main" id="{9C24AD0A-A802-51A4-DBD2-4E8442860F90}"/>
              </a:ext>
            </a:extLst>
          </p:cNvPr>
          <p:cNvPicPr>
            <a:picLocks noChangeAspect="1"/>
          </p:cNvPicPr>
          <p:nvPr/>
        </p:nvPicPr>
        <p:blipFill>
          <a:blip r:embed="rId15"/>
          <a:stretch>
            <a:fillRect/>
          </a:stretch>
        </p:blipFill>
        <p:spPr>
          <a:xfrm>
            <a:off x="1958316" y="3877778"/>
            <a:ext cx="1283663" cy="1079716"/>
          </a:xfrm>
          <a:prstGeom prst="rect">
            <a:avLst/>
          </a:prstGeom>
        </p:spPr>
      </p:pic>
      <p:pic>
        <p:nvPicPr>
          <p:cNvPr id="35" name="Picture 34">
            <a:extLst>
              <a:ext uri="{FF2B5EF4-FFF2-40B4-BE49-F238E27FC236}">
                <a16:creationId xmlns:a16="http://schemas.microsoft.com/office/drawing/2014/main" id="{6C2C511D-6994-1F5B-D0B3-236276CFD754}"/>
              </a:ext>
            </a:extLst>
          </p:cNvPr>
          <p:cNvPicPr>
            <a:picLocks noChangeAspect="1"/>
          </p:cNvPicPr>
          <p:nvPr/>
        </p:nvPicPr>
        <p:blipFill>
          <a:blip r:embed="rId16"/>
          <a:stretch>
            <a:fillRect/>
          </a:stretch>
        </p:blipFill>
        <p:spPr>
          <a:xfrm>
            <a:off x="2550970" y="5188569"/>
            <a:ext cx="1178427" cy="958811"/>
          </a:xfrm>
          <a:prstGeom prst="rect">
            <a:avLst/>
          </a:prstGeom>
        </p:spPr>
      </p:pic>
      <p:pic>
        <p:nvPicPr>
          <p:cNvPr id="37" name="Picture 36">
            <a:extLst>
              <a:ext uri="{FF2B5EF4-FFF2-40B4-BE49-F238E27FC236}">
                <a16:creationId xmlns:a16="http://schemas.microsoft.com/office/drawing/2014/main" id="{1D21452B-E2DC-9734-3EC4-DF2F55C5F9C0}"/>
              </a:ext>
            </a:extLst>
          </p:cNvPr>
          <p:cNvPicPr>
            <a:picLocks noChangeAspect="1"/>
          </p:cNvPicPr>
          <p:nvPr/>
        </p:nvPicPr>
        <p:blipFill>
          <a:blip r:embed="rId17"/>
          <a:stretch>
            <a:fillRect/>
          </a:stretch>
        </p:blipFill>
        <p:spPr>
          <a:xfrm>
            <a:off x="56489" y="5129998"/>
            <a:ext cx="1178427" cy="1075955"/>
          </a:xfrm>
          <a:prstGeom prst="rect">
            <a:avLst/>
          </a:prstGeom>
        </p:spPr>
      </p:pic>
      <p:pic>
        <p:nvPicPr>
          <p:cNvPr id="39" name="Picture 38">
            <a:extLst>
              <a:ext uri="{FF2B5EF4-FFF2-40B4-BE49-F238E27FC236}">
                <a16:creationId xmlns:a16="http://schemas.microsoft.com/office/drawing/2014/main" id="{F086E13C-1D1F-661D-7BF5-32E6ACCA14ED}"/>
              </a:ext>
            </a:extLst>
          </p:cNvPr>
          <p:cNvPicPr>
            <a:picLocks noChangeAspect="1"/>
          </p:cNvPicPr>
          <p:nvPr/>
        </p:nvPicPr>
        <p:blipFill>
          <a:blip r:embed="rId18"/>
          <a:stretch>
            <a:fillRect/>
          </a:stretch>
        </p:blipFill>
        <p:spPr>
          <a:xfrm>
            <a:off x="1192517" y="5129998"/>
            <a:ext cx="1352811" cy="1161375"/>
          </a:xfrm>
          <a:prstGeom prst="rect">
            <a:avLst/>
          </a:prstGeom>
        </p:spPr>
      </p:pic>
      <p:pic>
        <p:nvPicPr>
          <p:cNvPr id="41" name="Picture 40">
            <a:extLst>
              <a:ext uri="{FF2B5EF4-FFF2-40B4-BE49-F238E27FC236}">
                <a16:creationId xmlns:a16="http://schemas.microsoft.com/office/drawing/2014/main" id="{85139D40-F1D7-F2D4-95F3-26E416F9C855}"/>
              </a:ext>
            </a:extLst>
          </p:cNvPr>
          <p:cNvPicPr>
            <a:picLocks noChangeAspect="1"/>
          </p:cNvPicPr>
          <p:nvPr/>
        </p:nvPicPr>
        <p:blipFill>
          <a:blip r:embed="rId19"/>
          <a:stretch>
            <a:fillRect/>
          </a:stretch>
        </p:blipFill>
        <p:spPr>
          <a:xfrm>
            <a:off x="3187381" y="4183134"/>
            <a:ext cx="1155111" cy="976150"/>
          </a:xfrm>
          <a:prstGeom prst="rect">
            <a:avLst/>
          </a:prstGeom>
        </p:spPr>
      </p:pic>
      <p:pic>
        <p:nvPicPr>
          <p:cNvPr id="43" name="Picture 42">
            <a:extLst>
              <a:ext uri="{FF2B5EF4-FFF2-40B4-BE49-F238E27FC236}">
                <a16:creationId xmlns:a16="http://schemas.microsoft.com/office/drawing/2014/main" id="{8EFC2FDF-B949-0BE4-ED63-9D41C813DCC8}"/>
              </a:ext>
            </a:extLst>
          </p:cNvPr>
          <p:cNvPicPr>
            <a:picLocks noChangeAspect="1"/>
          </p:cNvPicPr>
          <p:nvPr/>
        </p:nvPicPr>
        <p:blipFill>
          <a:blip r:embed="rId20"/>
          <a:stretch>
            <a:fillRect/>
          </a:stretch>
        </p:blipFill>
        <p:spPr>
          <a:xfrm>
            <a:off x="10347457" y="1915680"/>
            <a:ext cx="1360716" cy="971057"/>
          </a:xfrm>
          <a:prstGeom prst="rect">
            <a:avLst/>
          </a:prstGeom>
        </p:spPr>
      </p:pic>
      <p:pic>
        <p:nvPicPr>
          <p:cNvPr id="44" name="Picture 43">
            <a:extLst>
              <a:ext uri="{FF2B5EF4-FFF2-40B4-BE49-F238E27FC236}">
                <a16:creationId xmlns:a16="http://schemas.microsoft.com/office/drawing/2014/main" id="{5D89B6E4-8A6F-39AB-D019-649F784D6323}"/>
              </a:ext>
            </a:extLst>
          </p:cNvPr>
          <p:cNvPicPr>
            <a:picLocks noChangeAspect="1"/>
          </p:cNvPicPr>
          <p:nvPr/>
        </p:nvPicPr>
        <p:blipFill>
          <a:blip r:embed="rId21"/>
          <a:stretch>
            <a:fillRect/>
          </a:stretch>
        </p:blipFill>
        <p:spPr>
          <a:xfrm>
            <a:off x="10421616" y="2906803"/>
            <a:ext cx="1570162" cy="1124483"/>
          </a:xfrm>
          <a:prstGeom prst="rect">
            <a:avLst/>
          </a:prstGeom>
        </p:spPr>
      </p:pic>
      <p:pic>
        <p:nvPicPr>
          <p:cNvPr id="45" name="Picture 44">
            <a:extLst>
              <a:ext uri="{FF2B5EF4-FFF2-40B4-BE49-F238E27FC236}">
                <a16:creationId xmlns:a16="http://schemas.microsoft.com/office/drawing/2014/main" id="{B40C1634-06BA-5677-65DC-93D8738F174B}"/>
              </a:ext>
            </a:extLst>
          </p:cNvPr>
          <p:cNvPicPr>
            <a:picLocks noChangeAspect="1"/>
          </p:cNvPicPr>
          <p:nvPr/>
        </p:nvPicPr>
        <p:blipFill>
          <a:blip r:embed="rId22"/>
          <a:stretch>
            <a:fillRect/>
          </a:stretch>
        </p:blipFill>
        <p:spPr>
          <a:xfrm>
            <a:off x="8834546" y="2128306"/>
            <a:ext cx="1409783" cy="1058904"/>
          </a:xfrm>
          <a:prstGeom prst="rect">
            <a:avLst/>
          </a:prstGeom>
        </p:spPr>
      </p:pic>
      <p:pic>
        <p:nvPicPr>
          <p:cNvPr id="46" name="Picture 45">
            <a:extLst>
              <a:ext uri="{FF2B5EF4-FFF2-40B4-BE49-F238E27FC236}">
                <a16:creationId xmlns:a16="http://schemas.microsoft.com/office/drawing/2014/main" id="{8B652D91-B12D-9DBD-ED4A-D64705FF9FBA}"/>
              </a:ext>
            </a:extLst>
          </p:cNvPr>
          <p:cNvPicPr>
            <a:picLocks noChangeAspect="1"/>
          </p:cNvPicPr>
          <p:nvPr/>
        </p:nvPicPr>
        <p:blipFill>
          <a:blip r:embed="rId23"/>
          <a:stretch>
            <a:fillRect/>
          </a:stretch>
        </p:blipFill>
        <p:spPr>
          <a:xfrm>
            <a:off x="9057173" y="3951315"/>
            <a:ext cx="1682973" cy="1237254"/>
          </a:xfrm>
          <a:prstGeom prst="rect">
            <a:avLst/>
          </a:prstGeom>
        </p:spPr>
      </p:pic>
      <p:pic>
        <p:nvPicPr>
          <p:cNvPr id="47" name="Picture 46">
            <a:extLst>
              <a:ext uri="{FF2B5EF4-FFF2-40B4-BE49-F238E27FC236}">
                <a16:creationId xmlns:a16="http://schemas.microsoft.com/office/drawing/2014/main" id="{ECA97BB2-5289-3A51-D4C7-C7114810884E}"/>
              </a:ext>
            </a:extLst>
          </p:cNvPr>
          <p:cNvPicPr>
            <a:picLocks noChangeAspect="1"/>
          </p:cNvPicPr>
          <p:nvPr/>
        </p:nvPicPr>
        <p:blipFill>
          <a:blip r:embed="rId24"/>
          <a:stretch>
            <a:fillRect/>
          </a:stretch>
        </p:blipFill>
        <p:spPr>
          <a:xfrm>
            <a:off x="7941906" y="3276385"/>
            <a:ext cx="1433796" cy="1058904"/>
          </a:xfrm>
          <a:prstGeom prst="rect">
            <a:avLst/>
          </a:prstGeom>
        </p:spPr>
      </p:pic>
    </p:spTree>
    <p:extLst>
      <p:ext uri="{BB962C8B-B14F-4D97-AF65-F5344CB8AC3E}">
        <p14:creationId xmlns:p14="http://schemas.microsoft.com/office/powerpoint/2010/main" val="196038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6950877-429B-FE5C-AD93-6189E4A8854E}"/>
              </a:ext>
            </a:extLst>
          </p:cNvPr>
          <p:cNvSpPr/>
          <p:nvPr/>
        </p:nvSpPr>
        <p:spPr>
          <a:xfrm>
            <a:off x="276225" y="0"/>
            <a:ext cx="10972799" cy="1276350"/>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Nunito Black" pitchFamily="2" charset="0"/>
              </a:rPr>
              <a:t>b . Tìm tiếng chứa </a:t>
            </a:r>
            <a:r>
              <a:rPr lang="en-US" sz="3200">
                <a:solidFill>
                  <a:srgbClr val="FFC000"/>
                </a:solidFill>
                <a:latin typeface="Nunito Black" pitchFamily="2" charset="0"/>
              </a:rPr>
              <a:t>uôn</a:t>
            </a:r>
            <a:r>
              <a:rPr lang="en-US" sz="3200">
                <a:latin typeface="Nunito Black" pitchFamily="2" charset="0"/>
              </a:rPr>
              <a:t> hoặc </a:t>
            </a:r>
            <a:r>
              <a:rPr lang="en-US" sz="3200">
                <a:solidFill>
                  <a:srgbClr val="FFC000"/>
                </a:solidFill>
                <a:latin typeface="Nunito Black" pitchFamily="2" charset="0"/>
              </a:rPr>
              <a:t>uông</a:t>
            </a:r>
            <a:r>
              <a:rPr lang="en-US" sz="3200">
                <a:latin typeface="Nunito Black" pitchFamily="2" charset="0"/>
              </a:rPr>
              <a:t> thay cho ô vuông. Viết vào vở các từ ngữ có tiếng đó trong đoạn văn.</a:t>
            </a:r>
          </a:p>
        </p:txBody>
      </p:sp>
      <p:sp>
        <p:nvSpPr>
          <p:cNvPr id="39" name="TextBox 2">
            <a:extLst>
              <a:ext uri="{FF2B5EF4-FFF2-40B4-BE49-F238E27FC236}">
                <a16:creationId xmlns:a16="http://schemas.microsoft.com/office/drawing/2014/main" id="{0946208F-9F48-8F92-C405-87DA78DDA7D2}"/>
              </a:ext>
            </a:extLst>
          </p:cNvPr>
          <p:cNvSpPr txBox="1"/>
          <p:nvPr/>
        </p:nvSpPr>
        <p:spPr>
          <a:xfrm>
            <a:off x="8100829" y="1362525"/>
            <a:ext cx="4389081" cy="1827193"/>
          </a:xfrm>
          <a:prstGeom prst="cloud">
            <a:avLst/>
          </a:prstGeom>
          <a:solidFill>
            <a:srgbClr val="FFFFCC"/>
          </a:solidFill>
          <a:ln w="28575">
            <a:solidFill>
              <a:srgbClr val="217875"/>
            </a:solidFill>
            <a:prstDash val="sysDash"/>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79646">
                    <a:lumMod val="50000"/>
                  </a:srgbClr>
                </a:solidFill>
                <a:effectLst/>
                <a:uLnTx/>
                <a:uFillTx/>
                <a:latin typeface="Baloo 2 SemiBold" pitchFamily="2" charset="0"/>
                <a:ea typeface="+mn-ea"/>
                <a:cs typeface="Baloo 2 SemiBold" pitchFamily="2" charset="0"/>
              </a:rPr>
              <a:t>Học</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sinh</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dirty="0" err="1">
                <a:ln>
                  <a:noFill/>
                </a:ln>
                <a:solidFill>
                  <a:srgbClr val="F79646">
                    <a:lumMod val="50000"/>
                  </a:srgbClr>
                </a:solidFill>
                <a:effectLst/>
                <a:uLnTx/>
                <a:uFillTx/>
                <a:latin typeface="Baloo 2 SemiBold" pitchFamily="2" charset="0"/>
                <a:ea typeface="+mn-ea"/>
                <a:cs typeface="Baloo 2 SemiBold" pitchFamily="2" charset="0"/>
              </a:rPr>
              <a:t>thảo</a:t>
            </a:r>
            <a:r>
              <a:rPr kumimoji="0" lang="en-US" sz="3600" b="1" i="0" u="none" strike="noStrike" kern="1200" cap="none" spc="0" normalizeH="0" noProof="0" dirty="0">
                <a:ln>
                  <a:noFill/>
                </a:ln>
                <a:solidFill>
                  <a:srgbClr val="F79646">
                    <a:lumMod val="50000"/>
                  </a:srgbClr>
                </a:solidFill>
                <a:effectLst/>
                <a:uLnTx/>
                <a:uFillTx/>
                <a:latin typeface="Baloo 2 SemiBold" pitchFamily="2" charset="0"/>
                <a:ea typeface="+mn-ea"/>
                <a:cs typeface="Baloo 2 SemiBold" pitchFamily="2" charset="0"/>
              </a:rPr>
              <a:t> </a:t>
            </a:r>
            <a:r>
              <a:rPr kumimoji="0" lang="en-US" sz="3600" b="1" i="0" u="none" strike="noStrike" kern="1200" cap="none" spc="0" normalizeH="0" noProof="0" err="1">
                <a:ln>
                  <a:noFill/>
                </a:ln>
                <a:solidFill>
                  <a:srgbClr val="F79646">
                    <a:lumMod val="50000"/>
                  </a:srgbClr>
                </a:solidFill>
                <a:effectLst/>
                <a:uLnTx/>
                <a:uFillTx/>
                <a:latin typeface="Baloo 2 SemiBold" pitchFamily="2" charset="0"/>
                <a:ea typeface="+mn-ea"/>
                <a:cs typeface="Baloo 2 SemiBold" pitchFamily="2" charset="0"/>
              </a:rPr>
              <a:t>luận</a:t>
            </a:r>
            <a:r>
              <a:rPr kumimoji="0" lang="en-US" sz="3600" b="1" i="0" u="none" strike="noStrike" kern="1200" cap="none" spc="0" normalizeH="0" noProof="0">
                <a:ln>
                  <a:noFill/>
                </a:ln>
                <a:solidFill>
                  <a:srgbClr val="F79646">
                    <a:lumMod val="50000"/>
                  </a:srgbClr>
                </a:solidFill>
                <a:effectLst/>
                <a:uLnTx/>
                <a:uFillTx/>
                <a:latin typeface="Baloo 2 SemiBold" pitchFamily="2" charset="0"/>
                <a:ea typeface="+mn-ea"/>
                <a:cs typeface="Baloo 2 SemiBold" pitchFamily="2" charset="0"/>
              </a:rPr>
              <a:t> nhóm</a:t>
            </a:r>
            <a:endParaRPr kumimoji="0" lang="en-US" sz="3600" b="1" i="0" u="none" strike="noStrike" kern="1200" cap="none" spc="0" normalizeH="0" baseline="0" noProof="0" dirty="0">
              <a:ln>
                <a:noFill/>
              </a:ln>
              <a:solidFill>
                <a:srgbClr val="F79646">
                  <a:lumMod val="50000"/>
                </a:srgbClr>
              </a:solidFill>
              <a:effectLst/>
              <a:uLnTx/>
              <a:uFillTx/>
              <a:latin typeface="Baloo 2 SemiBold" pitchFamily="2" charset="0"/>
              <a:ea typeface="+mn-ea"/>
              <a:cs typeface="Baloo 2 SemiBold" pitchFamily="2" charset="0"/>
            </a:endParaRPr>
          </a:p>
        </p:txBody>
      </p:sp>
      <p:sp>
        <p:nvSpPr>
          <p:cNvPr id="43" name="TextBox 42">
            <a:extLst>
              <a:ext uri="{FF2B5EF4-FFF2-40B4-BE49-F238E27FC236}">
                <a16:creationId xmlns:a16="http://schemas.microsoft.com/office/drawing/2014/main" id="{00FA681D-0C8A-711D-2DEE-F276A2958467}"/>
              </a:ext>
            </a:extLst>
          </p:cNvPr>
          <p:cNvSpPr txBox="1"/>
          <p:nvPr/>
        </p:nvSpPr>
        <p:spPr>
          <a:xfrm>
            <a:off x="628650" y="4237018"/>
            <a:ext cx="6096000" cy="646331"/>
          </a:xfrm>
          <a:prstGeom prst="rect">
            <a:avLst/>
          </a:prstGeom>
          <a:noFill/>
        </p:spPr>
        <p:txBody>
          <a:bodyPr wrap="square">
            <a:spAutoFit/>
          </a:bodyPr>
          <a:lstStyle/>
          <a:p>
            <a:br>
              <a:rPr lang="vi-VN" b="0" i="0">
                <a:solidFill>
                  <a:srgbClr val="000000"/>
                </a:solidFill>
                <a:effectLst/>
                <a:latin typeface="OpenSans"/>
              </a:rPr>
            </a:br>
            <a:endParaRPr lang="en-US"/>
          </a:p>
        </p:txBody>
      </p:sp>
      <p:sp>
        <p:nvSpPr>
          <p:cNvPr id="44" name="Rectangle: Rounded Corners 43">
            <a:extLst>
              <a:ext uri="{FF2B5EF4-FFF2-40B4-BE49-F238E27FC236}">
                <a16:creationId xmlns:a16="http://schemas.microsoft.com/office/drawing/2014/main" id="{0918391D-56C8-D396-EEDF-EDF679782BDF}"/>
              </a:ext>
            </a:extLst>
          </p:cNvPr>
          <p:cNvSpPr/>
          <p:nvPr/>
        </p:nvSpPr>
        <p:spPr>
          <a:xfrm>
            <a:off x="716197" y="3061261"/>
            <a:ext cx="10972799" cy="3644176"/>
          </a:xfrm>
          <a:prstGeom prst="roundRect">
            <a:avLst/>
          </a:prstGeom>
          <a:solidFill>
            <a:schemeClr val="accent1">
              <a:lumMod val="20000"/>
              <a:lumOff val="80000"/>
            </a:schemeClr>
          </a:solid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a:solidFill>
                  <a:srgbClr val="000000"/>
                </a:solidFill>
                <a:effectLst/>
                <a:latin typeface="Nunito Black" pitchFamily="2" charset="0"/>
              </a:rPr>
              <a:t>Cơn dông nổi lên. Trời sập tối, gió giật</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mạnh,</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 </a:t>
            </a:r>
            <a:r>
              <a:rPr lang="vi-VN" sz="4800" b="0" i="0">
                <a:solidFill>
                  <a:srgbClr val="000000"/>
                </a:solidFill>
                <a:effectLst/>
                <a:latin typeface="Nunito Black" pitchFamily="2" charset="0"/>
              </a:rPr>
              <a:t>□</a:t>
            </a:r>
            <a:r>
              <a:rPr lang="en-US" sz="4800" b="0" i="0">
                <a:solidFill>
                  <a:srgbClr val="000000"/>
                </a:solidFill>
                <a:effectLst/>
                <a:latin typeface="Nunito Black" pitchFamily="2" charset="0"/>
              </a:rPr>
              <a:t> </a:t>
            </a:r>
            <a:r>
              <a:rPr lang="vi-VN" sz="2800" b="0" i="0">
                <a:solidFill>
                  <a:srgbClr val="000000"/>
                </a:solidFill>
                <a:effectLst/>
                <a:latin typeface="Nunito Black" pitchFamily="2" charset="0"/>
              </a:rPr>
              <a:t> </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phăng những đám lá rụng và thổi tung chúng lên không trung. Bụi bay cuồn</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 </a:t>
            </a:r>
            <a:r>
              <a:rPr lang="vi-VN" sz="5400" b="0" i="0">
                <a:solidFill>
                  <a:srgbClr val="000000"/>
                </a:solidFill>
                <a:effectLst/>
                <a:latin typeface="Nunito Black" pitchFamily="2" charset="0"/>
              </a:rPr>
              <a:t>□</a:t>
            </a:r>
            <a:r>
              <a:rPr lang="vi-VN" sz="2800" b="0" i="0">
                <a:solidFill>
                  <a:srgbClr val="000000"/>
                </a:solidFill>
                <a:effectLst/>
                <a:latin typeface="Nunito Black" pitchFamily="2" charset="0"/>
              </a:rPr>
              <a:t>. </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Mẹ bỏ đám rau </a:t>
            </a:r>
            <a:r>
              <a:rPr lang="en-US" sz="2800" b="0" i="0">
                <a:solidFill>
                  <a:srgbClr val="000000"/>
                </a:solidFill>
                <a:effectLst/>
                <a:latin typeface="Nunito Black" pitchFamily="2" charset="0"/>
              </a:rPr>
              <a:t>   </a:t>
            </a:r>
            <a:r>
              <a:rPr lang="vi-VN" sz="4400" b="0" i="0">
                <a:solidFill>
                  <a:srgbClr val="000000"/>
                </a:solidFill>
                <a:effectLst/>
                <a:latin typeface="Nunito Black" pitchFamily="2" charset="0"/>
              </a:rPr>
              <a:t>□ </a:t>
            </a:r>
            <a:r>
              <a:rPr lang="en-US" sz="4400" b="0" i="0">
                <a:solidFill>
                  <a:srgbClr val="000000"/>
                </a:solidFill>
                <a:effectLst/>
                <a:latin typeface="Nunito Black" pitchFamily="2" charset="0"/>
              </a:rPr>
              <a:t>    </a:t>
            </a:r>
            <a:r>
              <a:rPr lang="vi-VN" sz="2800" b="0" i="0">
                <a:solidFill>
                  <a:srgbClr val="000000"/>
                </a:solidFill>
                <a:effectLst/>
                <a:latin typeface="Nunito Black" pitchFamily="2" charset="0"/>
              </a:rPr>
              <a:t>đang hái dở,</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 </a:t>
            </a:r>
            <a:r>
              <a:rPr lang="en-US" sz="2800" b="0" i="0">
                <a:solidFill>
                  <a:srgbClr val="000000"/>
                </a:solidFill>
                <a:effectLst/>
                <a:latin typeface="Nunito Black" pitchFamily="2" charset="0"/>
              </a:rPr>
              <a:t>  </a:t>
            </a:r>
            <a:r>
              <a:rPr lang="vi-VN" sz="5400" b="0" i="0">
                <a:solidFill>
                  <a:srgbClr val="000000"/>
                </a:solidFill>
                <a:effectLst/>
                <a:latin typeface="Nunito Black" pitchFamily="2" charset="0"/>
              </a:rPr>
              <a:t>□</a:t>
            </a:r>
            <a:r>
              <a:rPr lang="vi-VN" sz="2800" b="0" i="0">
                <a:solidFill>
                  <a:srgbClr val="000000"/>
                </a:solidFill>
                <a:effectLst/>
                <a:latin typeface="Nunito Black" pitchFamily="2" charset="0"/>
              </a:rPr>
              <a:t> </a:t>
            </a:r>
            <a:r>
              <a:rPr lang="en-US" sz="2800" b="0" i="0">
                <a:solidFill>
                  <a:srgbClr val="000000"/>
                </a:solidFill>
                <a:effectLst/>
                <a:latin typeface="Nunito Black" pitchFamily="2" charset="0"/>
              </a:rPr>
              <a:t>   </a:t>
            </a:r>
            <a:r>
              <a:rPr lang="vi-VN" sz="2800" b="0" i="0">
                <a:solidFill>
                  <a:srgbClr val="000000"/>
                </a:solidFill>
                <a:effectLst/>
                <a:latin typeface="Nunito Black" pitchFamily="2" charset="0"/>
              </a:rPr>
              <a:t>quýt chạy đi lùa gà vịt vào </a:t>
            </a:r>
            <a:r>
              <a:rPr lang="vi-VN" sz="4800" b="0" i="0">
                <a:solidFill>
                  <a:srgbClr val="000000"/>
                </a:solidFill>
                <a:effectLst/>
                <a:latin typeface="Nunito Black" pitchFamily="2" charset="0"/>
              </a:rPr>
              <a:t>□</a:t>
            </a:r>
            <a:r>
              <a:rPr lang="vi-VN" sz="2800" b="0" i="0">
                <a:solidFill>
                  <a:srgbClr val="000000"/>
                </a:solidFill>
                <a:effectLst/>
                <a:latin typeface="Nunito Black" pitchFamily="2" charset="0"/>
              </a:rPr>
              <a:t>.</a:t>
            </a:r>
            <a:br>
              <a:rPr lang="vi-VN" sz="2800" b="0" i="0">
                <a:solidFill>
                  <a:srgbClr val="000000"/>
                </a:solidFill>
                <a:effectLst/>
                <a:latin typeface="Nunito Black" pitchFamily="2" charset="0"/>
              </a:rPr>
            </a:br>
            <a:endParaRPr lang="en-US" sz="2800">
              <a:latin typeface="Nunito Black" pitchFamily="2" charset="0"/>
            </a:endParaRPr>
          </a:p>
        </p:txBody>
      </p:sp>
      <p:sp>
        <p:nvSpPr>
          <p:cNvPr id="45" name="Rectangle: Rounded Corners 44">
            <a:extLst>
              <a:ext uri="{FF2B5EF4-FFF2-40B4-BE49-F238E27FC236}">
                <a16:creationId xmlns:a16="http://schemas.microsoft.com/office/drawing/2014/main" id="{5A12A960-94CE-0E73-9821-56D566EFE7F5}"/>
              </a:ext>
            </a:extLst>
          </p:cNvPr>
          <p:cNvSpPr/>
          <p:nvPr/>
        </p:nvSpPr>
        <p:spPr>
          <a:xfrm>
            <a:off x="8880683" y="3345117"/>
            <a:ext cx="1177716"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C00000"/>
                </a:solidFill>
                <a:latin typeface="Nunito Black" pitchFamily="2" charset="0"/>
              </a:rPr>
              <a:t>cuốn </a:t>
            </a:r>
          </a:p>
        </p:txBody>
      </p:sp>
      <p:sp>
        <p:nvSpPr>
          <p:cNvPr id="46" name="Rectangle: Rounded Corners 45">
            <a:extLst>
              <a:ext uri="{FF2B5EF4-FFF2-40B4-BE49-F238E27FC236}">
                <a16:creationId xmlns:a16="http://schemas.microsoft.com/office/drawing/2014/main" id="{60BD7E77-F94A-1CEE-F71C-D3513E98399F}"/>
              </a:ext>
            </a:extLst>
          </p:cNvPr>
          <p:cNvSpPr/>
          <p:nvPr/>
        </p:nvSpPr>
        <p:spPr>
          <a:xfrm>
            <a:off x="2816092" y="4651462"/>
            <a:ext cx="1073285"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C00000"/>
                </a:solidFill>
                <a:latin typeface="Nunito Black" pitchFamily="2" charset="0"/>
              </a:rPr>
              <a:t>cuộn</a:t>
            </a:r>
          </a:p>
        </p:txBody>
      </p:sp>
      <p:sp>
        <p:nvSpPr>
          <p:cNvPr id="47" name="Rectangle: Rounded Corners 46">
            <a:extLst>
              <a:ext uri="{FF2B5EF4-FFF2-40B4-BE49-F238E27FC236}">
                <a16:creationId xmlns:a16="http://schemas.microsoft.com/office/drawing/2014/main" id="{B327E561-45A5-CCCB-5031-38148F767EAB}"/>
              </a:ext>
            </a:extLst>
          </p:cNvPr>
          <p:cNvSpPr/>
          <p:nvPr/>
        </p:nvSpPr>
        <p:spPr>
          <a:xfrm>
            <a:off x="6660809" y="4651463"/>
            <a:ext cx="1440019"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C00000"/>
                </a:solidFill>
                <a:latin typeface="Nunito Black" pitchFamily="2" charset="0"/>
              </a:rPr>
              <a:t>muống</a:t>
            </a:r>
          </a:p>
        </p:txBody>
      </p:sp>
      <p:sp>
        <p:nvSpPr>
          <p:cNvPr id="48" name="Rectangle: Rounded Corners 47">
            <a:extLst>
              <a:ext uri="{FF2B5EF4-FFF2-40B4-BE49-F238E27FC236}">
                <a16:creationId xmlns:a16="http://schemas.microsoft.com/office/drawing/2014/main" id="{47E79795-8E50-E2DE-A7C0-4FB4969AA5F3}"/>
              </a:ext>
            </a:extLst>
          </p:cNvPr>
          <p:cNvSpPr/>
          <p:nvPr/>
        </p:nvSpPr>
        <p:spPr>
          <a:xfrm>
            <a:off x="10273013" y="4651463"/>
            <a:ext cx="1290337"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C00000"/>
                </a:solidFill>
                <a:latin typeface="Nunito Black" pitchFamily="2" charset="0"/>
              </a:rPr>
              <a:t>cuống</a:t>
            </a:r>
          </a:p>
        </p:txBody>
      </p:sp>
      <p:sp>
        <p:nvSpPr>
          <p:cNvPr id="49" name="Rectangle: Rounded Corners 48">
            <a:extLst>
              <a:ext uri="{FF2B5EF4-FFF2-40B4-BE49-F238E27FC236}">
                <a16:creationId xmlns:a16="http://schemas.microsoft.com/office/drawing/2014/main" id="{61B2A8CE-E60E-74F6-5DEC-E9A366FB394C}"/>
              </a:ext>
            </a:extLst>
          </p:cNvPr>
          <p:cNvSpPr/>
          <p:nvPr/>
        </p:nvSpPr>
        <p:spPr>
          <a:xfrm>
            <a:off x="8224188" y="5464464"/>
            <a:ext cx="1582285"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C00000"/>
                </a:solidFill>
                <a:latin typeface="Nunito Black" pitchFamily="2" charset="0"/>
              </a:rPr>
              <a:t>chuồng</a:t>
            </a:r>
          </a:p>
        </p:txBody>
      </p:sp>
    </p:spTree>
    <p:extLst>
      <p:ext uri="{BB962C8B-B14F-4D97-AF65-F5344CB8AC3E}">
        <p14:creationId xmlns:p14="http://schemas.microsoft.com/office/powerpoint/2010/main" val="179351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p:cTn id="28" dur="500" fill="hold"/>
                                        <p:tgtEl>
                                          <p:spTgt spid="47"/>
                                        </p:tgtEl>
                                        <p:attrNameLst>
                                          <p:attrName>ppt_w</p:attrName>
                                        </p:attrNameLst>
                                      </p:cBhvr>
                                      <p:tavLst>
                                        <p:tav tm="0">
                                          <p:val>
                                            <p:fltVal val="0"/>
                                          </p:val>
                                        </p:tav>
                                        <p:tav tm="100000">
                                          <p:val>
                                            <p:strVal val="#ppt_w"/>
                                          </p:val>
                                        </p:tav>
                                      </p:tavLst>
                                    </p:anim>
                                    <p:anim calcmode="lin" valueType="num">
                                      <p:cBhvr>
                                        <p:cTn id="29" dur="500" fill="hold"/>
                                        <p:tgtEl>
                                          <p:spTgt spid="47"/>
                                        </p:tgtEl>
                                        <p:attrNameLst>
                                          <p:attrName>ppt_h</p:attrName>
                                        </p:attrNameLst>
                                      </p:cBhvr>
                                      <p:tavLst>
                                        <p:tav tm="0">
                                          <p:val>
                                            <p:fltVal val="0"/>
                                          </p:val>
                                        </p:tav>
                                        <p:tav tm="100000">
                                          <p:val>
                                            <p:strVal val="#ppt_h"/>
                                          </p:val>
                                        </p:tav>
                                      </p:tavLst>
                                    </p:anim>
                                    <p:animEffect transition="in" filter="fade">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5" grpId="0" animBg="1"/>
      <p:bldP spid="46" grpId="0" animBg="1"/>
      <p:bldP spid="47" grpId="0" animBg="1"/>
      <p:bldP spid="48"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29">
            <a:extLst>
              <a:ext uri="{FF2B5EF4-FFF2-40B4-BE49-F238E27FC236}">
                <a16:creationId xmlns:a16="http://schemas.microsoft.com/office/drawing/2014/main" id="{7E2C35E1-83EE-9F38-187F-D8235FA9480C}"/>
              </a:ext>
            </a:extLst>
          </p:cNvPr>
          <p:cNvSpPr txBox="1"/>
          <p:nvPr/>
        </p:nvSpPr>
        <p:spPr>
          <a:xfrm>
            <a:off x="2262053" y="1089683"/>
            <a:ext cx="8511127" cy="954107"/>
          </a:xfrm>
          <a:prstGeom prst="rect">
            <a:avLst/>
          </a:prstGeom>
        </p:spPr>
        <p:txBody>
          <a:bodyPr wrap="square" lIns="0" tIns="0" rIns="0" bIns="0" rtlCol="0" anchor="t">
            <a:spAutoFit/>
          </a:bodyPr>
          <a:lstStyle/>
          <a:p>
            <a:pPr algn="ctr">
              <a:lnSpc>
                <a:spcPts val="6400"/>
              </a:lnSpc>
              <a:spcBef>
                <a:spcPct val="0"/>
              </a:spcBef>
            </a:pPr>
            <a:r>
              <a:rPr lang="en-US" sz="8800" b="1" spc="-133">
                <a:solidFill>
                  <a:srgbClr val="F92D67"/>
                </a:solidFill>
                <a:latin typeface="Nunito Black" pitchFamily="2" charset="0"/>
              </a:rPr>
              <a:t>VẬN DỤNG</a:t>
            </a:r>
            <a:endParaRPr lang="en-US" sz="8800" b="1" spc="-133" dirty="0">
              <a:solidFill>
                <a:srgbClr val="F92D67"/>
              </a:solidFill>
              <a:latin typeface="Nunito Black" pitchFamily="2" charset="0"/>
            </a:endParaRPr>
          </a:p>
        </p:txBody>
      </p:sp>
    </p:spTree>
    <p:extLst>
      <p:ext uri="{BB962C8B-B14F-4D97-AF65-F5344CB8AC3E}">
        <p14:creationId xmlns:p14="http://schemas.microsoft.com/office/powerpoint/2010/main" val="3137576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32C468-1FBE-60AB-6F5C-A3E240F88DB9}"/>
              </a:ext>
            </a:extLst>
          </p:cNvPr>
          <p:cNvSpPr txBox="1"/>
          <p:nvPr/>
        </p:nvSpPr>
        <p:spPr>
          <a:xfrm>
            <a:off x="885949" y="96667"/>
            <a:ext cx="10724861" cy="1938992"/>
          </a:xfrm>
          <a:prstGeom prst="rect">
            <a:avLst/>
          </a:prstGeom>
          <a:noFill/>
        </p:spPr>
        <p:txBody>
          <a:bodyPr wrap="square" rtlCol="0">
            <a:spAutoFit/>
          </a:bodyPr>
          <a:lstStyle/>
          <a:p>
            <a:r>
              <a:rPr lang="en-US" sz="2400">
                <a:solidFill>
                  <a:srgbClr val="0070C0"/>
                </a:solidFill>
                <a:latin typeface="Nunito Black" pitchFamily="2" charset="0"/>
              </a:rPr>
              <a:t>3. </a:t>
            </a:r>
            <a:r>
              <a:rPr lang="vi-VN" sz="2400" b="0" i="0">
                <a:solidFill>
                  <a:srgbClr val="0070C0"/>
                </a:solidFill>
                <a:effectLst/>
                <a:latin typeface="Nunito Black" pitchFamily="2" charset="0"/>
              </a:rPr>
              <a:t>Làm một tấm thiệp nhỏ, trang trí thật đẹp. Viết những lời thể hiện tình cảm yêu thương hoặc lòng biết ơn của em dành tặng một người thân.</a:t>
            </a:r>
            <a:br>
              <a:rPr lang="vi-VN" sz="2400" b="0" i="0">
                <a:solidFill>
                  <a:srgbClr val="0070C0"/>
                </a:solidFill>
                <a:effectLst/>
                <a:latin typeface="Nunito Black" pitchFamily="2" charset="0"/>
              </a:rPr>
            </a:br>
            <a:br>
              <a:rPr lang="vi-VN" sz="2400" b="0" i="0">
                <a:solidFill>
                  <a:srgbClr val="000000"/>
                </a:solidFill>
                <a:effectLst/>
                <a:latin typeface="OpenSans"/>
              </a:rPr>
            </a:br>
            <a:endParaRPr lang="en-US" sz="2400">
              <a:solidFill>
                <a:schemeClr val="accent1">
                  <a:lumMod val="75000"/>
                </a:schemeClr>
              </a:solidFill>
              <a:latin typeface="Nunito Black" pitchFamily="2" charset="0"/>
            </a:endParaRPr>
          </a:p>
        </p:txBody>
      </p:sp>
      <p:pic>
        <p:nvPicPr>
          <p:cNvPr id="9" name="Picture 8">
            <a:extLst>
              <a:ext uri="{FF2B5EF4-FFF2-40B4-BE49-F238E27FC236}">
                <a16:creationId xmlns:a16="http://schemas.microsoft.com/office/drawing/2014/main" id="{476536B7-7CFB-A107-9090-D03A527B302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97" b="88525" l="7527" r="92473">
                        <a14:foregroundMark x1="65591" y1="16393" x2="93548" y2="52459"/>
                        <a14:foregroundMark x1="51613" y1="22951" x2="74194" y2="73770"/>
                        <a14:foregroundMark x1="11828" y1="32787" x2="18280" y2="45902"/>
                        <a14:foregroundMark x1="7527" y1="40984" x2="7527" y2="40984"/>
                        <a14:foregroundMark x1="63441" y1="80328" x2="63441" y2="80328"/>
                      </a14:backgroundRemoval>
                    </a14:imgEffect>
                  </a14:imgLayer>
                </a14:imgProps>
              </a:ext>
            </a:extLst>
          </a:blip>
          <a:stretch>
            <a:fillRect/>
          </a:stretch>
        </p:blipFill>
        <p:spPr>
          <a:xfrm>
            <a:off x="138215" y="0"/>
            <a:ext cx="885949" cy="581106"/>
          </a:xfrm>
          <a:prstGeom prst="rect">
            <a:avLst/>
          </a:prstGeom>
        </p:spPr>
      </p:pic>
      <p:sp>
        <p:nvSpPr>
          <p:cNvPr id="11" name="TextBox 10">
            <a:extLst>
              <a:ext uri="{FF2B5EF4-FFF2-40B4-BE49-F238E27FC236}">
                <a16:creationId xmlns:a16="http://schemas.microsoft.com/office/drawing/2014/main" id="{8CDFA847-A15C-767D-BA81-74F741C96DE8}"/>
              </a:ext>
            </a:extLst>
          </p:cNvPr>
          <p:cNvSpPr txBox="1"/>
          <p:nvPr/>
        </p:nvSpPr>
        <p:spPr>
          <a:xfrm>
            <a:off x="4454076" y="1136509"/>
            <a:ext cx="6097554" cy="2369880"/>
          </a:xfrm>
          <a:prstGeom prst="rect">
            <a:avLst/>
          </a:prstGeom>
          <a:noFill/>
        </p:spPr>
        <p:txBody>
          <a:bodyPr wrap="square">
            <a:spAutoFit/>
          </a:bodyPr>
          <a:lstStyle/>
          <a:p>
            <a:r>
              <a:rPr lang="en-US" sz="2800" b="0" i="0">
                <a:solidFill>
                  <a:srgbClr val="00B050"/>
                </a:solidFill>
                <a:effectLst/>
                <a:latin typeface="Nunito Black" pitchFamily="2" charset="0"/>
              </a:rPr>
              <a:t>Em chuẩn bị các dụng cụ, vật liệu cần thiết để làm thiệp và viết những lời thể hiện tình cảm của bản thân vào đó.</a:t>
            </a:r>
            <a:br>
              <a:rPr lang="en-US" sz="2800" b="0" i="0">
                <a:solidFill>
                  <a:srgbClr val="00B050"/>
                </a:solidFill>
                <a:effectLst/>
                <a:latin typeface="Nunito Black" pitchFamily="2" charset="0"/>
              </a:rPr>
            </a:br>
            <a:br>
              <a:rPr lang="en-US" b="0" i="0">
                <a:solidFill>
                  <a:srgbClr val="000000"/>
                </a:solidFill>
                <a:effectLst/>
                <a:latin typeface="OpenSans"/>
              </a:rPr>
            </a:br>
            <a:endParaRPr lang="en-US"/>
          </a:p>
        </p:txBody>
      </p:sp>
      <p:pic>
        <p:nvPicPr>
          <p:cNvPr id="1026" name="Picture 2" descr="Giấy Fort (Ford) 100gsm - khổ A4 - Xấp 100 tờ | Lazada.vn">
            <a:extLst>
              <a:ext uri="{FF2B5EF4-FFF2-40B4-BE49-F238E27FC236}">
                <a16:creationId xmlns:a16="http://schemas.microsoft.com/office/drawing/2014/main" id="{FDEF67BA-2C86-86A0-2DFD-DECA14B35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886" y="447552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éo cắt giấy - Văn Phòng Phẩm">
            <a:extLst>
              <a:ext uri="{FF2B5EF4-FFF2-40B4-BE49-F238E27FC236}">
                <a16:creationId xmlns:a16="http://schemas.microsoft.com/office/drawing/2014/main" id="{982763A5-2C26-8767-3CF7-B9F9AA2FA3A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896" b="89583" l="9924" r="91603">
                        <a14:foregroundMark x1="15649" y1="71875" x2="22901" y2="75000"/>
                        <a14:foregroundMark x1="68321" y1="39583" x2="86641" y2="55208"/>
                        <a14:foregroundMark x1="86641" y1="40104" x2="91603" y2="48438"/>
                        <a14:foregroundMark x1="15267" y1="75000" x2="16031" y2="75000"/>
                      </a14:backgroundRemoval>
                    </a14:imgEffect>
                  </a14:imgLayer>
                </a14:imgProps>
              </a:ext>
              <a:ext uri="{28A0092B-C50C-407E-A947-70E740481C1C}">
                <a14:useLocalDpi xmlns:a14="http://schemas.microsoft.com/office/drawing/2010/main" val="0"/>
              </a:ext>
            </a:extLst>
          </a:blip>
          <a:srcRect/>
          <a:stretch>
            <a:fillRect/>
          </a:stretch>
        </p:blipFill>
        <p:spPr bwMode="auto">
          <a:xfrm>
            <a:off x="277157" y="1943308"/>
            <a:ext cx="1884555" cy="13810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eo Dán Giấy 30ml WinQ GL-01">
            <a:extLst>
              <a:ext uri="{FF2B5EF4-FFF2-40B4-BE49-F238E27FC236}">
                <a16:creationId xmlns:a16="http://schemas.microsoft.com/office/drawing/2014/main" id="{1B87A955-9E05-4B5A-3E66-DF9427E2AA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4971" y="332435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ước Kẻ 20cm - Deli G01302 - Màu Hồng">
            <a:extLst>
              <a:ext uri="{FF2B5EF4-FFF2-40B4-BE49-F238E27FC236}">
                <a16:creationId xmlns:a16="http://schemas.microsoft.com/office/drawing/2014/main" id="{F3AB28B6-E454-8536-1F82-3156E34E436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778" b="89778" l="6667" r="93778">
                        <a14:foregroundMark x1="6667" y1="65778" x2="11111" y2="69778"/>
                        <a14:foregroundMark x1="87556" y1="27111" x2="93778" y2="27556"/>
                      </a14:backgroundRemoval>
                    </a14:imgEffect>
                  </a14:imgLayer>
                </a14:imgProps>
              </a:ext>
              <a:ext uri="{28A0092B-C50C-407E-A947-70E740481C1C}">
                <a14:useLocalDpi xmlns:a14="http://schemas.microsoft.com/office/drawing/2010/main" val="0"/>
              </a:ext>
            </a:extLst>
          </a:blip>
          <a:srcRect/>
          <a:stretch>
            <a:fillRect/>
          </a:stretch>
        </p:blipFill>
        <p:spPr bwMode="auto">
          <a:xfrm>
            <a:off x="4377515" y="3429000"/>
            <a:ext cx="1718485" cy="17184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ộn dây ruy băng nylon 1,2cm (có nhiều màu) | PHỤ KIỆN TRANG TRÍ SINH NHẬT  XUÂN AN AN">
            <a:extLst>
              <a:ext uri="{FF2B5EF4-FFF2-40B4-BE49-F238E27FC236}">
                <a16:creationId xmlns:a16="http://schemas.microsoft.com/office/drawing/2014/main" id="{B1EEF820-91EB-DB37-21B2-C47D1FC5E2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50408" y="130346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út Sáp Màu Dooly 18 Màu | Tiki">
            <a:extLst>
              <a:ext uri="{FF2B5EF4-FFF2-40B4-BE49-F238E27FC236}">
                <a16:creationId xmlns:a16="http://schemas.microsoft.com/office/drawing/2014/main" id="{16359130-3DAF-4EB6-3BFC-B3AF126BF2A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607" y="332435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ơi bán Bút chì gỗ 2B Thiên Long GP02 giá rẻ nhất tháng 08/2022">
            <a:extLst>
              <a:ext uri="{FF2B5EF4-FFF2-40B4-BE49-F238E27FC236}">
                <a16:creationId xmlns:a16="http://schemas.microsoft.com/office/drawing/2014/main" id="{6D792054-D105-6592-FBB8-2889BB8475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80114" y="5242419"/>
            <a:ext cx="1206060" cy="120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83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anim calcmode="lin" valueType="num">
                                      <p:cBhvr>
                                        <p:cTn id="15" dur="1000" fill="hold"/>
                                        <p:tgtEl>
                                          <p:spTgt spid="1034"/>
                                        </p:tgtEl>
                                        <p:attrNameLst>
                                          <p:attrName>ppt_w</p:attrName>
                                        </p:attrNameLst>
                                      </p:cBhvr>
                                      <p:tavLst>
                                        <p:tav tm="0">
                                          <p:val>
                                            <p:fltVal val="0"/>
                                          </p:val>
                                        </p:tav>
                                        <p:tav tm="100000">
                                          <p:val>
                                            <p:strVal val="#ppt_w"/>
                                          </p:val>
                                        </p:tav>
                                      </p:tavLst>
                                    </p:anim>
                                    <p:anim calcmode="lin" valueType="num">
                                      <p:cBhvr>
                                        <p:cTn id="16" dur="1000" fill="hold"/>
                                        <p:tgtEl>
                                          <p:spTgt spid="1034"/>
                                        </p:tgtEl>
                                        <p:attrNameLst>
                                          <p:attrName>ppt_h</p:attrName>
                                        </p:attrNameLst>
                                      </p:cBhvr>
                                      <p:tavLst>
                                        <p:tav tm="0">
                                          <p:val>
                                            <p:fltVal val="0"/>
                                          </p:val>
                                        </p:tav>
                                        <p:tav tm="100000">
                                          <p:val>
                                            <p:strVal val="#ppt_h"/>
                                          </p:val>
                                        </p:tav>
                                      </p:tavLst>
                                    </p:anim>
                                    <p:anim calcmode="lin" valueType="num">
                                      <p:cBhvr>
                                        <p:cTn id="17" dur="1000" fill="hold"/>
                                        <p:tgtEl>
                                          <p:spTgt spid="1034"/>
                                        </p:tgtEl>
                                        <p:attrNameLst>
                                          <p:attrName>style.rotation</p:attrName>
                                        </p:attrNameLst>
                                      </p:cBhvr>
                                      <p:tavLst>
                                        <p:tav tm="0">
                                          <p:val>
                                            <p:fltVal val="90"/>
                                          </p:val>
                                        </p:tav>
                                        <p:tav tm="100000">
                                          <p:val>
                                            <p:fltVal val="0"/>
                                          </p:val>
                                        </p:tav>
                                      </p:tavLst>
                                    </p:anim>
                                    <p:animEffect transition="in" filter="fade">
                                      <p:cBhvr>
                                        <p:cTn id="18" dur="1000"/>
                                        <p:tgtEl>
                                          <p:spTgt spid="103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 calcmode="lin" valueType="num">
                                      <p:cBhvr>
                                        <p:cTn id="23" dur="1000" fill="hold"/>
                                        <p:tgtEl>
                                          <p:spTgt spid="1036"/>
                                        </p:tgtEl>
                                        <p:attrNameLst>
                                          <p:attrName>ppt_w</p:attrName>
                                        </p:attrNameLst>
                                      </p:cBhvr>
                                      <p:tavLst>
                                        <p:tav tm="0">
                                          <p:val>
                                            <p:fltVal val="0"/>
                                          </p:val>
                                        </p:tav>
                                        <p:tav tm="100000">
                                          <p:val>
                                            <p:strVal val="#ppt_w"/>
                                          </p:val>
                                        </p:tav>
                                      </p:tavLst>
                                    </p:anim>
                                    <p:anim calcmode="lin" valueType="num">
                                      <p:cBhvr>
                                        <p:cTn id="24" dur="1000" fill="hold"/>
                                        <p:tgtEl>
                                          <p:spTgt spid="1036"/>
                                        </p:tgtEl>
                                        <p:attrNameLst>
                                          <p:attrName>ppt_h</p:attrName>
                                        </p:attrNameLst>
                                      </p:cBhvr>
                                      <p:tavLst>
                                        <p:tav tm="0">
                                          <p:val>
                                            <p:fltVal val="0"/>
                                          </p:val>
                                        </p:tav>
                                        <p:tav tm="100000">
                                          <p:val>
                                            <p:strVal val="#ppt_h"/>
                                          </p:val>
                                        </p:tav>
                                      </p:tavLst>
                                    </p:anim>
                                    <p:anim calcmode="lin" valueType="num">
                                      <p:cBhvr>
                                        <p:cTn id="25" dur="1000" fill="hold"/>
                                        <p:tgtEl>
                                          <p:spTgt spid="1036"/>
                                        </p:tgtEl>
                                        <p:attrNameLst>
                                          <p:attrName>style.rotation</p:attrName>
                                        </p:attrNameLst>
                                      </p:cBhvr>
                                      <p:tavLst>
                                        <p:tav tm="0">
                                          <p:val>
                                            <p:fltVal val="90"/>
                                          </p:val>
                                        </p:tav>
                                        <p:tav tm="100000">
                                          <p:val>
                                            <p:fltVal val="0"/>
                                          </p:val>
                                        </p:tav>
                                      </p:tavLst>
                                    </p:anim>
                                    <p:animEffect transition="in" filter="fade">
                                      <p:cBhvr>
                                        <p:cTn id="26" dur="1000"/>
                                        <p:tgtEl>
                                          <p:spTgt spid="103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p:cTn id="31" dur="1000" fill="hold"/>
                                        <p:tgtEl>
                                          <p:spTgt spid="1030"/>
                                        </p:tgtEl>
                                        <p:attrNameLst>
                                          <p:attrName>ppt_w</p:attrName>
                                        </p:attrNameLst>
                                      </p:cBhvr>
                                      <p:tavLst>
                                        <p:tav tm="0">
                                          <p:val>
                                            <p:fltVal val="0"/>
                                          </p:val>
                                        </p:tav>
                                        <p:tav tm="100000">
                                          <p:val>
                                            <p:strVal val="#ppt_w"/>
                                          </p:val>
                                        </p:tav>
                                      </p:tavLst>
                                    </p:anim>
                                    <p:anim calcmode="lin" valueType="num">
                                      <p:cBhvr>
                                        <p:cTn id="32" dur="1000" fill="hold"/>
                                        <p:tgtEl>
                                          <p:spTgt spid="1030"/>
                                        </p:tgtEl>
                                        <p:attrNameLst>
                                          <p:attrName>ppt_h</p:attrName>
                                        </p:attrNameLst>
                                      </p:cBhvr>
                                      <p:tavLst>
                                        <p:tav tm="0">
                                          <p:val>
                                            <p:fltVal val="0"/>
                                          </p:val>
                                        </p:tav>
                                        <p:tav tm="100000">
                                          <p:val>
                                            <p:strVal val="#ppt_h"/>
                                          </p:val>
                                        </p:tav>
                                      </p:tavLst>
                                    </p:anim>
                                    <p:anim calcmode="lin" valueType="num">
                                      <p:cBhvr>
                                        <p:cTn id="33" dur="1000" fill="hold"/>
                                        <p:tgtEl>
                                          <p:spTgt spid="1030"/>
                                        </p:tgtEl>
                                        <p:attrNameLst>
                                          <p:attrName>style.rotation</p:attrName>
                                        </p:attrNameLst>
                                      </p:cBhvr>
                                      <p:tavLst>
                                        <p:tav tm="0">
                                          <p:val>
                                            <p:fltVal val="90"/>
                                          </p:val>
                                        </p:tav>
                                        <p:tav tm="100000">
                                          <p:val>
                                            <p:fltVal val="0"/>
                                          </p:val>
                                        </p:tav>
                                      </p:tavLst>
                                    </p:anim>
                                    <p:animEffect transition="in" filter="fade">
                                      <p:cBhvr>
                                        <p:cTn id="34" dur="1000"/>
                                        <p:tgtEl>
                                          <p:spTgt spid="103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38"/>
                                        </p:tgtEl>
                                        <p:attrNameLst>
                                          <p:attrName>style.visibility</p:attrName>
                                        </p:attrNameLst>
                                      </p:cBhvr>
                                      <p:to>
                                        <p:strVal val="visible"/>
                                      </p:to>
                                    </p:set>
                                    <p:anim calcmode="lin" valueType="num">
                                      <p:cBhvr>
                                        <p:cTn id="39" dur="1000" fill="hold"/>
                                        <p:tgtEl>
                                          <p:spTgt spid="1038"/>
                                        </p:tgtEl>
                                        <p:attrNameLst>
                                          <p:attrName>ppt_w</p:attrName>
                                        </p:attrNameLst>
                                      </p:cBhvr>
                                      <p:tavLst>
                                        <p:tav tm="0">
                                          <p:val>
                                            <p:fltVal val="0"/>
                                          </p:val>
                                        </p:tav>
                                        <p:tav tm="100000">
                                          <p:val>
                                            <p:strVal val="#ppt_w"/>
                                          </p:val>
                                        </p:tav>
                                      </p:tavLst>
                                    </p:anim>
                                    <p:anim calcmode="lin" valueType="num">
                                      <p:cBhvr>
                                        <p:cTn id="40" dur="1000" fill="hold"/>
                                        <p:tgtEl>
                                          <p:spTgt spid="1038"/>
                                        </p:tgtEl>
                                        <p:attrNameLst>
                                          <p:attrName>ppt_h</p:attrName>
                                        </p:attrNameLst>
                                      </p:cBhvr>
                                      <p:tavLst>
                                        <p:tav tm="0">
                                          <p:val>
                                            <p:fltVal val="0"/>
                                          </p:val>
                                        </p:tav>
                                        <p:tav tm="100000">
                                          <p:val>
                                            <p:strVal val="#ppt_h"/>
                                          </p:val>
                                        </p:tav>
                                      </p:tavLst>
                                    </p:anim>
                                    <p:anim calcmode="lin" valueType="num">
                                      <p:cBhvr>
                                        <p:cTn id="41" dur="1000" fill="hold"/>
                                        <p:tgtEl>
                                          <p:spTgt spid="1038"/>
                                        </p:tgtEl>
                                        <p:attrNameLst>
                                          <p:attrName>style.rotation</p:attrName>
                                        </p:attrNameLst>
                                      </p:cBhvr>
                                      <p:tavLst>
                                        <p:tav tm="0">
                                          <p:val>
                                            <p:fltVal val="90"/>
                                          </p:val>
                                        </p:tav>
                                        <p:tav tm="100000">
                                          <p:val>
                                            <p:fltVal val="0"/>
                                          </p:val>
                                        </p:tav>
                                      </p:tavLst>
                                    </p:anim>
                                    <p:animEffect transition="in" filter="fade">
                                      <p:cBhvr>
                                        <p:cTn id="42" dur="1000"/>
                                        <p:tgtEl>
                                          <p:spTgt spid="103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1000" fill="hold"/>
                                        <p:tgtEl>
                                          <p:spTgt spid="1032"/>
                                        </p:tgtEl>
                                        <p:attrNameLst>
                                          <p:attrName>ppt_w</p:attrName>
                                        </p:attrNameLst>
                                      </p:cBhvr>
                                      <p:tavLst>
                                        <p:tav tm="0">
                                          <p:val>
                                            <p:fltVal val="0"/>
                                          </p:val>
                                        </p:tav>
                                        <p:tav tm="100000">
                                          <p:val>
                                            <p:strVal val="#ppt_w"/>
                                          </p:val>
                                        </p:tav>
                                      </p:tavLst>
                                    </p:anim>
                                    <p:anim calcmode="lin" valueType="num">
                                      <p:cBhvr>
                                        <p:cTn id="48" dur="1000" fill="hold"/>
                                        <p:tgtEl>
                                          <p:spTgt spid="1032"/>
                                        </p:tgtEl>
                                        <p:attrNameLst>
                                          <p:attrName>ppt_h</p:attrName>
                                        </p:attrNameLst>
                                      </p:cBhvr>
                                      <p:tavLst>
                                        <p:tav tm="0">
                                          <p:val>
                                            <p:fltVal val="0"/>
                                          </p:val>
                                        </p:tav>
                                        <p:tav tm="100000">
                                          <p:val>
                                            <p:strVal val="#ppt_h"/>
                                          </p:val>
                                        </p:tav>
                                      </p:tavLst>
                                    </p:anim>
                                    <p:anim calcmode="lin" valueType="num">
                                      <p:cBhvr>
                                        <p:cTn id="49" dur="1000" fill="hold"/>
                                        <p:tgtEl>
                                          <p:spTgt spid="1032"/>
                                        </p:tgtEl>
                                        <p:attrNameLst>
                                          <p:attrName>style.rotation</p:attrName>
                                        </p:attrNameLst>
                                      </p:cBhvr>
                                      <p:tavLst>
                                        <p:tav tm="0">
                                          <p:val>
                                            <p:fltVal val="90"/>
                                          </p:val>
                                        </p:tav>
                                        <p:tav tm="100000">
                                          <p:val>
                                            <p:fltVal val="0"/>
                                          </p:val>
                                        </p:tav>
                                      </p:tavLst>
                                    </p:anim>
                                    <p:animEffect transition="in" filter="fade">
                                      <p:cBhvr>
                                        <p:cTn id="50" dur="10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 calcmode="lin" valueType="num">
                                      <p:cBhvr>
                                        <p:cTn id="55" dur="1000" fill="hold"/>
                                        <p:tgtEl>
                                          <p:spTgt spid="1026"/>
                                        </p:tgtEl>
                                        <p:attrNameLst>
                                          <p:attrName>ppt_w</p:attrName>
                                        </p:attrNameLst>
                                      </p:cBhvr>
                                      <p:tavLst>
                                        <p:tav tm="0">
                                          <p:val>
                                            <p:fltVal val="0"/>
                                          </p:val>
                                        </p:tav>
                                        <p:tav tm="100000">
                                          <p:val>
                                            <p:strVal val="#ppt_w"/>
                                          </p:val>
                                        </p:tav>
                                      </p:tavLst>
                                    </p:anim>
                                    <p:anim calcmode="lin" valueType="num">
                                      <p:cBhvr>
                                        <p:cTn id="56" dur="1000" fill="hold"/>
                                        <p:tgtEl>
                                          <p:spTgt spid="1026"/>
                                        </p:tgtEl>
                                        <p:attrNameLst>
                                          <p:attrName>ppt_h</p:attrName>
                                        </p:attrNameLst>
                                      </p:cBhvr>
                                      <p:tavLst>
                                        <p:tav tm="0">
                                          <p:val>
                                            <p:fltVal val="0"/>
                                          </p:val>
                                        </p:tav>
                                        <p:tav tm="100000">
                                          <p:val>
                                            <p:strVal val="#ppt_h"/>
                                          </p:val>
                                        </p:tav>
                                      </p:tavLst>
                                    </p:anim>
                                    <p:anim calcmode="lin" valueType="num">
                                      <p:cBhvr>
                                        <p:cTn id="57" dur="1000" fill="hold"/>
                                        <p:tgtEl>
                                          <p:spTgt spid="1026"/>
                                        </p:tgtEl>
                                        <p:attrNameLst>
                                          <p:attrName>style.rotation</p:attrName>
                                        </p:attrNameLst>
                                      </p:cBhvr>
                                      <p:tavLst>
                                        <p:tav tm="0">
                                          <p:val>
                                            <p:fltVal val="90"/>
                                          </p:val>
                                        </p:tav>
                                        <p:tav tm="100000">
                                          <p:val>
                                            <p:fltVal val="0"/>
                                          </p:val>
                                        </p:tav>
                                      </p:tavLst>
                                    </p:anim>
                                    <p:animEffect transition="in" filter="fade">
                                      <p:cBhvr>
                                        <p:cTn id="5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36B14A-907D-7B17-3304-E7C0BD7B0988}"/>
              </a:ext>
            </a:extLst>
          </p:cNvPr>
          <p:cNvGrpSpPr>
            <a:grpSpLocks noChangeAspect="1"/>
          </p:cNvGrpSpPr>
          <p:nvPr/>
        </p:nvGrpSpPr>
        <p:grpSpPr>
          <a:xfrm>
            <a:off x="11175251" y="0"/>
            <a:ext cx="1016749" cy="1016745"/>
            <a:chOff x="0" y="0"/>
            <a:chExt cx="6350000" cy="6349975"/>
          </a:xfrm>
        </p:grpSpPr>
        <p:sp>
          <p:nvSpPr>
            <p:cNvPr id="3" name="Freeform 6">
              <a:extLst>
                <a:ext uri="{FF2B5EF4-FFF2-40B4-BE49-F238E27FC236}">
                  <a16:creationId xmlns:a16="http://schemas.microsoft.com/office/drawing/2014/main" id="{8E7FC963-9EAB-C169-718B-FB59DB19ED8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pic>
        <p:nvPicPr>
          <p:cNvPr id="4" name="Picture 16" descr="Tìm hiểu về thiệp sinh nhật là gì? Hướng dẫn cách làm thiệp sinh nhật SIÊU  ĐẸP">
            <a:extLst>
              <a:ext uri="{FF2B5EF4-FFF2-40B4-BE49-F238E27FC236}">
                <a16:creationId xmlns:a16="http://schemas.microsoft.com/office/drawing/2014/main" id="{0850BB57-DC07-F81D-53C7-F5B9EC585BA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918" b="93443" l="9455" r="94182">
                        <a14:foregroundMark x1="41091" y1="44262" x2="68000" y2="72131"/>
                        <a14:foregroundMark x1="66909" y1="65574" x2="78909" y2="75410"/>
                        <a14:foregroundMark x1="77818" y1="66120" x2="80000" y2="72678"/>
                        <a14:foregroundMark x1="89818" y1="69945" x2="91636" y2="73770"/>
                        <a14:foregroundMark x1="91636" y1="70492" x2="94909" y2="74863"/>
                        <a14:foregroundMark x1="63636" y1="86339" x2="78182" y2="83607"/>
                        <a14:foregroundMark x1="60727" y1="87978" x2="68000" y2="93443"/>
                        <a14:foregroundMark x1="27273" y1="13115" x2="57818" y2="13115"/>
                        <a14:foregroundMark x1="30182" y1="2186" x2="56727" y2="4918"/>
                        <a14:foregroundMark x1="56727" y1="4918" x2="58182" y2="6011"/>
                        <a14:foregroundMark x1="28364" y1="88525" x2="28364" y2="88525"/>
                        <a14:foregroundMark x1="26909" y1="84153" x2="26909" y2="84153"/>
                        <a14:foregroundMark x1="26545" y1="82514" x2="26545" y2="82514"/>
                        <a14:foregroundMark x1="26545" y1="89617" x2="26545" y2="89617"/>
                      </a14:backgroundRemoval>
                    </a14:imgEffect>
                  </a14:imgLayer>
                </a14:imgProps>
              </a:ext>
              <a:ext uri="{28A0092B-C50C-407E-A947-70E740481C1C}">
                <a14:useLocalDpi xmlns:a14="http://schemas.microsoft.com/office/drawing/2010/main" val="0"/>
              </a:ext>
            </a:extLst>
          </a:blip>
          <a:srcRect/>
          <a:stretch>
            <a:fillRect/>
          </a:stretch>
        </p:blipFill>
        <p:spPr bwMode="auto">
          <a:xfrm>
            <a:off x="31601" y="1457981"/>
            <a:ext cx="3874788" cy="25784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ách làm thiệp sinh nhật đơn giản. 36 mẫu thiệp sinh nhật đẹp">
            <a:extLst>
              <a:ext uri="{FF2B5EF4-FFF2-40B4-BE49-F238E27FC236}">
                <a16:creationId xmlns:a16="http://schemas.microsoft.com/office/drawing/2014/main" id="{5338352E-7C7D-1A58-3E8F-8B263D946C1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111" b="90000" l="5500" r="90000">
                        <a14:foregroundMark x1="5500" y1="8000" x2="33625" y2="76667"/>
                        <a14:foregroundMark x1="13125" y1="55778" x2="34125" y2="87778"/>
                        <a14:foregroundMark x1="11375" y1="74000" x2="32375" y2="88667"/>
                        <a14:foregroundMark x1="32375" y1="88667" x2="34125" y2="88667"/>
                        <a14:foregroundMark x1="35875" y1="88444" x2="36250" y2="89778"/>
                        <a14:foregroundMark x1="16500" y1="5111" x2="30500" y2="5556"/>
                      </a14:backgroundRemoval>
                    </a14:imgEffect>
                  </a14:imgLayer>
                </a14:imgProps>
              </a:ext>
              <a:ext uri="{28A0092B-C50C-407E-A947-70E740481C1C}">
                <a14:useLocalDpi xmlns:a14="http://schemas.microsoft.com/office/drawing/2010/main" val="0"/>
              </a:ext>
            </a:extLst>
          </a:blip>
          <a:srcRect/>
          <a:stretch>
            <a:fillRect/>
          </a:stretch>
        </p:blipFill>
        <p:spPr bwMode="auto">
          <a:xfrm>
            <a:off x="4768691" y="827362"/>
            <a:ext cx="5553075" cy="31236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200FC51-EF23-DDBD-6832-213C1DF9D809}"/>
              </a:ext>
            </a:extLst>
          </p:cNvPr>
          <p:cNvPicPr>
            <a:picLocks noChangeAspect="1"/>
          </p:cNvPicPr>
          <p:nvPr/>
        </p:nvPicPr>
        <p:blipFill>
          <a:blip r:embed="rId8"/>
          <a:stretch>
            <a:fillRect/>
          </a:stretch>
        </p:blipFill>
        <p:spPr>
          <a:xfrm>
            <a:off x="2051678" y="3908485"/>
            <a:ext cx="5784221" cy="3051719"/>
          </a:xfrm>
          <a:prstGeom prst="rect">
            <a:avLst/>
          </a:prstGeom>
        </p:spPr>
      </p:pic>
      <p:pic>
        <p:nvPicPr>
          <p:cNvPr id="7" name="Picture 6">
            <a:extLst>
              <a:ext uri="{FF2B5EF4-FFF2-40B4-BE49-F238E27FC236}">
                <a16:creationId xmlns:a16="http://schemas.microsoft.com/office/drawing/2014/main" id="{B70F685E-D52A-DAD5-F664-B65DEE44FC7E}"/>
              </a:ext>
            </a:extLst>
          </p:cNvPr>
          <p:cNvPicPr>
            <a:picLocks noChangeAspect="1"/>
          </p:cNvPicPr>
          <p:nvPr/>
        </p:nvPicPr>
        <p:blipFill>
          <a:blip r:embed="rId9"/>
          <a:stretch>
            <a:fillRect/>
          </a:stretch>
        </p:blipFill>
        <p:spPr>
          <a:xfrm>
            <a:off x="7668791" y="1457981"/>
            <a:ext cx="3079717" cy="3942037"/>
          </a:xfrm>
          <a:prstGeom prst="rect">
            <a:avLst/>
          </a:prstGeom>
        </p:spPr>
      </p:pic>
      <p:pic>
        <p:nvPicPr>
          <p:cNvPr id="8" name="Picture 7">
            <a:extLst>
              <a:ext uri="{FF2B5EF4-FFF2-40B4-BE49-F238E27FC236}">
                <a16:creationId xmlns:a16="http://schemas.microsoft.com/office/drawing/2014/main" id="{152CD9E2-271D-CE9F-48C9-47BEFE07537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197" b="88525" l="7527" r="92473">
                        <a14:foregroundMark x1="65591" y1="16393" x2="93548" y2="52459"/>
                        <a14:foregroundMark x1="51613" y1="22951" x2="74194" y2="73770"/>
                        <a14:foregroundMark x1="11828" y1="32787" x2="18280" y2="45902"/>
                        <a14:foregroundMark x1="7527" y1="40984" x2="7527" y2="40984"/>
                        <a14:foregroundMark x1="63441" y1="80328" x2="63441" y2="80328"/>
                      </a14:backgroundRemoval>
                    </a14:imgEffect>
                  </a14:imgLayer>
                </a14:imgProps>
              </a:ext>
            </a:extLst>
          </a:blip>
          <a:stretch>
            <a:fillRect/>
          </a:stretch>
        </p:blipFill>
        <p:spPr>
          <a:xfrm>
            <a:off x="337072" y="0"/>
            <a:ext cx="885949" cy="581106"/>
          </a:xfrm>
          <a:prstGeom prst="rect">
            <a:avLst/>
          </a:prstGeom>
        </p:spPr>
      </p:pic>
      <p:sp>
        <p:nvSpPr>
          <p:cNvPr id="9" name="TextBox 8">
            <a:extLst>
              <a:ext uri="{FF2B5EF4-FFF2-40B4-BE49-F238E27FC236}">
                <a16:creationId xmlns:a16="http://schemas.microsoft.com/office/drawing/2014/main" id="{7BC2D752-B7FF-4726-1F29-D2D0EA6E1298}"/>
              </a:ext>
            </a:extLst>
          </p:cNvPr>
          <p:cNvSpPr txBox="1"/>
          <p:nvPr/>
        </p:nvSpPr>
        <p:spPr>
          <a:xfrm>
            <a:off x="885949" y="96667"/>
            <a:ext cx="10724861" cy="1938992"/>
          </a:xfrm>
          <a:prstGeom prst="rect">
            <a:avLst/>
          </a:prstGeom>
          <a:noFill/>
        </p:spPr>
        <p:txBody>
          <a:bodyPr wrap="square" rtlCol="0">
            <a:spAutoFit/>
          </a:bodyPr>
          <a:lstStyle/>
          <a:p>
            <a:r>
              <a:rPr lang="en-US" sz="2400">
                <a:solidFill>
                  <a:srgbClr val="0070C0"/>
                </a:solidFill>
                <a:latin typeface="Nunito Black" pitchFamily="2" charset="0"/>
              </a:rPr>
              <a:t>3. </a:t>
            </a:r>
            <a:r>
              <a:rPr lang="vi-VN" sz="2400" b="0" i="0">
                <a:solidFill>
                  <a:srgbClr val="0070C0"/>
                </a:solidFill>
                <a:effectLst/>
                <a:latin typeface="Nunito Black" pitchFamily="2" charset="0"/>
              </a:rPr>
              <a:t>Làm một tấm thiệp nhỏ, trang trí thật đẹp. Viết những lời thể hiện tình cảm yêu thương hoặc lòng biết ơn của em dành tặng một người thân.</a:t>
            </a:r>
            <a:br>
              <a:rPr lang="vi-VN" sz="2400" b="0" i="0">
                <a:solidFill>
                  <a:srgbClr val="0070C0"/>
                </a:solidFill>
                <a:effectLst/>
                <a:latin typeface="Nunito Black" pitchFamily="2" charset="0"/>
              </a:rPr>
            </a:br>
            <a:br>
              <a:rPr lang="vi-VN" sz="2400" b="0" i="0">
                <a:solidFill>
                  <a:srgbClr val="000000"/>
                </a:solidFill>
                <a:effectLst/>
                <a:latin typeface="OpenSans"/>
              </a:rPr>
            </a:br>
            <a:endParaRPr lang="en-US" sz="2400">
              <a:solidFill>
                <a:schemeClr val="accent1">
                  <a:lumMod val="75000"/>
                </a:schemeClr>
              </a:solidFill>
              <a:latin typeface="Nunito Black" pitchFamily="2" charset="0"/>
            </a:endParaRPr>
          </a:p>
        </p:txBody>
      </p:sp>
    </p:spTree>
    <p:extLst>
      <p:ext uri="{BB962C8B-B14F-4D97-AF65-F5344CB8AC3E}">
        <p14:creationId xmlns:p14="http://schemas.microsoft.com/office/powerpoint/2010/main" val="298712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B8806340-E29E-4A4F-A782-1F6F3B9F08DE}"/>
</file>

<file path=customXml/itemProps2.xml><?xml version="1.0" encoding="utf-8"?>
<ds:datastoreItem xmlns:ds="http://schemas.openxmlformats.org/officeDocument/2006/customXml" ds:itemID="{0699AA04-C013-4D78-8B95-5B91F776DDCB}"/>
</file>

<file path=customXml/itemProps3.xml><?xml version="1.0" encoding="utf-8"?>
<ds:datastoreItem xmlns:ds="http://schemas.openxmlformats.org/officeDocument/2006/customXml" ds:itemID="{7FAA2423-DAB4-4CA7-B46B-832C49899AE5}"/>
</file>

<file path=docProps/app.xml><?xml version="1.0" encoding="utf-8"?>
<Properties xmlns="http://schemas.openxmlformats.org/officeDocument/2006/extended-properties" xmlns:vt="http://schemas.openxmlformats.org/officeDocument/2006/docPropsVTypes">
  <TotalTime>977</TotalTime>
  <Words>384</Words>
  <Application>Microsoft Office PowerPoint</Application>
  <PresentationFormat>Màn hình rộng</PresentationFormat>
  <Paragraphs>32</Paragraphs>
  <Slides>11</Slides>
  <Notes>0</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11</vt:i4>
      </vt:variant>
    </vt:vector>
  </HeadingPairs>
  <TitlesOfParts>
    <vt:vector size="20" baseType="lpstr">
      <vt:lpstr>Arial</vt:lpstr>
      <vt:lpstr>Baloo 2 SemiBold</vt:lpstr>
      <vt:lpstr>Calibri</vt:lpstr>
      <vt:lpstr>Calibri Light</vt:lpstr>
      <vt:lpstr>Nunito Black</vt:lpstr>
      <vt:lpstr>OpenSans</vt:lpstr>
      <vt:lpstr>Sigmar One</vt:lpstr>
      <vt:lpstr>Sriracha</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Nguyễn Thúy Hạnh</cp:lastModifiedBy>
  <cp:revision>13</cp:revision>
  <dcterms:created xsi:type="dcterms:W3CDTF">2022-08-09T09:34:05Z</dcterms:created>
  <dcterms:modified xsi:type="dcterms:W3CDTF">2023-02-21T06:35:07Z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