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1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80" r:id="rId9"/>
    <p:sldMasterId id="2147483786" r:id="rId10"/>
    <p:sldMasterId id="2147483798" r:id="rId11"/>
  </p:sldMasterIdLst>
  <p:notesMasterIdLst>
    <p:notesMasterId r:id="rId42"/>
  </p:notesMasterIdLst>
  <p:sldIdLst>
    <p:sldId id="403" r:id="rId12"/>
    <p:sldId id="404" r:id="rId13"/>
    <p:sldId id="370" r:id="rId14"/>
    <p:sldId id="396" r:id="rId15"/>
    <p:sldId id="397" r:id="rId16"/>
    <p:sldId id="398" r:id="rId17"/>
    <p:sldId id="399" r:id="rId18"/>
    <p:sldId id="400" r:id="rId19"/>
    <p:sldId id="402" r:id="rId20"/>
    <p:sldId id="375" r:id="rId21"/>
    <p:sldId id="376" r:id="rId22"/>
    <p:sldId id="258" r:id="rId23"/>
    <p:sldId id="377" r:id="rId24"/>
    <p:sldId id="378" r:id="rId25"/>
    <p:sldId id="379" r:id="rId26"/>
    <p:sldId id="380" r:id="rId27"/>
    <p:sldId id="363" r:id="rId28"/>
    <p:sldId id="364" r:id="rId29"/>
    <p:sldId id="365" r:id="rId30"/>
    <p:sldId id="381" r:id="rId31"/>
    <p:sldId id="382" r:id="rId32"/>
    <p:sldId id="354" r:id="rId33"/>
    <p:sldId id="384" r:id="rId34"/>
    <p:sldId id="383" r:id="rId35"/>
    <p:sldId id="355" r:id="rId36"/>
    <p:sldId id="385" r:id="rId37"/>
    <p:sldId id="390" r:id="rId38"/>
    <p:sldId id="389" r:id="rId39"/>
    <p:sldId id="392" r:id="rId40"/>
    <p:sldId id="393" r:id="rId41"/>
  </p:sldIdLst>
  <p:sldSz cx="12192000" cy="6858000"/>
  <p:notesSz cx="6858000" cy="9144000"/>
  <p:embeddedFontLst>
    <p:embeddedFont>
      <p:font typeface="Nunito" pitchFamily="2" charset="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Nunito ExtraBold" pitchFamily="2" charset="0"/>
      <p:bold r:id="rId48"/>
      <p:boldItalic r:id="rId49"/>
    </p:embeddedFont>
    <p:embeddedFont>
      <p:font typeface="Open Sans" panose="020B0606030504020204" pitchFamily="34" charset="0"/>
      <p:regular r:id="rId50"/>
    </p:embeddedFont>
    <p:embeddedFont>
      <p:font typeface="iCiel Cadena" panose="02000503000000020004" charset="0"/>
      <p:bold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Nunito Black" pitchFamily="2" charset="0"/>
      <p:bold r:id="rId54"/>
      <p:boldItalic r:id="rId55"/>
    </p:embeddedFont>
    <p:embeddedFont>
      <p:font typeface="Great Vibes" pitchFamily="2" charset="0"/>
      <p:regular r:id="rId56"/>
    </p:embeddedFont>
    <p:embeddedFont>
      <p:font typeface="#9Slide02 Tieu de dai" panose="020B0604020202020204" charset="0"/>
      <p:bold r:id="rId57"/>
    </p:embeddedFont>
    <p:embeddedFont>
      <p:font typeface="Sigmar One" panose="00000500000000000000" pitchFamily="2" charset="0"/>
      <p:regular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#9Slide02 Noi dung dai" panose="020B0604020202020204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1B0"/>
    <a:srgbClr val="7CC7D9"/>
    <a:srgbClr val="FFD973"/>
    <a:srgbClr val="FFD96D"/>
    <a:srgbClr val="937ABC"/>
    <a:srgbClr val="FDDA75"/>
    <a:srgbClr val="BEE2FA"/>
    <a:srgbClr val="FFFFFF"/>
    <a:srgbClr val="7CC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72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3556-B7EF-4C5B-9227-57BDA16C7E65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38E1-62D6-4303-8162-F0B567A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4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536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55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228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24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79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89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96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43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8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907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4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759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20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90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38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4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62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4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4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9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7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0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84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41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1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4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2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3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4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05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77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56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99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3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4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4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0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53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6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23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3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43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7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4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6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92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6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7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27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19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0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04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633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77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61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525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56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97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53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3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2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66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106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835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78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02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279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671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49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8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87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71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76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768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411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98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50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129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05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74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29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13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7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09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3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26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0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793" y="2629880"/>
            <a:ext cx="8364117" cy="198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Mi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– li - </a:t>
            </a: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mét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31584"/>
      </p:ext>
    </p:extLst>
  </p:cSld>
  <p:clrMapOvr>
    <a:masterClrMapping/>
  </p:clrMapOvr>
  <p:transition spd="slow" advTm="2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  <p:pic>
        <p:nvPicPr>
          <p:cNvPr id="12291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9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770">
        <p:split orient="vert"/>
      </p:transition>
    </mc:Choice>
    <mc:Fallback xmlns="">
      <p:transition spd="slow" advTm="47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0727" y="3204960"/>
            <a:ext cx="6960107" cy="22133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endParaRPr lang="en-US" sz="2800" b="1" dirty="0" smtClean="0">
              <a:solidFill>
                <a:srgbClr val="002060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8503" y="3942314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6638" y="4572601"/>
            <a:ext cx="5444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1cm = 10 mm; 1m = 1000 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6" l="521" r="94097">
                        <a14:foregroundMark x1="5035" y1="3782" x2="5035" y2="3782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12500" y1="4622" x2="12500" y2="4622"/>
                        <a14:foregroundMark x1="12500" y1="4622" x2="12500" y2="4622"/>
                        <a14:foregroundMark x1="12500" y1="4622" x2="12500" y2="462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10" y="479458"/>
            <a:ext cx="6906444" cy="28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84" y="2797457"/>
            <a:ext cx="2924175" cy="28098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34052" y="1609421"/>
            <a:ext cx="2416629" cy="888274"/>
          </a:xfrm>
          <a:prstGeom prst="wedgeRoundRectCallout">
            <a:avLst>
              <a:gd name="adj1" fmla="val 34770"/>
              <a:gd name="adj2" fmla="val 91912"/>
              <a:gd name="adj3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này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dày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1mm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8120" y="426471"/>
            <a:ext cx="7234104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Mi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-li-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mét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dùng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vật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79" y="1500987"/>
            <a:ext cx="3258005" cy="458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le 4"/>
          <p:cNvSpPr/>
          <p:nvPr/>
        </p:nvSpPr>
        <p:spPr>
          <a:xfrm>
            <a:off x="2411499" y="420699"/>
            <a:ext cx="8467171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quyển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sách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khoa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Toán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3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tập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1</a:t>
            </a:r>
            <a:endParaRPr lang="en-US" sz="2400" dirty="0">
              <a:solidFill>
                <a:srgbClr val="0070C0"/>
              </a:solidFill>
              <a:latin typeface="Nunito ExtraBold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8412350" y="2621150"/>
            <a:ext cx="3286591" cy="15205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đôi</a:t>
            </a:r>
            <a:endParaRPr lang="en-US" altLang="en-US" sz="2800" b="1" dirty="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21507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5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74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0" y="1337964"/>
            <a:ext cx="4484582" cy="193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2" y="1286109"/>
            <a:ext cx="4399316" cy="237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295295" y="3695957"/>
            <a:ext cx="6322423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736" y="4949473"/>
            <a:ext cx="4972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  <a:latin typeface="Nunito ExtraBold" pitchFamily="2" charset="0"/>
              </a:rPr>
              <a:t>Áp</a:t>
            </a:r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Nunito ExtraBold" pitchFamily="2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Nunito ExtraBold" pitchFamily="2" charset="0"/>
              </a:rPr>
              <a:t> 1cm = 10mm.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3221" y="4210758"/>
            <a:ext cx="6824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Nunito ExtraBold" pitchFamily="2" charset="0"/>
              </a:rPr>
              <a:t>Quan </a:t>
            </a:r>
            <a:r>
              <a:rPr lang="vi-VN" sz="2400" dirty="0">
                <a:solidFill>
                  <a:srgbClr val="0070C0"/>
                </a:solidFill>
                <a:latin typeface="Nunito ExtraBold" pitchFamily="2" charset="0"/>
              </a:rPr>
              <a:t>sát hình vẽ và xác định độ dài mỗi đoạn thẳng theo đơn vị cm.</a:t>
            </a:r>
            <a:endParaRPr lang="en-US" sz="2400" dirty="0"/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0826" y="870243"/>
            <a:ext cx="2096976" cy="766028"/>
            <a:chOff x="4827494" y="1077449"/>
            <a:chExt cx="2163643" cy="731372"/>
          </a:xfrm>
        </p:grpSpPr>
        <p:sp>
          <p:nvSpPr>
            <p:cNvPr id="17" name="Oval 1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9" y="2608768"/>
            <a:ext cx="5150660" cy="222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61" y="2612570"/>
            <a:ext cx="4862193" cy="26258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32089" y="268491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6188" y="2738922"/>
            <a:ext cx="681625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79049" y="1391776"/>
            <a:ext cx="2096976" cy="766028"/>
            <a:chOff x="4827494" y="1077449"/>
            <a:chExt cx="2163643" cy="731372"/>
          </a:xfrm>
        </p:grpSpPr>
        <p:sp>
          <p:nvSpPr>
            <p:cNvPr id="18" name="Oval 17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81449" y="1082070"/>
            <a:ext cx="2163643" cy="731372"/>
            <a:chOff x="4827494" y="1077449"/>
            <a:chExt cx="2163643" cy="731372"/>
          </a:xfrm>
        </p:grpSpPr>
        <p:sp>
          <p:nvSpPr>
            <p:cNvPr id="7" name="Oval 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n-US" sz="40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196787" y="2228552"/>
            <a:ext cx="4785624" cy="1201901"/>
            <a:chOff x="4745145" y="1441867"/>
            <a:chExt cx="4785624" cy="1201901"/>
          </a:xfrm>
        </p:grpSpPr>
        <p:sp>
          <p:nvSpPr>
            <p:cNvPr id="68" name="Rounded Rectangle 67"/>
            <p:cNvSpPr/>
            <p:nvPr/>
          </p:nvSpPr>
          <p:spPr>
            <a:xfrm>
              <a:off x="6697209" y="1441867"/>
              <a:ext cx="737733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145" y="1566550"/>
              <a:ext cx="4785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a) 1cm =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1m =  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39818" y="2094944"/>
              <a:ext cx="705612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763867" y="2361459"/>
            <a:ext cx="4356848" cy="1203465"/>
            <a:chOff x="6064623" y="2361459"/>
            <a:chExt cx="4356848" cy="1203465"/>
          </a:xfrm>
        </p:grpSpPr>
        <p:sp>
          <p:nvSpPr>
            <p:cNvPr id="72" name="Rounded Rectangle 71"/>
            <p:cNvSpPr/>
            <p:nvPr/>
          </p:nvSpPr>
          <p:spPr>
            <a:xfrm>
              <a:off x="8586620" y="2361459"/>
              <a:ext cx="840856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4623" y="2487706"/>
              <a:ext cx="43568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b) 10 mm =             cm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100 mm =           m      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42641" y="3014536"/>
              <a:ext cx="804244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886584" y="3984894"/>
            <a:ext cx="4504762" cy="1250999"/>
            <a:chOff x="6575613" y="5654927"/>
            <a:chExt cx="4504762" cy="1250999"/>
          </a:xfrm>
        </p:grpSpPr>
        <p:sp>
          <p:nvSpPr>
            <p:cNvPr id="76" name="Rounded Rectangle 75"/>
            <p:cNvSpPr/>
            <p:nvPr/>
          </p:nvSpPr>
          <p:spPr>
            <a:xfrm>
              <a:off x="8865040" y="5654927"/>
              <a:ext cx="849306" cy="49434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75613" y="5828708"/>
              <a:ext cx="45047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c)  6 </a:t>
              </a:r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 =  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2 cm =           mm</a:t>
              </a:r>
              <a:endPara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644913" y="6304421"/>
              <a:ext cx="812326" cy="4576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12493" y="2213359"/>
            <a:ext cx="945199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36508" y="2891844"/>
            <a:ext cx="1119568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299382" y="2332190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419947" y="2996627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38965" y="3911633"/>
            <a:ext cx="886352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14917" y="4579775"/>
            <a:ext cx="848950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9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2" y="1429030"/>
            <a:ext cx="4981845" cy="177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1" y="1683800"/>
            <a:ext cx="5734881" cy="1855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072" y="850806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lang="en-US" sz="3600" b="1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lang="en-US" sz="2800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625634" y="3695958"/>
            <a:ext cx="7040880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Nunito ExtraBold" pitchFamily="2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Nunito ExtraBold" pitchFamily="2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ExtraBold" pitchFamily="2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ExtraBold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634" y="4949473"/>
            <a:ext cx="704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ExtraBold" pitchFamily="2" charset="0"/>
              </a:rPr>
              <a:t>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sánh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độ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sầu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rồi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kết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luận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5635" y="4264546"/>
            <a:ext cx="6451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Đổi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3 cm về đơn vị mm theo cách đổi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1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cm = 10 mm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Nunito ExtraBold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Nunito ExtraBold" pitchFamily="2" charset="0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40" y="3062813"/>
            <a:ext cx="7573579" cy="1015663"/>
            <a:chOff x="2438440" y="3357776"/>
            <a:chExt cx="7573579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8440" y="336950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812764" y="3357776"/>
              <a:ext cx="61992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MI-LI-MÉT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0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3004" y="4022525"/>
            <a:ext cx="4524580" cy="1809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Ta có 3 cm = 30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Mà 30 mm &gt; 3 mm</a:t>
            </a:r>
          </a:p>
          <a:p>
            <a:r>
              <a:rPr lang="vi-VN" sz="2400" dirty="0">
                <a:solidFill>
                  <a:srgbClr val="FF0000"/>
                </a:solidFill>
                <a:latin typeface="Nunito ExtraBold" pitchFamily="2" charset="0"/>
              </a:rPr>
              <a:t>Vậy ve sầu dài hơn kiến</a:t>
            </a:r>
            <a:r>
              <a:rPr lang="vi-VN" sz="2400" dirty="0" smtClean="0">
                <a:solidFill>
                  <a:srgbClr val="FF0000"/>
                </a:solidFill>
                <a:latin typeface="Nunito ExtraBold" pitchFamily="2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072" y="968373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62" y="1912354"/>
            <a:ext cx="4981845" cy="17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1" y="2167124"/>
            <a:ext cx="5734881" cy="18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altLang="en-US" sz="8000" b="0" i="0" u="none" strike="noStrike" kern="1200" cap="none" spc="0" normalizeH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11270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9502"/>
      </p:ext>
    </p:extLst>
  </p:cSld>
  <p:clrMapOvr>
    <a:masterClrMapping/>
  </p:clrMapOvr>
  <p:transition spd="med" advTm="24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38907" y="2755467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mm + 100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420 mm – 150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3927" y="2794655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03926" y="320030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350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6272" y="2807718"/>
            <a:ext cx="296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mm + 3 mm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mm – 15 mm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47961" y="2846906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28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47960" y="3252558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49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7588" y="4235122"/>
            <a:ext cx="185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 x 3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mm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57162" y="4260357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33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7161" y="4666009"/>
            <a:ext cx="171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mm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00830" y="1369694"/>
            <a:ext cx="1802290" cy="661078"/>
            <a:chOff x="4827494" y="1117790"/>
            <a:chExt cx="1859587" cy="631170"/>
          </a:xfrm>
        </p:grpSpPr>
        <p:sp>
          <p:nvSpPr>
            <p:cNvPr id="31" name="Oval 3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406665" y="1117790"/>
              <a:ext cx="1280416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54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5194" y="1270055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898765" y="5359832"/>
            <a:ext cx="882707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gấp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lên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nhân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với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2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5675" y="5752813"/>
            <a:ext cx="89718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OpenSans"/>
              </a:rPr>
              <a:t>Muốn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giảm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đi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, ta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lấy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chia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cho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OpenSans"/>
              </a:rPr>
              <a:t>phần</a:t>
            </a:r>
            <a:r>
              <a:rPr lang="en-US" sz="22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5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19018" y="940602"/>
            <a:ext cx="2163643" cy="731372"/>
            <a:chOff x="4827494" y="1077449"/>
            <a:chExt cx="2163643" cy="731372"/>
          </a:xfrm>
        </p:grpSpPr>
        <p:sp>
          <p:nvSpPr>
            <p:cNvPr id="51" name="Oval 50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91752" y="1387619"/>
            <a:ext cx="10150280" cy="4187365"/>
            <a:chOff x="1022534" y="1508041"/>
            <a:chExt cx="10150280" cy="41873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534" y="1873207"/>
              <a:ext cx="1766339" cy="37699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916067" y="2091463"/>
              <a:ext cx="26923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-1136" r="-1"/>
            <a:stretch/>
          </p:blipFill>
          <p:spPr>
            <a:xfrm>
              <a:off x="8597778" y="2005760"/>
              <a:ext cx="780424" cy="34132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68">
                          <a14:foregroundMark x1="76080" y1="12615" x2="76080" y2="12615"/>
                          <a14:foregroundMark x1="78405" y1="16000" x2="78405" y2="16000"/>
                          <a14:foregroundMark x1="85714" y1="16000" x2="85714" y2="16000"/>
                          <a14:foregroundMark x1="97674" y1="21231" x2="97674" y2="21231"/>
                          <a14:foregroundMark x1="26578" y1="32615" x2="26578" y2="32615"/>
                          <a14:foregroundMark x1="26578" y1="16000" x2="26578" y2="16000"/>
                          <a14:foregroundMark x1="20930" y1="16923" x2="20930" y2="16923"/>
                          <a14:foregroundMark x1="17276" y1="17846" x2="17276" y2="17846"/>
                          <a14:foregroundMark x1="11960" y1="17231" x2="11960" y2="17231"/>
                          <a14:foregroundMark x1="8638" y1="18462" x2="8638" y2="18462"/>
                          <a14:foregroundMark x1="4651" y1="16923" x2="4651" y2="16923"/>
                          <a14:foregroundMark x1="1329" y1="18154" x2="1329" y2="18154"/>
                          <a14:foregroundMark x1="33223" y1="15692" x2="33223" y2="15692"/>
                          <a14:foregroundMark x1="42525" y1="16923" x2="42525" y2="16923"/>
                          <a14:foregroundMark x1="46844" y1="16923" x2="46844" y2="16923"/>
                          <a14:foregroundMark x1="50498" y1="17846" x2="50498" y2="17846"/>
                          <a14:foregroundMark x1="56478" y1="19077" x2="56478" y2="19077"/>
                          <a14:foregroundMark x1="63455" y1="21231" x2="63455" y2="21231"/>
                          <a14:foregroundMark x1="68771" y1="29846" x2="68771" y2="29846"/>
                          <a14:foregroundMark x1="64784" y1="54154" x2="64784" y2="54154"/>
                          <a14:foregroundMark x1="55482" y1="75077" x2="55482" y2="75077"/>
                          <a14:foregroundMark x1="45515" y1="82154" x2="45515" y2="82154"/>
                          <a14:foregroundMark x1="29236" y1="82154" x2="29236" y2="82154"/>
                          <a14:foregroundMark x1="34551" y1="76923" x2="34551" y2="76923"/>
                          <a14:foregroundMark x1="50166" y1="74769" x2="50166" y2="74769"/>
                          <a14:foregroundMark x1="64784" y1="75385" x2="64784" y2="75385"/>
                          <a14:foregroundMark x1="71096" y1="76308" x2="71096" y2="76308"/>
                          <a14:foregroundMark x1="78405" y1="76923" x2="78405" y2="76923"/>
                          <a14:foregroundMark x1="83721" y1="75385" x2="83721" y2="75385"/>
                          <a14:foregroundMark x1="93023" y1="61231" x2="93023" y2="61231"/>
                          <a14:foregroundMark x1="92359" y1="55692" x2="92359" y2="55692"/>
                          <a14:foregroundMark x1="91030" y1="51077" x2="91030" y2="51077"/>
                          <a14:foregroundMark x1="91694" y1="47692" x2="91694" y2="47692"/>
                          <a14:foregroundMark x1="94020" y1="45231" x2="94020" y2="45231"/>
                          <a14:foregroundMark x1="97010" y1="44000" x2="97010" y2="44000"/>
                          <a14:foregroundMark x1="99003" y1="43385" x2="99003" y2="43385"/>
                          <a14:foregroundMark x1="92027" y1="58154" x2="92027" y2="58154"/>
                          <a14:foregroundMark x1="93355" y1="65538" x2="93355" y2="65538"/>
                          <a14:foregroundMark x1="91694" y1="70462" x2="91694" y2="70462"/>
                          <a14:foregroundMark x1="90365" y1="74154" x2="90365" y2="74154"/>
                          <a14:foregroundMark x1="86711" y1="76308" x2="86711" y2="76308"/>
                          <a14:foregroundMark x1="93023" y1="68308" x2="93023" y2="68308"/>
                          <a14:foregroundMark x1="79402" y1="76000" x2="79402" y2="76000"/>
                          <a14:foregroundMark x1="73754" y1="76000" x2="73754" y2="76000"/>
                          <a14:foregroundMark x1="67774" y1="75385" x2="67774" y2="75385"/>
                          <a14:foregroundMark x1="61462" y1="75077" x2="61462" y2="75077"/>
                          <a14:foregroundMark x1="57807" y1="76000" x2="57807" y2="76000"/>
                          <a14:foregroundMark x1="57807" y1="71692" x2="57807" y2="71692"/>
                          <a14:foregroundMark x1="57807" y1="67385" x2="57807" y2="67385"/>
                          <a14:foregroundMark x1="62126" y1="63692" x2="62126" y2="63692"/>
                          <a14:foregroundMark x1="59136" y1="67077" x2="59136" y2="67077"/>
                          <a14:foregroundMark x1="64120" y1="59077" x2="64120" y2="59077"/>
                          <a14:foregroundMark x1="62791" y1="56615" x2="62791" y2="56615"/>
                          <a14:foregroundMark x1="64784" y1="50154" x2="64784" y2="50154"/>
                          <a14:foregroundMark x1="63787" y1="44308" x2="63787" y2="44308"/>
                          <a14:foregroundMark x1="14618" y1="85231" x2="14618" y2="85231"/>
                          <a14:foregroundMark x1="17276" y1="59077" x2="17276" y2="59077"/>
                          <a14:foregroundMark x1="24252" y1="44615" x2="24252" y2="44615"/>
                          <a14:foregroundMark x1="24252" y1="39692" x2="24252" y2="39692"/>
                          <a14:foregroundMark x1="26578" y1="37846" x2="26578" y2="37846"/>
                          <a14:foregroundMark x1="25249" y1="33231" x2="25249" y2="33231"/>
                          <a14:foregroundMark x1="25914" y1="36615" x2="25914" y2="36615"/>
                          <a14:foregroundMark x1="25581" y1="41846" x2="25581" y2="41846"/>
                          <a14:foregroundMark x1="33223" y1="35385" x2="33223" y2="35385"/>
                          <a14:foregroundMark x1="38870" y1="32923" x2="38870" y2="32923"/>
                          <a14:foregroundMark x1="42857" y1="29846" x2="42857" y2="29846"/>
                          <a14:foregroundMark x1="45515" y1="28615" x2="45515" y2="28615"/>
                          <a14:foregroundMark x1="48837" y1="26462" x2="48837" y2="26462"/>
                          <a14:foregroundMark x1="54153" y1="22769" x2="54153" y2="22769"/>
                          <a14:foregroundMark x1="37542" y1="16000" x2="37542" y2="16000"/>
                          <a14:foregroundMark x1="30233" y1="16000" x2="30233" y2="16000"/>
                          <a14:foregroundMark x1="28904" y1="39385" x2="28904" y2="39385"/>
                          <a14:foregroundMark x1="30233" y1="37538" x2="30233" y2="37538"/>
                          <a14:foregroundMark x1="14618" y1="44000" x2="14618" y2="44000"/>
                          <a14:foregroundMark x1="11960" y1="44000" x2="11960" y2="44000"/>
                          <a14:foregroundMark x1="6977" y1="44615" x2="6977" y2="44615"/>
                          <a14:foregroundMark x1="69435" y1="16923" x2="69435" y2="16923"/>
                          <a14:foregroundMark x1="73090" y1="16308" x2="73090" y2="16308"/>
                          <a14:foregroundMark x1="66445" y1="25231" x2="66445" y2="25231"/>
                          <a14:foregroundMark x1="70100" y1="33231" x2="70100" y2="33231"/>
                          <a14:foregroundMark x1="71096" y1="37538" x2="71096" y2="37538"/>
                          <a14:foregroundMark x1="69435" y1="43385" x2="69435" y2="43385"/>
                          <a14:foregroundMark x1="67774" y1="47385" x2="67774" y2="47385"/>
                          <a14:foregroundMark x1="71096" y1="42154" x2="71096" y2="42154"/>
                          <a14:foregroundMark x1="92359" y1="20308" x2="92359" y2="20308"/>
                          <a14:foregroundMark x1="56478" y1="54769" x2="56478" y2="54769"/>
                          <a14:foregroundMark x1="60465" y1="52615" x2="60465" y2="52615"/>
                          <a14:foregroundMark x1="61130" y1="41846" x2="61130" y2="41846"/>
                          <a14:foregroundMark x1="62458" y1="43385" x2="62458" y2="43385"/>
                          <a14:foregroundMark x1="65781" y1="47692" x2="65781" y2="47692"/>
                          <a14:foregroundMark x1="3987" y1="44615" x2="3987" y2="44615"/>
                          <a14:foregroundMark x1="58472" y1="40923" x2="58472" y2="40923"/>
                          <a14:foregroundMark x1="54153" y1="39385" x2="54153" y2="39385"/>
                          <a14:foregroundMark x1="50166" y1="40923" x2="50166" y2="40923"/>
                          <a14:foregroundMark x1="43189" y1="42154" x2="43189" y2="42154"/>
                          <a14:foregroundMark x1="45515" y1="41846" x2="45515" y2="41846"/>
                          <a14:foregroundMark x1="39535" y1="46462" x2="39535" y2="46462"/>
                          <a14:foregroundMark x1="40532" y1="44615" x2="40532" y2="44615"/>
                          <a14:foregroundMark x1="3987" y1="87385" x2="3987" y2="87385"/>
                          <a14:foregroundMark x1="6977" y1="88308" x2="6977" y2="88308"/>
                          <a14:foregroundMark x1="9635" y1="88308" x2="9635" y2="88308"/>
                          <a14:foregroundMark x1="10963" y1="86769" x2="10963" y2="86769"/>
                          <a14:foregroundMark x1="1329" y1="87692" x2="1993" y2="87385"/>
                          <a14:foregroundMark x1="16279" y1="79692" x2="16279" y2="79692"/>
                          <a14:foregroundMark x1="13621" y1="83077" x2="13621" y2="83077"/>
                          <a14:foregroundMark x1="14950" y1="83692" x2="14950" y2="83692"/>
                          <a14:foregroundMark x1="17940" y1="77538" x2="17940" y2="77538"/>
                          <a14:foregroundMark x1="19934" y1="77231" x2="19934" y2="77231"/>
                          <a14:foregroundMark x1="19934" y1="76923" x2="19934" y2="76923"/>
                          <a14:foregroundMark x1="19934" y1="75385" x2="19934" y2="75385"/>
                          <a14:foregroundMark x1="22259" y1="74154" x2="22259" y2="74154"/>
                          <a14:foregroundMark x1="22924" y1="72615" x2="22924" y2="72615"/>
                          <a14:foregroundMark x1="25249" y1="67077" x2="25249" y2="67077"/>
                          <a14:foregroundMark x1="23256" y1="70154" x2="23256" y2="70154"/>
                          <a14:foregroundMark x1="28239" y1="64615" x2="28239" y2="64615"/>
                          <a14:foregroundMark x1="30897" y1="64923" x2="30897" y2="64923"/>
                          <a14:foregroundMark x1="34551" y1="64000" x2="34551" y2="64000"/>
                          <a14:foregroundMark x1="37874" y1="64000" x2="37874" y2="64000"/>
                          <a14:foregroundMark x1="39203" y1="64000" x2="39203" y2="64000"/>
                          <a14:foregroundMark x1="41196" y1="64000" x2="41196" y2="64000"/>
                          <a14:foregroundMark x1="42857" y1="67077" x2="42857" y2="67077"/>
                          <a14:foregroundMark x1="44850" y1="69231" x2="44850" y2="69231"/>
                          <a14:foregroundMark x1="44850" y1="69231" x2="44850" y2="69231"/>
                          <a14:foregroundMark x1="46512" y1="73846" x2="46512" y2="73846"/>
                          <a14:foregroundMark x1="42857" y1="73846" x2="42857" y2="73846"/>
                          <a14:foregroundMark x1="38206" y1="74154" x2="38206" y2="74154"/>
                          <a14:foregroundMark x1="31561" y1="79692" x2="31561" y2="79692"/>
                          <a14:foregroundMark x1="30565" y1="88615" x2="30565" y2="88615"/>
                          <a14:foregroundMark x1="36877" y1="89538" x2="36877" y2="89538"/>
                          <a14:foregroundMark x1="29568" y1="86462" x2="29568" y2="86462"/>
                          <a14:foregroundMark x1="33887" y1="89846" x2="33887" y2="89846"/>
                          <a14:foregroundMark x1="41196" y1="87692" x2="41196" y2="87692"/>
                          <a14:foregroundMark x1="42857" y1="86154" x2="42857" y2="86154"/>
                          <a14:foregroundMark x1="44186" y1="84923" x2="44186" y2="84923"/>
                          <a14:foregroundMark x1="46844" y1="78769" x2="46844" y2="78769"/>
                          <a14:foregroundMark x1="46844" y1="78769" x2="46844" y2="78769"/>
                          <a14:foregroundMark x1="56146" y1="80308" x2="56146" y2="80308"/>
                          <a14:foregroundMark x1="55150" y1="84308" x2="55150" y2="84308"/>
                          <a14:foregroundMark x1="58472" y1="86154" x2="58472" y2="86154"/>
                          <a14:foregroundMark x1="61130" y1="86154" x2="61130" y2="86154"/>
                          <a14:foregroundMark x1="64784" y1="88308" x2="64784" y2="88308"/>
                          <a14:foregroundMark x1="66445" y1="88923" x2="66445" y2="88923"/>
                          <a14:foregroundMark x1="70764" y1="88923" x2="70764" y2="88923"/>
                          <a14:foregroundMark x1="76080" y1="88923" x2="76080" y2="88923"/>
                          <a14:foregroundMark x1="79734" y1="88923" x2="79734" y2="88923"/>
                          <a14:foregroundMark x1="84385" y1="88923" x2="84385" y2="88923"/>
                          <a14:foregroundMark x1="89701" y1="88308" x2="89701" y2="88308"/>
                          <a14:foregroundMark x1="87043" y1="88308" x2="87043" y2="88308"/>
                          <a14:foregroundMark x1="94352" y1="88308" x2="94352" y2="88308"/>
                          <a14:foregroundMark x1="95349" y1="88308" x2="96013" y2="88308"/>
                          <a14:foregroundMark x1="97674" y1="88308" x2="97674" y2="88308"/>
                          <a14:foregroundMark x1="50166" y1="56000" x2="50166" y2="56000"/>
                          <a14:foregroundMark x1="51495" y1="56615" x2="51827" y2="56615"/>
                          <a14:foregroundMark x1="54153" y1="56615" x2="54153" y2="56615"/>
                          <a14:foregroundMark x1="44186" y1="56615" x2="44186" y2="56615"/>
                          <a14:foregroundMark x1="46179" y1="55692" x2="46179" y2="55692"/>
                          <a14:foregroundMark x1="41196" y1="54769" x2="41196" y2="54769"/>
                          <a14:foregroundMark x1="40199" y1="53231" x2="38870" y2="53231"/>
                          <a14:foregroundMark x1="38870" y1="51077" x2="38870" y2="51077"/>
                          <a14:foregroundMark x1="38206" y1="48000" x2="38206" y2="48000"/>
                          <a14:foregroundMark x1="59801" y1="19385" x2="59801" y2="19385"/>
                          <a14:foregroundMark x1="90365" y1="17846" x2="89701" y2="17846"/>
                          <a14:foregroundMark x1="86711" y1="17231" x2="86711" y2="17231"/>
                          <a14:foregroundMark x1="93355" y1="21231" x2="93355" y2="21231"/>
                          <a14:foregroundMark x1="95349" y1="20615" x2="95349" y2="20615"/>
                        </a14:backgroundRemoval>
                      </a14:imgEffect>
                    </a14:imgLayer>
                  </a14:imgProps>
                </a:ext>
              </a:extLst>
            </a:blip>
            <a:srcRect r="2471"/>
            <a:stretch/>
          </p:blipFill>
          <p:spPr>
            <a:xfrm>
              <a:off x="2801236" y="1508041"/>
              <a:ext cx="3120980" cy="4180113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365839" y="1925459"/>
              <a:ext cx="1806975" cy="3769947"/>
              <a:chOff x="9365839" y="1873207"/>
              <a:chExt cx="1806975" cy="37699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5839" y="1873207"/>
                <a:ext cx="1806975" cy="3769947"/>
              </a:xfrm>
              <a:prstGeom prst="rect">
                <a:avLst/>
              </a:prstGeom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9702037" y="3958523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9685189" y="3026439"/>
                <a:ext cx="554226" cy="529363"/>
                <a:chOff x="9513833" y="589459"/>
                <a:chExt cx="554226" cy="529363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9526227" y="589459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9738373" y="2096978"/>
                <a:ext cx="567289" cy="542426"/>
                <a:chOff x="9513833" y="576396"/>
                <a:chExt cx="567289" cy="54242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513833" y="591294"/>
                  <a:ext cx="539796" cy="527528"/>
                  <a:chOff x="9513833" y="591294"/>
                  <a:chExt cx="539796" cy="527528"/>
                </a:xfrm>
              </p:grpSpPr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513833" y="591294"/>
                    <a:ext cx="539796" cy="527528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/>
                  <p:cNvSpPr/>
                  <p:nvPr/>
                </p:nvSpPr>
                <p:spPr>
                  <a:xfrm>
                    <a:off x="9640389" y="658261"/>
                    <a:ext cx="313508" cy="4055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9539290" y="576396"/>
                  <a:ext cx="541832" cy="5293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?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1" name="Rectangle 70"/>
            <p:cNvSpPr/>
            <p:nvPr/>
          </p:nvSpPr>
          <p:spPr>
            <a:xfrm>
              <a:off x="5928428" y="2933630"/>
              <a:ext cx="2679995" cy="606617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Giảm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28428" y="3870149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929130" y="4779151"/>
              <a:ext cx="2656956" cy="612548"/>
            </a:xfrm>
            <a:prstGeom prst="rect">
              <a:avLst/>
            </a:prstGeom>
            <a:solidFill>
              <a:srgbClr val="BEE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dirty="0" err="1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Gấp</a:t>
              </a:r>
              <a:r>
                <a:rPr lang="en-US" sz="2800" dirty="0" smtClean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5 </a:t>
              </a:r>
              <a:r>
                <a:rPr lang="en-US" sz="2800" dirty="0" err="1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lần</a:t>
              </a:r>
              <a:endPara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9571429" y="1953744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43420" y="2908852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52486" y="3887579"/>
            <a:ext cx="743756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37851" y="4376510"/>
            <a:ext cx="6871447" cy="1191816"/>
          </a:xfrm>
          <a:prstGeom prst="wedgeRoundRectCallout">
            <a:avLst>
              <a:gd name="adj1" fmla="val 36867"/>
              <a:gd name="adj2" fmla="val 1019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 ý</a:t>
            </a:r>
          </a:p>
          <a:p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Quãng đường từ nhà đến trường = Quãng đường đã đi được + Quãng đường còn phải đi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3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9" y="946859"/>
            <a:ext cx="9930024" cy="3078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48316" y="4176256"/>
            <a:ext cx="82295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Quãng đường ốc sên đi từ nhà đến trường dài số mi-li-mét </a:t>
            </a:r>
            <a:r>
              <a:rPr lang="vi-VN" sz="20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0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152 + 264 = 416 (mm)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  <a:latin typeface="OpenSans"/>
              </a:rPr>
              <a:t>Đáp số: 416 mm</a:t>
            </a:r>
          </a:p>
          <a:p>
            <a:endParaRPr lang="en-US" dirty="0"/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9056" y="4025560"/>
            <a:ext cx="3017520" cy="146423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 tắt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 đi: 152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Còn: 264 mm</a:t>
            </a:r>
          </a:p>
          <a:p>
            <a:r>
              <a:rPr lang="vi-VN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Quãng đường: ...mm</a:t>
            </a:r>
            <a:r>
              <a:rPr lang="vi-VN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vi-VN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66128" y="2303965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en-US" altLang="en-US" sz="10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83856" y="3006770"/>
            <a:ext cx="5289179" cy="1494181"/>
            <a:chOff x="3083856" y="4069083"/>
            <a:chExt cx="5289179" cy="1494181"/>
          </a:xfrm>
        </p:grpSpPr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cap="none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cap="none" normalizeH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OpenSans"/>
                </a:rPr>
                <a:t>  </a:t>
              </a:r>
              <a:endParaRPr kumimoji="0" lang="en-US" altLang="en-US" sz="10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2837196" y="4371663"/>
            <a:ext cx="7017125" cy="1328023"/>
          </a:xfrm>
          <a:prstGeom prst="wedgeRoundRectCallout">
            <a:avLst>
              <a:gd name="adj1" fmla="val 51412"/>
              <a:gd name="adj2" fmla="val 800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Số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mi-li-mét cào cào nhảy được sau một tuần = Số mi-li-mét nhảy được trong ngày đầu x </a:t>
            </a:r>
            <a:r>
              <a:rPr lang="vi-VN" sz="2400" b="1" dirty="0" smtClean="0">
                <a:solidFill>
                  <a:schemeClr val="accent2">
                    <a:lumMod val="50000"/>
                  </a:schemeClr>
                </a:solidFill>
                <a:latin typeface="OpenSans"/>
              </a:rPr>
              <a:t>3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38" name="Oval 37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87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3120" cy="94685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88468" y="2882186"/>
            <a:ext cx="18153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</a:t>
            </a:r>
            <a:endParaRPr kumimoji="0" lang="en-US" altLang="en-US" sz="10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136" y="3584991"/>
            <a:ext cx="5289179" cy="1494181"/>
            <a:chOff x="3083856" y="4069083"/>
            <a:chExt cx="5289179" cy="1494181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6206145" y="4978489"/>
              <a:ext cx="8420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mm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3083856" y="4516993"/>
              <a:ext cx="213360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tuần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93270" y="4710997"/>
              <a:ext cx="3279765" cy="406306"/>
              <a:chOff x="5802406" y="4960171"/>
              <a:chExt cx="3279765" cy="40630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02406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48183" y="4960171"/>
                <a:ext cx="1388211" cy="40630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333" b="88889" l="0" r="894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93960" y="4960171"/>
                <a:ext cx="1388211" cy="40630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33" b="88889" l="0" r="894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93270" y="4079910"/>
              <a:ext cx="1388211" cy="40630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244353" y="4283063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176682" y="4335600"/>
              <a:ext cx="0" cy="42793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 rot="10800000">
              <a:off x="5255294" y="4457790"/>
              <a:ext cx="2826388" cy="880692"/>
            </a:xfrm>
            <a:prstGeom prst="arc">
              <a:avLst>
                <a:gd name="adj1" fmla="val 10904938"/>
                <a:gd name="adj2" fmla="val 0"/>
              </a:avLst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3101787" y="4069083"/>
              <a:ext cx="181535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Ngày</a:t>
              </a: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endPara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</a:t>
              </a:r>
              <a:endParaRPr kumimoji="0" lang="en-US" altLang="en-US" sz="10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32" y="5196966"/>
            <a:ext cx="1699109" cy="16610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510795" y="2786698"/>
            <a:ext cx="59474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OpenSans"/>
              </a:rPr>
              <a:t>Bài giải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tuần sau, cào cào nhảy xa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được số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mi-li-mét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: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12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  x 3 = 36 (mm)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OpenSans"/>
              </a:rPr>
              <a:t>		     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Đáp </a:t>
            </a:r>
            <a:r>
              <a:rPr lang="vi-VN" sz="2800" b="1" dirty="0">
                <a:solidFill>
                  <a:srgbClr val="FF0000"/>
                </a:solidFill>
                <a:latin typeface="OpenSans"/>
              </a:rPr>
              <a:t>số: 36 </a:t>
            </a:r>
            <a:r>
              <a:rPr lang="vi-VN" sz="2800" b="1" dirty="0" smtClean="0">
                <a:solidFill>
                  <a:srgbClr val="FF0000"/>
                </a:solidFill>
                <a:latin typeface="OpenSans"/>
              </a:rPr>
              <a:t>mm</a:t>
            </a:r>
            <a:endParaRPr lang="vi-VN" sz="2800" b="1" dirty="0">
              <a:solidFill>
                <a:srgbClr val="FF0000"/>
              </a:solidFill>
              <a:latin typeface="OpenSans"/>
            </a:endParaRP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2568" y="4972418"/>
            <a:ext cx="2269431" cy="18855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19018" y="882133"/>
            <a:ext cx="10839188" cy="1695093"/>
            <a:chOff x="619018" y="1204861"/>
            <a:chExt cx="10839188" cy="1695093"/>
          </a:xfrm>
        </p:grpSpPr>
        <p:sp>
          <p:nvSpPr>
            <p:cNvPr id="25" name="Oval 24"/>
            <p:cNvSpPr/>
            <p:nvPr/>
          </p:nvSpPr>
          <p:spPr>
            <a:xfrm>
              <a:off x="619018" y="1204861"/>
              <a:ext cx="517451" cy="55478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9083" y="1671733"/>
              <a:ext cx="10249123" cy="1228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b="1" dirty="0" smtClean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ào </a:t>
              </a:r>
              <a:r>
                <a:rPr lang="vi-VN" sz="24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cào tập nhảy mỗi ngày. Ngày đầu tiên cào cào nhảy xa được 12 mm. Một tuần sau thì cào cào nhảy xa được gấp 3 lần ngày đầu tiên. Hỏi khi đó cào cào nhảy xa được bao nhiêu mi-li-mét?</a:t>
              </a:r>
              <a: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b="1" dirty="0">
                  <a:solidFill>
                    <a:srgbClr val="00B05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vi-VN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9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:a16="http://schemas.microsoft.com/office/drawing/2014/main" id="{77944CE1-C726-4B6C-94D5-583FBDBB51C8}"/>
              </a:ext>
            </a:extLst>
          </p:cNvPr>
          <p:cNvSpPr txBox="1"/>
          <p:nvPr/>
        </p:nvSpPr>
        <p:spPr>
          <a:xfrm>
            <a:off x="2441152" y="3096288"/>
            <a:ext cx="690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Củng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cố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-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dặn</a:t>
            </a:r>
            <a:r>
              <a:rPr lang="en-US" altLang="zh-CN" sz="4400" b="1" spc="300" dirty="0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400" b="1" spc="300" dirty="0" err="1">
                <a:solidFill>
                  <a:schemeClr val="accent1">
                    <a:lumMod val="75000"/>
                  </a:schemeClr>
                </a:solidFill>
                <a:latin typeface="Sigmar One" panose="000005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dò</a:t>
            </a:r>
            <a:endParaRPr lang="en-US" altLang="zh-CN" sz="4400" b="1" spc="300" dirty="0">
              <a:solidFill>
                <a:schemeClr val="accent1">
                  <a:lumMod val="75000"/>
                </a:schemeClr>
              </a:solidFill>
              <a:latin typeface="Sigmar One" panose="00000500000000000000" pitchFamily="2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934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099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2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749">
        <p:split orient="vert"/>
      </p:transition>
    </mc:Choice>
    <mc:Fallback xmlns="">
      <p:transition spd="slow" advTm="27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ường minh họa, trẻ em vẫy tay tạm biệt, cậu bé hoạt hình minh họa, nghệ  thuật, con trai png | PNGEg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17665" y="1520657"/>
            <a:ext cx="4165412" cy="523951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>
          <a:xfrm>
            <a:off x="539750" y="1890713"/>
            <a:ext cx="5443538" cy="2249487"/>
          </a:xfrm>
        </p:spPr>
        <p:txBody>
          <a:bodyPr anchor="b"/>
          <a:lstStyle/>
          <a:p>
            <a:pPr algn="ctr" eaLnBrk="1" hangingPunct="1"/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Hẹn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gặp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lại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các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altLang="en-US" sz="54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em</a:t>
            </a:r>
            <a:r>
              <a:rPr lang="en-US" altLang="en-US" sz="54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588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Tm="7138">
        <p:circle/>
      </p:transition>
    </mc:Choice>
    <mc:Fallback xmlns="">
      <p:transition spd="slow" advTm="71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7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0414" y="1915009"/>
            <a:ext cx="54803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86222" y="4087908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283596" y="4761479"/>
              <a:ext cx="2821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403111" y="4087908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7013256" y="4672044"/>
              <a:ext cx="28373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087908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731840" y="4672044"/>
              <a:ext cx="2484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087908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455816" y="4772054"/>
              <a:ext cx="29655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5725918" y="5569605"/>
            <a:ext cx="458741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sẵn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sàng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chưa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70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 </a:t>
              </a:r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= …</a:t>
              </a:r>
            </a:p>
            <a:p>
              <a:pPr lvl="0" algn="ctr"/>
              <a:r>
                <a:rPr lang="en-US" sz="3200" dirty="0" smtClean="0">
                  <a:solidFill>
                    <a:srgbClr val="5F91B0"/>
                  </a:solidFill>
                  <a:latin typeface="iCiel Cadena" panose="02000503000000020004" pitchFamily="50" charset="0"/>
                </a:rPr>
                <a:t>40 x 2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725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 : 3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52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18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gấp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3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lần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bao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34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492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289D5FB-C7E7-4BB6-ABC9-6C91A59D28E7}"/>
</file>

<file path=customXml/itemProps2.xml><?xml version="1.0" encoding="utf-8"?>
<ds:datastoreItem xmlns:ds="http://schemas.openxmlformats.org/officeDocument/2006/customXml" ds:itemID="{322B2FA1-3137-4718-AA6C-4B68B7FF8993}"/>
</file>

<file path=customXml/itemProps3.xml><?xml version="1.0" encoding="utf-8"?>
<ds:datastoreItem xmlns:ds="http://schemas.openxmlformats.org/officeDocument/2006/customXml" ds:itemID="{131E54F5-DAD5-46DA-AAFA-A3E95944E45B}"/>
</file>

<file path=docProps/app.xml><?xml version="1.0" encoding="utf-8"?>
<Properties xmlns="http://schemas.openxmlformats.org/officeDocument/2006/extended-properties" xmlns:vt="http://schemas.openxmlformats.org/officeDocument/2006/docPropsVTypes">
  <TotalTime>6843</TotalTime>
  <Words>861</Words>
  <Application>Microsoft Office PowerPoint</Application>
  <PresentationFormat>Widescreen</PresentationFormat>
  <Paragraphs>205</Paragraphs>
  <Slides>30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Nunito</vt:lpstr>
      <vt:lpstr>Arial Black</vt:lpstr>
      <vt:lpstr>Nunito ExtraBold</vt:lpstr>
      <vt:lpstr>Arial</vt:lpstr>
      <vt:lpstr>Open Sans</vt:lpstr>
      <vt:lpstr>Times New Roman</vt:lpstr>
      <vt:lpstr>印品黑体</vt:lpstr>
      <vt:lpstr>iCiel Cadena</vt:lpstr>
      <vt:lpstr>Tahoma</vt:lpstr>
      <vt:lpstr>OpenSans</vt:lpstr>
      <vt:lpstr>Nunito Black</vt:lpstr>
      <vt:lpstr>Great Vibes</vt:lpstr>
      <vt:lpstr>#9Slide02 Tieu de dai</vt:lpstr>
      <vt:lpstr>Sigmar One</vt:lpstr>
      <vt:lpstr>Calibri Light</vt:lpstr>
      <vt:lpstr>#9Slide02 Noi dung dai</vt:lpstr>
      <vt:lpstr>Calibri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2_Office Theme</vt:lpstr>
      <vt:lpstr>12_Office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81</cp:revision>
  <dcterms:created xsi:type="dcterms:W3CDTF">2022-03-27T22:47:58Z</dcterms:created>
  <dcterms:modified xsi:type="dcterms:W3CDTF">2022-08-08T06:26:17Z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