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91" r:id="rId3"/>
    <p:sldId id="275" r:id="rId4"/>
    <p:sldId id="292" r:id="rId5"/>
    <p:sldId id="294" r:id="rId6"/>
    <p:sldId id="295" r:id="rId7"/>
    <p:sldId id="296" r:id="rId8"/>
    <p:sldId id="301" r:id="rId9"/>
    <p:sldId id="297" r:id="rId10"/>
    <p:sldId id="298" r:id="rId11"/>
    <p:sldId id="299" r:id="rId12"/>
    <p:sldId id="302" r:id="rId13"/>
    <p:sldId id="303" r:id="rId14"/>
    <p:sldId id="304" r:id="rId15"/>
    <p:sldId id="306" r:id="rId16"/>
    <p:sldId id="305" r:id="rId17"/>
    <p:sldId id="307" r:id="rId18"/>
    <p:sldId id="300" r:id="rId19"/>
    <p:sldId id="308" r:id="rId20"/>
    <p:sldId id="309" r:id="rId21"/>
    <p:sldId id="274" r:id="rId22"/>
    <p:sldId id="311" r:id="rId23"/>
    <p:sldId id="312" r:id="rId24"/>
    <p:sldId id="313" r:id="rId25"/>
    <p:sldId id="314" r:id="rId26"/>
    <p:sldId id="316" r:id="rId27"/>
    <p:sldId id="315" r:id="rId28"/>
    <p:sldId id="263"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6" name="Footer Placeholder 5">
            <a:extLst>
              <a:ext uri="{FF2B5EF4-FFF2-40B4-BE49-F238E27FC236}">
                <a16:creationId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8" name="Footer Placeholder 7">
            <a:extLst>
              <a:ext uri="{FF2B5EF4-FFF2-40B4-BE49-F238E27FC236}">
                <a16:creationId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4" name="Footer Placeholder 3">
            <a:extLst>
              <a:ext uri="{FF2B5EF4-FFF2-40B4-BE49-F238E27FC236}">
                <a16:creationId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3" name="Footer Placeholder 2">
            <a:extLst>
              <a:ext uri="{FF2B5EF4-FFF2-40B4-BE49-F238E27FC236}">
                <a16:creationId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6" name="Footer Placeholder 5">
            <a:extLst>
              <a:ext uri="{FF2B5EF4-FFF2-40B4-BE49-F238E27FC236}">
                <a16:creationId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2/21/2023</a:t>
            </a:fld>
            <a:endParaRPr lang="en-US"/>
          </a:p>
        </p:txBody>
      </p:sp>
      <p:sp>
        <p:nvSpPr>
          <p:cNvPr id="6" name="Footer Placeholder 5">
            <a:extLst>
              <a:ext uri="{FF2B5EF4-FFF2-40B4-BE49-F238E27FC236}">
                <a16:creationId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2/21/2023</a:t>
            </a:fld>
            <a:endParaRPr lang="en-US"/>
          </a:p>
        </p:txBody>
      </p:sp>
      <p:sp>
        <p:nvSpPr>
          <p:cNvPr id="5" name="Footer Placeholder 4">
            <a:extLst>
              <a:ext uri="{FF2B5EF4-FFF2-40B4-BE49-F238E27FC236}">
                <a16:creationId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42650C24-23D9-8C6A-2260-CF44AF511C21}"/>
              </a:ext>
            </a:extLst>
          </p:cNvPr>
          <p:cNvSpPr txBox="1"/>
          <p:nvPr/>
        </p:nvSpPr>
        <p:spPr>
          <a:xfrm>
            <a:off x="2140226" y="704713"/>
            <a:ext cx="9144000" cy="1641475"/>
          </a:xfrm>
          <a:prstGeom prst="rect">
            <a:avLst/>
          </a:prstGeom>
        </p:spPr>
        <p:txBody>
          <a:bodyPr wrap="square" lIns="0" tIns="0" rIns="0" bIns="0" rtlCol="0" anchor="t">
            <a:spAutoFit/>
          </a:bodyPr>
          <a:lstStyle/>
          <a:p>
            <a:pPr>
              <a:lnSpc>
                <a:spcPts val="6400"/>
              </a:lnSpc>
              <a:spcBef>
                <a:spcPct val="0"/>
              </a:spcBef>
            </a:pPr>
            <a:r>
              <a:rPr lang="en-US" sz="5334" spc="-133">
                <a:solidFill>
                  <a:srgbClr val="272626"/>
                </a:solidFill>
                <a:latin typeface="Sriracha"/>
              </a:rPr>
              <a:t>  </a:t>
            </a:r>
            <a:r>
              <a:rPr lang="en-US" sz="4800" spc="-133">
                <a:solidFill>
                  <a:srgbClr val="7030A0"/>
                </a:solidFill>
                <a:latin typeface="Nunito Black" pitchFamily="2" charset="0"/>
              </a:rPr>
              <a:t>Thứ </a:t>
            </a:r>
            <a:r>
              <a:rPr lang="en-US" sz="4800" spc="-133" dirty="0">
                <a:solidFill>
                  <a:srgbClr val="7030A0"/>
                </a:solidFill>
                <a:latin typeface="Nunito Black" pitchFamily="2" charset="0"/>
              </a:rPr>
              <a:t>...</a:t>
            </a:r>
            <a:r>
              <a:rPr lang="en-US" sz="4800" spc="-133" err="1">
                <a:solidFill>
                  <a:srgbClr val="7030A0"/>
                </a:solidFill>
                <a:latin typeface="Nunito Black" pitchFamily="2" charset="0"/>
              </a:rPr>
              <a:t>ngày</a:t>
            </a:r>
            <a:r>
              <a:rPr lang="en-US" sz="4800" spc="-133">
                <a:solidFill>
                  <a:srgbClr val="7030A0"/>
                </a:solidFill>
                <a:latin typeface="Nunito Black" pitchFamily="2" charset="0"/>
              </a:rPr>
              <a:t> ... tháng </a:t>
            </a:r>
            <a:r>
              <a:rPr lang="en-US" sz="4800" spc="-133" err="1">
                <a:solidFill>
                  <a:srgbClr val="7030A0"/>
                </a:solidFill>
                <a:latin typeface="Nunito Black" pitchFamily="2" charset="0"/>
              </a:rPr>
              <a:t>năm</a:t>
            </a:r>
            <a:r>
              <a:rPr lang="en-US" sz="4800" spc="-133">
                <a:solidFill>
                  <a:srgbClr val="7030A0"/>
                </a:solidFill>
                <a:latin typeface="Nunito Black" pitchFamily="2" charset="0"/>
              </a:rPr>
              <a:t> 2022</a:t>
            </a:r>
            <a:endParaRPr lang="en-US" sz="5334" spc="-133">
              <a:solidFill>
                <a:srgbClr val="7030A0"/>
              </a:solidFill>
              <a:latin typeface="Nunito Black" pitchFamily="2" charset="0"/>
            </a:endParaRPr>
          </a:p>
          <a:p>
            <a:pPr>
              <a:lnSpc>
                <a:spcPts val="6400"/>
              </a:lnSpc>
              <a:spcBef>
                <a:spcPct val="0"/>
              </a:spcBef>
            </a:pPr>
            <a:r>
              <a:rPr lang="en-US" sz="5334" spc="-133">
                <a:solidFill>
                  <a:srgbClr val="272626"/>
                </a:solidFill>
                <a:latin typeface="Sriracha"/>
              </a:rPr>
              <a:t>                     </a:t>
            </a:r>
            <a:r>
              <a:rPr lang="en-US" sz="5334" spc="-133">
                <a:solidFill>
                  <a:srgbClr val="008000"/>
                </a:solidFill>
                <a:latin typeface="Nunito Black" pitchFamily="2" charset="0"/>
              </a:rPr>
              <a:t>Tiếng Việt                 </a:t>
            </a:r>
          </a:p>
        </p:txBody>
      </p:sp>
      <p:sp>
        <p:nvSpPr>
          <p:cNvPr id="5" name="TextBox 4">
            <a:extLst>
              <a:ext uri="{FF2B5EF4-FFF2-40B4-BE49-F238E27FC236}">
                <a16:creationId xmlns:a16="http://schemas.microsoft.com/office/drawing/2014/main" id="{6956DEB3-B2FA-6842-0E0B-C0345CB6D76C}"/>
              </a:ext>
            </a:extLst>
          </p:cNvPr>
          <p:cNvSpPr txBox="1"/>
          <p:nvPr/>
        </p:nvSpPr>
        <p:spPr>
          <a:xfrm>
            <a:off x="1366182" y="2568096"/>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spTree>
    <p:extLst>
      <p:ext uri="{BB962C8B-B14F-4D97-AF65-F5344CB8AC3E}">
        <p14:creationId xmlns:p14="http://schemas.microsoft.com/office/powerpoint/2010/main" val="16859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14A74D-FDD0-C212-CA7A-8ADB62637E15}"/>
              </a:ext>
            </a:extLst>
          </p:cNvPr>
          <p:cNvSpPr/>
          <p:nvPr/>
        </p:nvSpPr>
        <p:spPr>
          <a:xfrm>
            <a:off x="381000" y="228600"/>
            <a:ext cx="53340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1</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Ôn chữ viết hoa 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6" name="Picture 5">
            <a:extLst>
              <a:ext uri="{FF2B5EF4-FFF2-40B4-BE49-F238E27FC236}">
                <a16:creationId xmlns:a16="http://schemas.microsoft.com/office/drawing/2014/main" id="{76E46B4D-8B64-6415-4B15-BDF9C4AC0C0A}"/>
              </a:ext>
            </a:extLst>
          </p:cNvPr>
          <p:cNvPicPr>
            <a:picLocks noChangeAspect="1"/>
          </p:cNvPicPr>
          <p:nvPr/>
        </p:nvPicPr>
        <p:blipFill>
          <a:blip r:embed="rId3"/>
          <a:stretch>
            <a:fillRect/>
          </a:stretch>
        </p:blipFill>
        <p:spPr>
          <a:xfrm>
            <a:off x="1783493" y="1295197"/>
            <a:ext cx="8946737" cy="46583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2376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DBF36-F970-B3A8-C553-58D2D2AD6020}"/>
              </a:ext>
            </a:extLst>
          </p:cNvPr>
          <p:cNvPicPr>
            <a:picLocks noChangeAspect="1"/>
          </p:cNvPicPr>
          <p:nvPr/>
        </p:nvPicPr>
        <p:blipFill>
          <a:blip r:embed="rId3"/>
          <a:stretch>
            <a:fillRect/>
          </a:stretch>
        </p:blipFill>
        <p:spPr>
          <a:xfrm>
            <a:off x="1587823" y="1414880"/>
            <a:ext cx="9633456" cy="5070671"/>
          </a:xfrm>
          <a:prstGeom prst="rect">
            <a:avLst/>
          </a:prstGeom>
        </p:spPr>
      </p:pic>
    </p:spTree>
    <p:extLst>
      <p:ext uri="{BB962C8B-B14F-4D97-AF65-F5344CB8AC3E}">
        <p14:creationId xmlns:p14="http://schemas.microsoft.com/office/powerpoint/2010/main" val="199769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1840228-D678-A465-4206-3563382C3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98"/>
          <a:stretch/>
        </p:blipFill>
        <p:spPr bwMode="auto">
          <a:xfrm>
            <a:off x="401320" y="381000"/>
            <a:ext cx="569468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461A12-B690-6BF3-DB2E-6732634A30AF}"/>
              </a:ext>
            </a:extLst>
          </p:cNvPr>
          <p:cNvSpPr txBox="1"/>
          <p:nvPr/>
        </p:nvSpPr>
        <p:spPr>
          <a:xfrm>
            <a:off x="1561250" y="877956"/>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B081632-5E1A-A43F-F754-879F05101896}"/>
              </a:ext>
            </a:extLst>
          </p:cNvPr>
          <p:cNvSpPr txBox="1"/>
          <p:nvPr/>
        </p:nvSpPr>
        <p:spPr>
          <a:xfrm>
            <a:off x="1561250" y="2044147"/>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VỞ</a:t>
            </a: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TẬP VIẾT</a:t>
            </a: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B345D88-1BD9-5152-0D24-1CC35664A808}"/>
              </a:ext>
            </a:extLst>
          </p:cNvPr>
          <p:cNvPicPr>
            <a:picLocks noChangeAspect="1"/>
          </p:cNvPicPr>
          <p:nvPr/>
        </p:nvPicPr>
        <p:blipFill>
          <a:blip r:embed="rId4"/>
          <a:stretch>
            <a:fillRect/>
          </a:stretch>
        </p:blipFill>
        <p:spPr>
          <a:xfrm>
            <a:off x="8627165" y="1751913"/>
            <a:ext cx="3003720" cy="2888635"/>
          </a:xfrm>
          <a:prstGeom prst="rect">
            <a:avLst/>
          </a:prstGeom>
        </p:spPr>
      </p:pic>
      <p:pic>
        <p:nvPicPr>
          <p:cNvPr id="10" name="Picture 9">
            <a:extLst>
              <a:ext uri="{FF2B5EF4-FFF2-40B4-BE49-F238E27FC236}">
                <a16:creationId xmlns:a16="http://schemas.microsoft.com/office/drawing/2014/main" id="{69B9983E-F231-FF87-ED83-EE1588AE754D}"/>
              </a:ext>
            </a:extLst>
          </p:cNvPr>
          <p:cNvPicPr>
            <a:picLocks noChangeAspect="1"/>
          </p:cNvPicPr>
          <p:nvPr/>
        </p:nvPicPr>
        <p:blipFill>
          <a:blip r:embed="rId5"/>
          <a:stretch>
            <a:fillRect/>
          </a:stretch>
        </p:blipFill>
        <p:spPr>
          <a:xfrm>
            <a:off x="5440062" y="1739348"/>
            <a:ext cx="3024986" cy="2901200"/>
          </a:xfrm>
          <a:prstGeom prst="rect">
            <a:avLst/>
          </a:prstGeom>
        </p:spPr>
      </p:pic>
    </p:spTree>
    <p:extLst>
      <p:ext uri="{BB962C8B-B14F-4D97-AF65-F5344CB8AC3E}">
        <p14:creationId xmlns:p14="http://schemas.microsoft.com/office/powerpoint/2010/main" val="11747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F29A10-2173-617C-328E-5D5A31BFCA5C}"/>
              </a:ext>
            </a:extLst>
          </p:cNvPr>
          <p:cNvSpPr/>
          <p:nvPr/>
        </p:nvSpPr>
        <p:spPr>
          <a:xfrm>
            <a:off x="318289" y="209550"/>
            <a:ext cx="40155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sp>
        <p:nvSpPr>
          <p:cNvPr id="5" name="TextBox 4">
            <a:extLst>
              <a:ext uri="{FF2B5EF4-FFF2-40B4-BE49-F238E27FC236}">
                <a16:creationId xmlns:a16="http://schemas.microsoft.com/office/drawing/2014/main" id="{29C4BEB2-488F-FBCA-FD69-1C99D9019A23}"/>
              </a:ext>
            </a:extLst>
          </p:cNvPr>
          <p:cNvSpPr txBox="1"/>
          <p:nvPr/>
        </p:nvSpPr>
        <p:spPr>
          <a:xfrm>
            <a:off x="5029200" y="302796"/>
            <a:ext cx="2895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a. Viết tên riêng</a:t>
            </a:r>
          </a:p>
        </p:txBody>
      </p:sp>
      <p:pic>
        <p:nvPicPr>
          <p:cNvPr id="7" name="Picture 6">
            <a:extLst>
              <a:ext uri="{FF2B5EF4-FFF2-40B4-BE49-F238E27FC236}">
                <a16:creationId xmlns:a16="http://schemas.microsoft.com/office/drawing/2014/main" id="{48B0F717-0B1C-AA72-1C9F-AF756C793BB9}"/>
              </a:ext>
            </a:extLst>
          </p:cNvPr>
          <p:cNvPicPr>
            <a:picLocks noChangeAspect="1"/>
          </p:cNvPicPr>
          <p:nvPr/>
        </p:nvPicPr>
        <p:blipFill>
          <a:blip r:embed="rId3"/>
          <a:stretch>
            <a:fillRect/>
          </a:stretch>
        </p:blipFill>
        <p:spPr>
          <a:xfrm>
            <a:off x="495138" y="1095329"/>
            <a:ext cx="3381123" cy="1111157"/>
          </a:xfrm>
          <a:prstGeom prst="rect">
            <a:avLst/>
          </a:prstGeom>
        </p:spPr>
      </p:pic>
      <p:sp>
        <p:nvSpPr>
          <p:cNvPr id="9" name="TextBox 8">
            <a:extLst>
              <a:ext uri="{FF2B5EF4-FFF2-40B4-BE49-F238E27FC236}">
                <a16:creationId xmlns:a16="http://schemas.microsoft.com/office/drawing/2014/main" id="{FAAEB0D7-23D5-7150-199D-FE6559BE5680}"/>
              </a:ext>
            </a:extLst>
          </p:cNvPr>
          <p:cNvSpPr txBox="1"/>
          <p:nvPr/>
        </p:nvSpPr>
        <p:spPr>
          <a:xfrm>
            <a:off x="1724025" y="4683812"/>
            <a:ext cx="9686925" cy="1631216"/>
          </a:xfrm>
          <a:prstGeom prst="rect">
            <a:avLst/>
          </a:prstGeom>
          <a:noFill/>
        </p:spPr>
        <p:txBody>
          <a:bodyPr wrap="square">
            <a:spAutoFit/>
          </a:bodyPr>
          <a:lstStyle/>
          <a:p>
            <a:r>
              <a:rPr lang="vi-VN" sz="2000" b="1" i="0">
                <a:solidFill>
                  <a:srgbClr val="00B050"/>
                </a:solidFill>
                <a:effectLst/>
                <a:latin typeface="Nunito Black" pitchFamily="2" charset="0"/>
              </a:rPr>
              <a:t>Khánh Hòa là một tỉnh duyên hải Nam Trung Bộ, miền Trung Việt Nam.</a:t>
            </a:r>
            <a:r>
              <a:rPr lang="vi-VN" sz="2000" b="1" i="0">
                <a:solidFill>
                  <a:srgbClr val="00B050"/>
                </a:solidFill>
                <a:effectLst/>
                <a:latin typeface="arial" panose="020B0604020202020204" pitchFamily="34" charset="0"/>
              </a:rPr>
              <a:t> </a:t>
            </a:r>
            <a:r>
              <a:rPr lang="vi-VN" sz="2000">
                <a:solidFill>
                  <a:srgbClr val="00B050"/>
                </a:solidFill>
                <a:latin typeface="Nunito Black" pitchFamily="2" charset="0"/>
              </a:rPr>
              <a:t>Khánh Hòa có vị trí chiến lược đặc biệt quan trọng trong phát triển kinh tế - xã hội và bảo đảm an ninh quốc phòng của cả nước, có nhiều tiềm năng, lợi thế để bứt phá phát triển và thúc đẩy lan tỏa tích cực đến phát triển vùng Nam Trung Bộ và Tây Nguyên.</a:t>
            </a:r>
            <a:endParaRPr lang="en-US" sz="2000" b="1">
              <a:solidFill>
                <a:srgbClr val="00B050"/>
              </a:solidFill>
              <a:latin typeface="Nunito Black" pitchFamily="2" charset="0"/>
            </a:endParaRPr>
          </a:p>
        </p:txBody>
      </p:sp>
      <p:pic>
        <p:nvPicPr>
          <p:cNvPr id="1028" name="Picture 4" descr="Khánh Hòa: Tiềm năng và hứa hẹn!">
            <a:extLst>
              <a:ext uri="{FF2B5EF4-FFF2-40B4-BE49-F238E27FC236}">
                <a16:creationId xmlns:a16="http://schemas.microsoft.com/office/drawing/2014/main" id="{84FBA2E1-6C15-14D6-0774-C525F59D2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39" y="1009393"/>
            <a:ext cx="4779962" cy="351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FDA9D-AB80-B35A-BD98-A456C2E396E5}"/>
              </a:ext>
            </a:extLst>
          </p:cNvPr>
          <p:cNvSpPr txBox="1"/>
          <p:nvPr/>
        </p:nvSpPr>
        <p:spPr>
          <a:xfrm>
            <a:off x="447675" y="188595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p:txBody>
      </p:sp>
      <p:sp>
        <p:nvSpPr>
          <p:cNvPr id="5" name="Rectangle: Rounded Corners 4">
            <a:extLst>
              <a:ext uri="{FF2B5EF4-FFF2-40B4-BE49-F238E27FC236}">
                <a16:creationId xmlns:a16="http://schemas.microsoft.com/office/drawing/2014/main" id="{C70EA214-A2C2-8AB3-4BB7-BFB73D17258D}"/>
              </a:ext>
            </a:extLst>
          </p:cNvPr>
          <p:cNvSpPr/>
          <p:nvPr/>
        </p:nvSpPr>
        <p:spPr>
          <a:xfrm>
            <a:off x="318288" y="295275"/>
            <a:ext cx="7235037"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câu ứng dụng vào vở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7" name="Picture 6">
            <a:extLst>
              <a:ext uri="{FF2B5EF4-FFF2-40B4-BE49-F238E27FC236}">
                <a16:creationId xmlns:a16="http://schemas.microsoft.com/office/drawing/2014/main" id="{A1C77BC9-AD85-C33D-383C-4CDA7D2A7475}"/>
              </a:ext>
            </a:extLst>
          </p:cNvPr>
          <p:cNvPicPr>
            <a:picLocks noChangeAspect="1"/>
          </p:cNvPicPr>
          <p:nvPr/>
        </p:nvPicPr>
        <p:blipFill>
          <a:blip r:embed="rId3"/>
          <a:stretch>
            <a:fillRect/>
          </a:stretch>
        </p:blipFill>
        <p:spPr>
          <a:xfrm>
            <a:off x="2614199" y="1376274"/>
            <a:ext cx="5915851" cy="1267002"/>
          </a:xfrm>
          <a:prstGeom prst="rect">
            <a:avLst/>
          </a:prstGeom>
        </p:spPr>
      </p:pic>
      <p:sp>
        <p:nvSpPr>
          <p:cNvPr id="8" name="Rectangle: Rounded Corners 7">
            <a:extLst>
              <a:ext uri="{FF2B5EF4-FFF2-40B4-BE49-F238E27FC236}">
                <a16:creationId xmlns:a16="http://schemas.microsoft.com/office/drawing/2014/main" id="{65F3704E-80F5-FA54-0644-C5C103E508A9}"/>
              </a:ext>
            </a:extLst>
          </p:cNvPr>
          <p:cNvSpPr/>
          <p:nvPr/>
        </p:nvSpPr>
        <p:spPr>
          <a:xfrm>
            <a:off x="2600325" y="3429000"/>
            <a:ext cx="7496175" cy="227647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00B050"/>
                </a:solidFill>
                <a:effectLst/>
                <a:latin typeface="Nunito Black" pitchFamily="2" charset="0"/>
              </a:rPr>
              <a:t>- Viết đúng chính tả, trình bày sạch đẹp.</a:t>
            </a:r>
          </a:p>
          <a:p>
            <a:pPr algn="just"/>
            <a:r>
              <a:rPr lang="en-US" sz="2800" b="0" i="0">
                <a:solidFill>
                  <a:srgbClr val="00B050"/>
                </a:solidFill>
                <a:effectLst/>
                <a:latin typeface="Nunito Black" pitchFamily="2" charset="0"/>
              </a:rPr>
              <a:t>- Câu gồm 6 tiếng thì lùi vào 3 ô li, câu gồm 8 tiếng thì lùi vào 2 ô li.</a:t>
            </a:r>
          </a:p>
          <a:p>
            <a:br>
              <a:rPr lang="en-US" b="0" i="0">
                <a:solidFill>
                  <a:srgbClr val="00B050"/>
                </a:solidFill>
                <a:effectLst/>
                <a:latin typeface="OpenSans"/>
              </a:rPr>
            </a:br>
            <a:br>
              <a:rPr lang="en-US" b="0" i="0">
                <a:solidFill>
                  <a:srgbClr val="000000"/>
                </a:solidFill>
                <a:effectLst/>
                <a:latin typeface="OpenSans"/>
              </a:rPr>
            </a:br>
            <a:endParaRPr lang="en-US"/>
          </a:p>
        </p:txBody>
      </p:sp>
    </p:spTree>
    <p:extLst>
      <p:ext uri="{BB962C8B-B14F-4D97-AF65-F5344CB8AC3E}">
        <p14:creationId xmlns:p14="http://schemas.microsoft.com/office/powerpoint/2010/main" val="4787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7FB9C-FC49-9937-5E93-1A65E50EE23E}"/>
              </a:ext>
            </a:extLst>
          </p:cNvPr>
          <p:cNvSpPr txBox="1"/>
          <p:nvPr/>
        </p:nvSpPr>
        <p:spPr>
          <a:xfrm>
            <a:off x="5924550" y="1628775"/>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Tiết 3 – 4</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33787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6A3F8-91CB-01FF-F552-27363C2E37A8}"/>
              </a:ext>
            </a:extLst>
          </p:cNvPr>
          <p:cNvSpPr txBox="1"/>
          <p:nvPr/>
        </p:nvSpPr>
        <p:spPr>
          <a:xfrm>
            <a:off x="5619749" y="1256978"/>
            <a:ext cx="5210175" cy="1952947"/>
          </a:xfrm>
          <a:prstGeom prst="rect">
            <a:avLst/>
          </a:prstGeom>
          <a:noFill/>
        </p:spPr>
        <p:txBody>
          <a:bodyPr vert="horz" lIns="60960" tIns="30480" rIns="60960" bIns="30480" rtlCol="0" anchor="ctr">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5867" b="0" i="0" u="none" strike="noStrike" kern="1200" cap="none" spc="0" normalizeH="0" baseline="0" noProof="0">
                <a:ln>
                  <a:noFill/>
                </a:ln>
                <a:solidFill>
                  <a:srgbClr val="7030A0"/>
                </a:solidFill>
                <a:effectLst/>
                <a:uLnTx/>
                <a:uFillTx/>
                <a:latin typeface="Sigmar One" panose="00000500000000000000" pitchFamily="2" charset="0"/>
                <a:ea typeface="+mn-ea"/>
                <a:cs typeface="+mn-cs"/>
              </a:rPr>
              <a:t>Luyện từ và câu</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3600" b="0" i="0" u="none" strike="noStrike" kern="1200" cap="none" spc="0" normalizeH="0" baseline="0" noProof="0">
              <a:ln>
                <a:noFill/>
              </a:ln>
              <a:solidFill>
                <a:srgbClr val="40AFB9"/>
              </a:solidFill>
              <a:effectLst/>
              <a:uLnTx/>
              <a:uFillTx/>
              <a:latin typeface="Calibri"/>
              <a:ea typeface="+mn-ea"/>
              <a:cs typeface="+mn-cs"/>
            </a:endParaRPr>
          </a:p>
        </p:txBody>
      </p:sp>
    </p:spTree>
    <p:extLst>
      <p:ext uri="{BB962C8B-B14F-4D97-AF65-F5344CB8AC3E}">
        <p14:creationId xmlns:p14="http://schemas.microsoft.com/office/powerpoint/2010/main" val="347249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FEB070-1499-730A-720A-9CA2C0689525}"/>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6" name="TextBox 5">
            <a:extLst>
              <a:ext uri="{FF2B5EF4-FFF2-40B4-BE49-F238E27FC236}">
                <a16:creationId xmlns:a16="http://schemas.microsoft.com/office/drawing/2014/main" id="{5CDFE631-4679-3357-4FC2-3CDAA19A3D3A}"/>
              </a:ext>
            </a:extLst>
          </p:cNvPr>
          <p:cNvSpPr txBox="1"/>
          <p:nvPr/>
        </p:nvSpPr>
        <p:spPr>
          <a:xfrm>
            <a:off x="3595687" y="1292215"/>
            <a:ext cx="5000625" cy="5447645"/>
          </a:xfrm>
          <a:prstGeom prst="rect">
            <a:avLst/>
          </a:prstGeom>
          <a:noFill/>
        </p:spPr>
        <p:txBody>
          <a:bodyPr wrap="square">
            <a:spAutoFit/>
          </a:bodyPr>
          <a:lstStyle/>
          <a:p>
            <a:pPr algn="l">
              <a:lnSpc>
                <a:spcPct val="150000"/>
              </a:lnSpc>
            </a:pPr>
            <a:r>
              <a:rPr lang="vi-VN" sz="2800" b="0" i="0">
                <a:solidFill>
                  <a:srgbClr val="002060"/>
                </a:solidFill>
                <a:effectLst/>
              </a:rPr>
              <a:t>Ông </a:t>
            </a:r>
            <a:r>
              <a:rPr lang="vi-VN" sz="2800" b="1" i="0">
                <a:solidFill>
                  <a:srgbClr val="002060"/>
                </a:solidFill>
                <a:effectLst/>
              </a:rPr>
              <a:t>đẩy </a:t>
            </a:r>
            <a:r>
              <a:rPr lang="vi-VN" sz="2800" b="0" i="0">
                <a:solidFill>
                  <a:srgbClr val="002060"/>
                </a:solidFill>
                <a:effectLst/>
              </a:rPr>
              <a:t>chiếc cối xay</a:t>
            </a:r>
          </a:p>
          <a:p>
            <a:pPr algn="l">
              <a:lnSpc>
                <a:spcPct val="150000"/>
              </a:lnSpc>
            </a:pPr>
            <a:r>
              <a:rPr lang="vi-VN" sz="2800" b="0" i="0">
                <a:solidFill>
                  <a:srgbClr val="002060"/>
                </a:solidFill>
                <a:effectLst/>
              </a:rPr>
              <a:t>Cối </a:t>
            </a:r>
            <a:r>
              <a:rPr lang="vi-VN" sz="2800" b="1" i="0">
                <a:solidFill>
                  <a:srgbClr val="002060"/>
                </a:solidFill>
                <a:effectLst/>
              </a:rPr>
              <a:t>quay </a:t>
            </a:r>
            <a:r>
              <a:rPr lang="vi-VN" sz="2800" b="0" i="0">
                <a:solidFill>
                  <a:srgbClr val="002060"/>
                </a:solidFill>
                <a:effectLst/>
              </a:rPr>
              <a:t>như chong chóng</a:t>
            </a:r>
          </a:p>
          <a:p>
            <a:pPr algn="l">
              <a:lnSpc>
                <a:spcPct val="150000"/>
              </a:lnSpc>
            </a:pPr>
            <a:r>
              <a:rPr lang="vi-VN" sz="2800" b="0" i="0">
                <a:solidFill>
                  <a:srgbClr val="002060"/>
                </a:solidFill>
                <a:effectLst/>
              </a:rPr>
              <a:t>Đường </a:t>
            </a:r>
            <a:r>
              <a:rPr lang="vi-VN" sz="2800" b="1" i="0">
                <a:solidFill>
                  <a:srgbClr val="002060"/>
                </a:solidFill>
                <a:effectLst/>
              </a:rPr>
              <a:t>dài </a:t>
            </a:r>
            <a:r>
              <a:rPr lang="vi-VN" sz="2800" b="0" i="0">
                <a:solidFill>
                  <a:srgbClr val="002060"/>
                </a:solidFill>
                <a:effectLst/>
              </a:rPr>
              <a:t>và sông </a:t>
            </a:r>
            <a:r>
              <a:rPr lang="vi-VN" sz="2800" b="1" i="0">
                <a:solidFill>
                  <a:srgbClr val="002060"/>
                </a:solidFill>
                <a:effectLst/>
              </a:rPr>
              <a:t>rộng</a:t>
            </a:r>
            <a:endParaRPr lang="vi-VN" sz="2800" b="0" i="0">
              <a:solidFill>
                <a:srgbClr val="002060"/>
              </a:solidFill>
              <a:effectLst/>
            </a:endParaRPr>
          </a:p>
          <a:p>
            <a:pPr algn="l">
              <a:lnSpc>
                <a:spcPct val="150000"/>
              </a:lnSpc>
            </a:pPr>
            <a:r>
              <a:rPr lang="vi-VN" sz="2800" b="0" i="0">
                <a:solidFill>
                  <a:srgbClr val="002060"/>
                </a:solidFill>
                <a:effectLst/>
              </a:rPr>
              <a:t>Ông vẫn luôn </a:t>
            </a:r>
            <a:r>
              <a:rPr lang="vi-VN" sz="2800" b="1" i="0">
                <a:solidFill>
                  <a:srgbClr val="002060"/>
                </a:solidFill>
                <a:effectLst/>
              </a:rPr>
              <a:t>đi về</a:t>
            </a:r>
            <a:endParaRPr lang="vi-VN" sz="2800" b="0" i="0">
              <a:solidFill>
                <a:srgbClr val="002060"/>
              </a:solidFill>
              <a:effectLst/>
            </a:endParaRPr>
          </a:p>
          <a:p>
            <a:pPr algn="l">
              <a:lnSpc>
                <a:spcPct val="150000"/>
              </a:lnSpc>
            </a:pPr>
            <a:r>
              <a:rPr lang="vi-VN" sz="2800" b="0" i="0">
                <a:solidFill>
                  <a:srgbClr val="002060"/>
                </a:solidFill>
                <a:effectLst/>
              </a:rPr>
              <a:t>Tay của ông </a:t>
            </a:r>
            <a:r>
              <a:rPr lang="vi-VN" sz="2800" b="1" i="0">
                <a:solidFill>
                  <a:srgbClr val="002060"/>
                </a:solidFill>
                <a:effectLst/>
              </a:rPr>
              <a:t>khỏe </a:t>
            </a:r>
            <a:r>
              <a:rPr lang="vi-VN" sz="2800" b="0" i="0">
                <a:solidFill>
                  <a:srgbClr val="002060"/>
                </a:solidFill>
                <a:effectLst/>
              </a:rPr>
              <a:t>ghê</a:t>
            </a:r>
          </a:p>
          <a:p>
            <a:pPr algn="l">
              <a:lnSpc>
                <a:spcPct val="150000"/>
              </a:lnSpc>
            </a:pPr>
            <a:r>
              <a:rPr lang="vi-VN" sz="2800" b="1" i="0">
                <a:solidFill>
                  <a:srgbClr val="002060"/>
                </a:solidFill>
                <a:effectLst/>
              </a:rPr>
              <a:t>Làm </a:t>
            </a:r>
            <a:r>
              <a:rPr lang="vi-VN" sz="2800" b="0" i="0">
                <a:solidFill>
                  <a:srgbClr val="002060"/>
                </a:solidFill>
                <a:effectLst/>
              </a:rPr>
              <a:t>được bao nhiêu việc.</a:t>
            </a:r>
          </a:p>
          <a:p>
            <a:pPr algn="just">
              <a:lnSpc>
                <a:spcPct val="150000"/>
              </a:lnSpc>
            </a:pPr>
            <a:r>
              <a:rPr lang="en-US" sz="2800" b="0" i="0">
                <a:solidFill>
                  <a:srgbClr val="002060"/>
                </a:solidFill>
                <a:effectLst/>
              </a:rPr>
              <a:t>                         </a:t>
            </a:r>
            <a:r>
              <a:rPr lang="vi-VN" sz="2800" b="0" i="0">
                <a:solidFill>
                  <a:srgbClr val="002060"/>
                </a:solidFill>
                <a:effectLst/>
              </a:rPr>
              <a:t>(Hữu Thỉnh)</a:t>
            </a:r>
          </a:p>
          <a:p>
            <a:br>
              <a:rPr lang="vi-VN" b="0" i="0">
                <a:solidFill>
                  <a:srgbClr val="002060"/>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489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316ADB1-45B8-E876-FA2C-0C8D2801E76C}"/>
              </a:ext>
            </a:extLst>
          </p:cNvPr>
          <p:cNvGrpSpPr>
            <a:grpSpLocks noChangeAspect="1"/>
          </p:cNvGrpSpPr>
          <p:nvPr/>
        </p:nvGrpSpPr>
        <p:grpSpPr>
          <a:xfrm>
            <a:off x="10727752" y="251164"/>
            <a:ext cx="1070671" cy="1044975"/>
            <a:chOff x="42977893" y="-3086593"/>
            <a:chExt cx="4712046" cy="4598955"/>
          </a:xfrm>
        </p:grpSpPr>
        <p:sp>
          <p:nvSpPr>
            <p:cNvPr id="3" name="Freeform 6">
              <a:extLst>
                <a:ext uri="{FF2B5EF4-FFF2-40B4-BE49-F238E27FC236}">
                  <a16:creationId xmlns:a16="http://schemas.microsoft.com/office/drawing/2014/main" id="{C126B0B6-E6D9-46C9-A296-791CB6EAA152}"/>
                </a:ext>
              </a:extLst>
            </p:cNvPr>
            <p:cNvSpPr/>
            <p:nvPr/>
          </p:nvSpPr>
          <p:spPr>
            <a:xfrm>
              <a:off x="42977893" y="-3086593"/>
              <a:ext cx="4712046" cy="459895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4" name="Rectangle: Rounded Corners 3">
            <a:extLst>
              <a:ext uri="{FF2B5EF4-FFF2-40B4-BE49-F238E27FC236}">
                <a16:creationId xmlns:a16="http://schemas.microsoft.com/office/drawing/2014/main" id="{FB62BC96-9CD4-6DAA-9B2C-9464589C1A38}"/>
              </a:ext>
            </a:extLst>
          </p:cNvPr>
          <p:cNvSpPr/>
          <p:nvPr/>
        </p:nvSpPr>
        <p:spPr>
          <a:xfrm>
            <a:off x="758252" y="251164"/>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1. </a:t>
            </a:r>
            <a:r>
              <a:rPr lang="vi-VN" sz="2800" b="0" i="0">
                <a:solidFill>
                  <a:schemeClr val="bg1"/>
                </a:solidFill>
                <a:effectLst/>
                <a:latin typeface="Nunito Black" pitchFamily="2" charset="0"/>
              </a:rPr>
              <a:t>Xếp các từ in đậm trong đoạn thơ dưới đây vào nhóm thích hợp.</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7" name="Rectangle: Rounded Corners 6">
            <a:extLst>
              <a:ext uri="{FF2B5EF4-FFF2-40B4-BE49-F238E27FC236}">
                <a16:creationId xmlns:a16="http://schemas.microsoft.com/office/drawing/2014/main" id="{9E03B213-0E2A-C408-F192-836DD6F9FE8B}"/>
              </a:ext>
            </a:extLst>
          </p:cNvPr>
          <p:cNvSpPr/>
          <p:nvPr/>
        </p:nvSpPr>
        <p:spPr>
          <a:xfrm>
            <a:off x="958277" y="1390651"/>
            <a:ext cx="4566223" cy="628650"/>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hoạt động </a:t>
            </a:r>
          </a:p>
          <a:p>
            <a:pPr algn="ctr"/>
            <a:endParaRPr lang="en-US"/>
          </a:p>
        </p:txBody>
      </p:sp>
      <p:sp>
        <p:nvSpPr>
          <p:cNvPr id="8" name="Rectangle: Rounded Corners 7">
            <a:extLst>
              <a:ext uri="{FF2B5EF4-FFF2-40B4-BE49-F238E27FC236}">
                <a16:creationId xmlns:a16="http://schemas.microsoft.com/office/drawing/2014/main" id="{FC7F88EF-5456-B0DC-6307-4AE087C1B9D5}"/>
              </a:ext>
            </a:extLst>
          </p:cNvPr>
          <p:cNvSpPr/>
          <p:nvPr/>
        </p:nvSpPr>
        <p:spPr>
          <a:xfrm>
            <a:off x="6867525" y="1390650"/>
            <a:ext cx="4566223" cy="628651"/>
          </a:xfrm>
          <a:prstGeom prst="roundRect">
            <a:avLst/>
          </a:prstGeom>
          <a:solidFill>
            <a:schemeClr val="accent2">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F0"/>
              </a:solidFill>
              <a:latin typeface="Nunito Black" panose="00000A00000000000000" pitchFamily="2" charset="0"/>
            </a:endParaRPr>
          </a:p>
          <a:p>
            <a:pPr algn="ctr"/>
            <a:r>
              <a:rPr lang="en-US" sz="2800">
                <a:solidFill>
                  <a:srgbClr val="00B0F0"/>
                </a:solidFill>
                <a:latin typeface="Nunito Black" panose="00000A00000000000000" pitchFamily="2" charset="0"/>
              </a:rPr>
              <a:t>Từ chỉ đặc  điểm</a:t>
            </a:r>
          </a:p>
          <a:p>
            <a:pPr algn="ctr"/>
            <a:endParaRPr lang="en-US"/>
          </a:p>
        </p:txBody>
      </p:sp>
      <p:pic>
        <p:nvPicPr>
          <p:cNvPr id="16" name="Picture 15">
            <a:extLst>
              <a:ext uri="{FF2B5EF4-FFF2-40B4-BE49-F238E27FC236}">
                <a16:creationId xmlns:a16="http://schemas.microsoft.com/office/drawing/2014/main" id="{8274B8B8-30C5-E4B7-1935-3114DB3A7329}"/>
              </a:ext>
            </a:extLst>
          </p:cNvPr>
          <p:cNvPicPr>
            <a:picLocks noChangeAspect="1"/>
          </p:cNvPicPr>
          <p:nvPr/>
        </p:nvPicPr>
        <p:blipFill>
          <a:blip r:embed="rId4"/>
          <a:stretch>
            <a:fillRect/>
          </a:stretch>
        </p:blipFill>
        <p:spPr>
          <a:xfrm>
            <a:off x="1433992" y="2113812"/>
            <a:ext cx="3982006" cy="4258413"/>
          </a:xfrm>
          <a:prstGeom prst="rect">
            <a:avLst/>
          </a:prstGeom>
        </p:spPr>
      </p:pic>
      <p:sp>
        <p:nvSpPr>
          <p:cNvPr id="17" name="TextBox 16">
            <a:extLst>
              <a:ext uri="{FF2B5EF4-FFF2-40B4-BE49-F238E27FC236}">
                <a16:creationId xmlns:a16="http://schemas.microsoft.com/office/drawing/2014/main" id="{BDA336AB-18AA-1A87-3265-27D622FA9444}"/>
              </a:ext>
            </a:extLst>
          </p:cNvPr>
          <p:cNvSpPr txBox="1"/>
          <p:nvPr/>
        </p:nvSpPr>
        <p:spPr>
          <a:xfrm>
            <a:off x="2790252" y="2746891"/>
            <a:ext cx="1638300" cy="2862322"/>
          </a:xfrm>
          <a:prstGeom prst="rect">
            <a:avLst/>
          </a:prstGeom>
          <a:noFill/>
        </p:spPr>
        <p:txBody>
          <a:bodyPr wrap="square" rtlCol="0">
            <a:spAutoFit/>
          </a:bodyPr>
          <a:lstStyle/>
          <a:p>
            <a:r>
              <a:rPr lang="en-US" sz="3600" b="1" i="0">
                <a:solidFill>
                  <a:srgbClr val="002060"/>
                </a:solidFill>
                <a:effectLst/>
                <a:latin typeface="Nunito Black" pitchFamily="2" charset="0"/>
              </a:rPr>
              <a:t>vác, đẩy, quay, đi, về, làm</a:t>
            </a:r>
            <a:endParaRPr lang="en-US" sz="3600">
              <a:solidFill>
                <a:srgbClr val="002060"/>
              </a:solidFill>
              <a:latin typeface="Nunito Black" pitchFamily="2" charset="0"/>
            </a:endParaRPr>
          </a:p>
        </p:txBody>
      </p:sp>
      <p:pic>
        <p:nvPicPr>
          <p:cNvPr id="19" name="Picture 18">
            <a:extLst>
              <a:ext uri="{FF2B5EF4-FFF2-40B4-BE49-F238E27FC236}">
                <a16:creationId xmlns:a16="http://schemas.microsoft.com/office/drawing/2014/main" id="{0166B654-1F6D-DA53-5CB0-C4B03A08C8BC}"/>
              </a:ext>
            </a:extLst>
          </p:cNvPr>
          <p:cNvPicPr>
            <a:picLocks noChangeAspect="1"/>
          </p:cNvPicPr>
          <p:nvPr/>
        </p:nvPicPr>
        <p:blipFill>
          <a:blip r:embed="rId5"/>
          <a:stretch>
            <a:fillRect/>
          </a:stretch>
        </p:blipFill>
        <p:spPr>
          <a:xfrm>
            <a:off x="6772258" y="2113812"/>
            <a:ext cx="3886217" cy="4258413"/>
          </a:xfrm>
          <a:prstGeom prst="rect">
            <a:avLst/>
          </a:prstGeom>
        </p:spPr>
      </p:pic>
      <p:sp>
        <p:nvSpPr>
          <p:cNvPr id="21" name="TextBox 20">
            <a:extLst>
              <a:ext uri="{FF2B5EF4-FFF2-40B4-BE49-F238E27FC236}">
                <a16:creationId xmlns:a16="http://schemas.microsoft.com/office/drawing/2014/main" id="{E6FAB9FE-4BE8-8AA1-2905-AC515F5DF0AE}"/>
              </a:ext>
            </a:extLst>
          </p:cNvPr>
          <p:cNvSpPr txBox="1"/>
          <p:nvPr/>
        </p:nvSpPr>
        <p:spPr>
          <a:xfrm>
            <a:off x="7957114" y="2849735"/>
            <a:ext cx="1529786" cy="2554545"/>
          </a:xfrm>
          <a:prstGeom prst="rect">
            <a:avLst/>
          </a:prstGeom>
          <a:noFill/>
        </p:spPr>
        <p:txBody>
          <a:bodyPr wrap="square">
            <a:spAutoFit/>
          </a:bodyPr>
          <a:lstStyle/>
          <a:p>
            <a:r>
              <a:rPr lang="en-US" sz="3200" b="1" i="0">
                <a:solidFill>
                  <a:srgbClr val="002060"/>
                </a:solidFill>
                <a:effectLst/>
                <a:latin typeface="Nunito Black" pitchFamily="2" charset="0"/>
              </a:rPr>
              <a:t>dài, thẳng, dài, rộng, khỏe</a:t>
            </a:r>
            <a:endParaRPr lang="en-US" sz="3200">
              <a:solidFill>
                <a:srgbClr val="002060"/>
              </a:solidFill>
              <a:latin typeface="Nunito Black" pitchFamily="2" charset="0"/>
            </a:endParaRPr>
          </a:p>
        </p:txBody>
      </p:sp>
    </p:spTree>
    <p:extLst>
      <p:ext uri="{BB962C8B-B14F-4D97-AF65-F5344CB8AC3E}">
        <p14:creationId xmlns:p14="http://schemas.microsoft.com/office/powerpoint/2010/main" val="35640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B6EAFB-6443-A569-55FE-5EB7778D3DE8}"/>
              </a:ext>
            </a:extLst>
          </p:cNvPr>
          <p:cNvSpPr/>
          <p:nvPr/>
        </p:nvSpPr>
        <p:spPr>
          <a:xfrm>
            <a:off x="482600" y="297707"/>
            <a:ext cx="9969500" cy="847548"/>
          </a:xfrm>
          <a:prstGeom prst="roundRect">
            <a:avLst/>
          </a:prstGeom>
          <a:solidFill>
            <a:srgbClr val="FD8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2. </a:t>
            </a:r>
            <a:r>
              <a:rPr lang="vi-VN" sz="3200" b="0" i="0">
                <a:solidFill>
                  <a:schemeClr val="bg1"/>
                </a:solidFill>
                <a:effectLst/>
                <a:latin typeface="Nunito Black" pitchFamily="2" charset="0"/>
              </a:rPr>
              <a:t>Tìm câu kể trong những câu dưới đây:</a:t>
            </a:r>
            <a:br>
              <a:rPr lang="vi-VN" sz="3200" b="0" i="0">
                <a:solidFill>
                  <a:schemeClr val="bg1"/>
                </a:solidFill>
                <a:effectLst/>
                <a:latin typeface="Nunito Black" pitchFamily="2" charset="0"/>
              </a:rPr>
            </a:br>
            <a:br>
              <a:rPr lang="vi-VN" sz="3200" b="0" i="0">
                <a:solidFill>
                  <a:schemeClr val="bg1"/>
                </a:solidFill>
                <a:effectLst/>
                <a:latin typeface="Nunito Black"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2" name="Rectangle: Folded Corner 1">
            <a:extLst>
              <a:ext uri="{FF2B5EF4-FFF2-40B4-BE49-F238E27FC236}">
                <a16:creationId xmlns:a16="http://schemas.microsoft.com/office/drawing/2014/main" id="{9C8AF128-EDCD-7742-7C16-CABFCCDB91E3}"/>
              </a:ext>
            </a:extLst>
          </p:cNvPr>
          <p:cNvSpPr/>
          <p:nvPr/>
        </p:nvSpPr>
        <p:spPr>
          <a:xfrm>
            <a:off x="482600" y="1350221"/>
            <a:ext cx="2522537" cy="2017000"/>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rgbClr val="00B050"/>
                </a:solidFill>
                <a:latin typeface="Nunito Black" pitchFamily="2" charset="0"/>
              </a:rPr>
              <a:t>a. Tháp Bà Pô – na – ga ở đâu?</a:t>
            </a:r>
          </a:p>
          <a:p>
            <a:pPr algn="ctr"/>
            <a:endParaRPr lang="en-US"/>
          </a:p>
        </p:txBody>
      </p:sp>
      <p:sp>
        <p:nvSpPr>
          <p:cNvPr id="8" name="Rectangle: Folded Corner 7">
            <a:extLst>
              <a:ext uri="{FF2B5EF4-FFF2-40B4-BE49-F238E27FC236}">
                <a16:creationId xmlns:a16="http://schemas.microsoft.com/office/drawing/2014/main" id="{93EEBDF8-EFA0-B19B-5652-7C41DA67FC78}"/>
              </a:ext>
            </a:extLst>
          </p:cNvPr>
          <p:cNvSpPr/>
          <p:nvPr/>
        </p:nvSpPr>
        <p:spPr>
          <a:xfrm>
            <a:off x="3282743" y="1245179"/>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b. Tháp Bà Pô – na – ga là một địa điểm du lịch nổi tiếng ở Nha Trang.</a:t>
            </a:r>
          </a:p>
          <a:p>
            <a:pPr algn="ctr"/>
            <a:endParaRPr lang="en-US"/>
          </a:p>
        </p:txBody>
      </p:sp>
      <p:sp>
        <p:nvSpPr>
          <p:cNvPr id="9" name="Rectangle: Folded Corner 8">
            <a:extLst>
              <a:ext uri="{FF2B5EF4-FFF2-40B4-BE49-F238E27FC236}">
                <a16:creationId xmlns:a16="http://schemas.microsoft.com/office/drawing/2014/main" id="{668F3A70-8509-C03D-B5C4-BD017DA1F0EC}"/>
              </a:ext>
            </a:extLst>
          </p:cNvPr>
          <p:cNvSpPr/>
          <p:nvPr/>
        </p:nvSpPr>
        <p:spPr>
          <a:xfrm>
            <a:off x="482635" y="3892764"/>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c. 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3C6E341-C5AF-F931-161C-ACF45E0B79A6}"/>
              </a:ext>
            </a:extLst>
          </p:cNvPr>
          <p:cNvSpPr/>
          <p:nvPr/>
        </p:nvSpPr>
        <p:spPr>
          <a:xfrm>
            <a:off x="3807030" y="3948907"/>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d. Mỗi một ngày trôi qua, ông đang già đi, còn nó mạnh mẽ hơn.</a:t>
            </a:r>
          </a:p>
          <a:p>
            <a:pPr algn="ctr"/>
            <a:endParaRPr lang="en-US"/>
          </a:p>
        </p:txBody>
      </p:sp>
      <p:sp>
        <p:nvSpPr>
          <p:cNvPr id="18" name="Rectangle: Folded Corner 17">
            <a:extLst>
              <a:ext uri="{FF2B5EF4-FFF2-40B4-BE49-F238E27FC236}">
                <a16:creationId xmlns:a16="http://schemas.microsoft.com/office/drawing/2014/main" id="{A2040447-5CD6-7A83-0501-63C8C85EAB3F}"/>
              </a:ext>
            </a:extLst>
          </p:cNvPr>
          <p:cNvSpPr/>
          <p:nvPr/>
        </p:nvSpPr>
        <p:spPr>
          <a:xfrm>
            <a:off x="7277689" y="4001415"/>
            <a:ext cx="2882484" cy="2015766"/>
          </a:xfrm>
          <a:prstGeom prst="foldedCorner">
            <a:avLst/>
          </a:prstGeom>
          <a:solidFill>
            <a:schemeClr val="accent6">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e. Ông ngoại ơi, cháu yêu ông nhiều lắm!</a:t>
            </a:r>
          </a:p>
          <a:p>
            <a:pPr algn="ctr"/>
            <a:endParaRPr lang="en-US"/>
          </a:p>
        </p:txBody>
      </p:sp>
      <p:sp>
        <p:nvSpPr>
          <p:cNvPr id="19" name="Cloud 18">
            <a:extLst>
              <a:ext uri="{FF2B5EF4-FFF2-40B4-BE49-F238E27FC236}">
                <a16:creationId xmlns:a16="http://schemas.microsoft.com/office/drawing/2014/main" id="{EFE0A61C-1C44-31D9-1470-301154B5B132}"/>
              </a:ext>
            </a:extLst>
          </p:cNvPr>
          <p:cNvSpPr/>
          <p:nvPr/>
        </p:nvSpPr>
        <p:spPr>
          <a:xfrm>
            <a:off x="6111838" y="1145255"/>
            <a:ext cx="5457408" cy="3800474"/>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2060"/>
              </a:solidFill>
              <a:effectLst/>
              <a:latin typeface="Nunito Black" pitchFamily="2" charset="0"/>
            </a:endParaRPr>
          </a:p>
          <a:p>
            <a:pPr algn="ctr"/>
            <a:endParaRPr lang="en-US" sz="2800" b="0" i="0">
              <a:solidFill>
                <a:srgbClr val="002060"/>
              </a:solidFill>
              <a:effectLst/>
              <a:latin typeface="Nunito Black" pitchFamily="2" charset="0"/>
            </a:endParaRPr>
          </a:p>
          <a:p>
            <a:pPr algn="ctr"/>
            <a:r>
              <a:rPr lang="vi-VN" sz="2800" b="0" i="0">
                <a:solidFill>
                  <a:srgbClr val="FF0000"/>
                </a:solidFill>
                <a:effectLst/>
                <a:latin typeface="Nunito Black" pitchFamily="2" charset="0"/>
              </a:rPr>
              <a:t>Câu kể là câu dùng để giới thiệu sự vật, nêu hoạt động hoặc nêu đặc điểm của sự vật và được kết thúc bằng dấu chấm.</a:t>
            </a:r>
            <a:br>
              <a:rPr lang="vi-VN" sz="2800" b="0" i="0">
                <a:solidFill>
                  <a:srgbClr val="FF0000"/>
                </a:solidFill>
                <a:effectLst/>
                <a:latin typeface="Nunito Black" pitchFamily="2" charset="0"/>
              </a:rPr>
            </a:br>
            <a:br>
              <a:rPr lang="vi-VN" sz="2800" b="0" i="0">
                <a:solidFill>
                  <a:srgbClr val="FF0000"/>
                </a:solidFill>
                <a:effectLst/>
                <a:latin typeface="Nunito Black" pitchFamily="2" charset="0"/>
              </a:rPr>
            </a:br>
            <a:endParaRPr lang="en-US" sz="2800">
              <a:solidFill>
                <a:srgbClr val="FF0000"/>
              </a:solidFill>
              <a:latin typeface="Nunito Black" pitchFamily="2" charset="0"/>
            </a:endParaRPr>
          </a:p>
        </p:txBody>
      </p:sp>
      <p:sp>
        <p:nvSpPr>
          <p:cNvPr id="20" name="Oval 19">
            <a:extLst>
              <a:ext uri="{FF2B5EF4-FFF2-40B4-BE49-F238E27FC236}">
                <a16:creationId xmlns:a16="http://schemas.microsoft.com/office/drawing/2014/main" id="{75EE418B-F93C-B851-9DE2-607E82A7400B}"/>
              </a:ext>
            </a:extLst>
          </p:cNvPr>
          <p:cNvSpPr/>
          <p:nvPr/>
        </p:nvSpPr>
        <p:spPr>
          <a:xfrm>
            <a:off x="2933700" y="846487"/>
            <a:ext cx="4200525" cy="3102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CF94AD-1D62-10DE-D786-2ECC4CC4BA6A}"/>
              </a:ext>
            </a:extLst>
          </p:cNvPr>
          <p:cNvSpPr/>
          <p:nvPr/>
        </p:nvSpPr>
        <p:spPr>
          <a:xfrm>
            <a:off x="3192839" y="846487"/>
            <a:ext cx="3484186" cy="2873158"/>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0C8335-0F89-C2B3-C263-DA16C2DD033E}"/>
              </a:ext>
            </a:extLst>
          </p:cNvPr>
          <p:cNvSpPr/>
          <p:nvPr/>
        </p:nvSpPr>
        <p:spPr>
          <a:xfrm>
            <a:off x="384382" y="3498041"/>
            <a:ext cx="3276391" cy="2931334"/>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16445F8-471A-E701-F92C-F0B8B4B80BB3}"/>
              </a:ext>
            </a:extLst>
          </p:cNvPr>
          <p:cNvSpPr/>
          <p:nvPr/>
        </p:nvSpPr>
        <p:spPr>
          <a:xfrm>
            <a:off x="3660773" y="3681155"/>
            <a:ext cx="3563356" cy="2748220"/>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19"/>
                                        </p:tgtEl>
                                        <p:attrNameLst>
                                          <p:attrName>ppt_w</p:attrName>
                                        </p:attrNameLst>
                                      </p:cBhvr>
                                      <p:tavLst>
                                        <p:tav tm="0">
                                          <p:val>
                                            <p:strVal val="ppt_w"/>
                                          </p:val>
                                        </p:tav>
                                        <p:tav tm="100000">
                                          <p:val>
                                            <p:fltVal val="0"/>
                                          </p:val>
                                        </p:tav>
                                      </p:tavLst>
                                    </p:anim>
                                    <p:anim calcmode="lin" valueType="num">
                                      <p:cBhvr>
                                        <p:cTn id="14" dur="1000"/>
                                        <p:tgtEl>
                                          <p:spTgt spid="19"/>
                                        </p:tgtEl>
                                        <p:attrNameLst>
                                          <p:attrName>ppt_h</p:attrName>
                                        </p:attrNameLst>
                                      </p:cBhvr>
                                      <p:tavLst>
                                        <p:tav tm="0">
                                          <p:val>
                                            <p:strVal val="ppt_h"/>
                                          </p:val>
                                        </p:tav>
                                        <p:tav tm="100000">
                                          <p:val>
                                            <p:fltVal val="0"/>
                                          </p:val>
                                        </p:tav>
                                      </p:tavLst>
                                    </p:anim>
                                    <p:anim calcmode="lin" valueType="num">
                                      <p:cBhvr>
                                        <p:cTn id="15" dur="1000"/>
                                        <p:tgtEl>
                                          <p:spTgt spid="19"/>
                                        </p:tgtEl>
                                        <p:attrNameLst>
                                          <p:attrName>style.rotation</p:attrName>
                                        </p:attrNameLst>
                                      </p:cBhvr>
                                      <p:tavLst>
                                        <p:tav tm="0">
                                          <p:val>
                                            <p:fltVal val="0"/>
                                          </p:val>
                                        </p:tav>
                                        <p:tav tm="100000">
                                          <p:val>
                                            <p:fltVal val="90"/>
                                          </p:val>
                                        </p:tav>
                                      </p:tavLst>
                                    </p:anim>
                                    <p:animEffect transition="out" filter="fade">
                                      <p:cBhvr>
                                        <p:cTn id="16" dur="1000"/>
                                        <p:tgtEl>
                                          <p:spTgt spid="19"/>
                                        </p:tgtEl>
                                      </p:cBhvr>
                                    </p:animEffect>
                                    <p:set>
                                      <p:cBhvr>
                                        <p:cTn id="17" dur="1" fill="hold">
                                          <p:stCondLst>
                                            <p:cond delay="9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 calcmode="lin" valueType="num">
                                      <p:cBhvr>
                                        <p:cTn id="32" dur="1000" fill="hold"/>
                                        <p:tgtEl>
                                          <p:spTgt spid="22"/>
                                        </p:tgtEl>
                                        <p:attrNameLst>
                                          <p:attrName>style.rotation</p:attrName>
                                        </p:attrNameLst>
                                      </p:cBhvr>
                                      <p:tavLst>
                                        <p:tav tm="0">
                                          <p:val>
                                            <p:fltVal val="90"/>
                                          </p:val>
                                        </p:tav>
                                        <p:tav tm="100000">
                                          <p:val>
                                            <p:fltVal val="0"/>
                                          </p:val>
                                        </p:tav>
                                      </p:tavLst>
                                    </p:anim>
                                    <p:animEffect transition="in" filter="fade">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xit" presetSubtype="0" fill="hold" grpId="0" nodeType="clickEffect">
                                  <p:stCondLst>
                                    <p:cond delay="0"/>
                                  </p:stCondLst>
                                  <p:childTnLst>
                                    <p:animEffect transition="out" filter="wipe(down)">
                                      <p:cBhvr>
                                        <p:cTn id="45" dur="180" accel="50000">
                                          <p:stCondLst>
                                            <p:cond delay="1820"/>
                                          </p:stCondLst>
                                        </p:cTn>
                                        <p:tgtEl>
                                          <p:spTgt spid="2"/>
                                        </p:tgtEl>
                                      </p:cBhvr>
                                    </p:animEffect>
                                    <p:anim calcmode="lin" valueType="num">
                                      <p:cBhvr>
                                        <p:cTn id="46"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47"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48"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9"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1"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53" dur="26">
                                          <p:stCondLst>
                                            <p:cond delay="620"/>
                                          </p:stCondLst>
                                        </p:cTn>
                                        <p:tgtEl>
                                          <p:spTgt spid="2"/>
                                        </p:tgtEl>
                                      </p:cBhvr>
                                      <p:to x="100000" y="60000"/>
                                    </p:animScale>
                                    <p:animScale>
                                      <p:cBhvr>
                                        <p:cTn id="54" dur="166" decel="50000">
                                          <p:stCondLst>
                                            <p:cond delay="64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set>
                                      <p:cBhvr>
                                        <p:cTn id="61" dur="1" fill="hold">
                                          <p:stCondLst>
                                            <p:cond delay="1999"/>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6" presetClass="exit" presetSubtype="0" fill="hold" grpId="0" nodeType="clickEffect">
                                  <p:stCondLst>
                                    <p:cond delay="0"/>
                                  </p:stCondLst>
                                  <p:childTnLst>
                                    <p:animEffect transition="out" filter="wipe(down)">
                                      <p:cBhvr>
                                        <p:cTn id="65" dur="180" accel="50000">
                                          <p:stCondLst>
                                            <p:cond delay="1820"/>
                                          </p:stCondLst>
                                        </p:cTn>
                                        <p:tgtEl>
                                          <p:spTgt spid="18"/>
                                        </p:tgtEl>
                                      </p:cBhvr>
                                    </p:animEffect>
                                    <p:anim calcmode="lin" valueType="num">
                                      <p:cBhvr>
                                        <p:cTn id="66"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67"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68"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2"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73" dur="26">
                                          <p:stCondLst>
                                            <p:cond delay="620"/>
                                          </p:stCondLst>
                                        </p:cTn>
                                        <p:tgtEl>
                                          <p:spTgt spid="18"/>
                                        </p:tgtEl>
                                      </p:cBhvr>
                                      <p:to x="100000" y="60000"/>
                                    </p:animScale>
                                    <p:animScale>
                                      <p:cBhvr>
                                        <p:cTn id="74" dur="166" decel="50000">
                                          <p:stCondLst>
                                            <p:cond delay="64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set>
                                      <p:cBhvr>
                                        <p:cTn id="8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19" grpId="1"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A3534B-E55A-E60E-260E-AABCBB874BE1}"/>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Trả lời câu 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207986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8C74F8A-36B6-24B2-F7C2-8C2154992177}"/>
              </a:ext>
            </a:extLst>
          </p:cNvPr>
          <p:cNvSpPr/>
          <p:nvPr/>
        </p:nvSpPr>
        <p:spPr>
          <a:xfrm>
            <a:off x="482600" y="297707"/>
            <a:ext cx="7785100" cy="847548"/>
          </a:xfrm>
          <a:prstGeom prst="roundRect">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3. Tìm trong những câu kể ở bài tập 2:</a:t>
            </a:r>
            <a:br>
              <a:rPr lang="en-US" sz="3200" b="0" i="0">
                <a:solidFill>
                  <a:schemeClr val="bg1"/>
                </a:solidFill>
                <a:effectLst/>
                <a:latin typeface="Nunito Black" panose="00000A00000000000000" pitchFamily="2" charset="0"/>
              </a:rPr>
            </a:br>
            <a:br>
              <a:rPr lang="en-US" sz="3200" b="0" i="0">
                <a:solidFill>
                  <a:schemeClr val="bg1"/>
                </a:solidFill>
                <a:effectLst/>
                <a:latin typeface="Nunito Black" panose="00000A00000000000000" pitchFamily="2" charset="0"/>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F86F04BD-695A-8C65-8DF4-1113140908AD}"/>
              </a:ext>
            </a:extLst>
          </p:cNvPr>
          <p:cNvSpPr txBox="1"/>
          <p:nvPr/>
        </p:nvSpPr>
        <p:spPr>
          <a:xfrm>
            <a:off x="1019174" y="3429000"/>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7" name="TextBox 6">
            <a:extLst>
              <a:ext uri="{FF2B5EF4-FFF2-40B4-BE49-F238E27FC236}">
                <a16:creationId xmlns:a16="http://schemas.microsoft.com/office/drawing/2014/main" id="{9794AF0C-6B24-7A87-F587-24ECC15357E6}"/>
              </a:ext>
            </a:extLst>
          </p:cNvPr>
          <p:cNvSpPr txBox="1"/>
          <p:nvPr/>
        </p:nvSpPr>
        <p:spPr>
          <a:xfrm>
            <a:off x="4711590" y="4531865"/>
            <a:ext cx="6097656" cy="461665"/>
          </a:xfrm>
          <a:prstGeom prst="rect">
            <a:avLst/>
          </a:prstGeom>
          <a:noFill/>
        </p:spPr>
        <p:txBody>
          <a:bodyPr wrap="square">
            <a:spAutoFit/>
          </a:bodyPr>
          <a:lstStyle/>
          <a:p>
            <a:endParaRPr lang="en-US" sz="2400">
              <a:solidFill>
                <a:srgbClr val="0070C0"/>
              </a:solidFill>
              <a:latin typeface="Nunito Black" pitchFamily="2" charset="0"/>
            </a:endParaRPr>
          </a:p>
        </p:txBody>
      </p:sp>
      <p:sp>
        <p:nvSpPr>
          <p:cNvPr id="8" name="Rectangle: Rounded Corners 7">
            <a:extLst>
              <a:ext uri="{FF2B5EF4-FFF2-40B4-BE49-F238E27FC236}">
                <a16:creationId xmlns:a16="http://schemas.microsoft.com/office/drawing/2014/main" id="{BAE6D438-4CC9-81F8-B269-842611A64F6C}"/>
              </a:ext>
            </a:extLst>
          </p:cNvPr>
          <p:cNvSpPr/>
          <p:nvPr/>
        </p:nvSpPr>
        <p:spPr>
          <a:xfrm>
            <a:off x="296517" y="1308886"/>
            <a:ext cx="5294658"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pPr algn="ctr"/>
            <a:r>
              <a:rPr lang="en-US" sz="2800" b="0" i="0">
                <a:solidFill>
                  <a:schemeClr val="accent2">
                    <a:lumMod val="75000"/>
                  </a:schemeClr>
                </a:solidFill>
                <a:effectLst/>
                <a:latin typeface="Nunito Black" pitchFamily="2" charset="0"/>
              </a:rPr>
              <a:t>a. Câu nào giới thiệu sự vật?</a:t>
            </a:r>
            <a:endParaRPr lang="en-US" sz="2800">
              <a:solidFill>
                <a:schemeClr val="accent2">
                  <a:lumMod val="75000"/>
                </a:schemeClr>
              </a:solidFill>
              <a:latin typeface="Nunito Black" pitchFamily="2" charset="0"/>
            </a:endParaRPr>
          </a:p>
          <a:p>
            <a:pPr algn="ctr"/>
            <a:endParaRPr lang="en-US"/>
          </a:p>
        </p:txBody>
      </p:sp>
      <p:sp>
        <p:nvSpPr>
          <p:cNvPr id="9" name="Rectangle: Rounded Corners 8">
            <a:extLst>
              <a:ext uri="{FF2B5EF4-FFF2-40B4-BE49-F238E27FC236}">
                <a16:creationId xmlns:a16="http://schemas.microsoft.com/office/drawing/2014/main" id="{BA832056-985F-D218-759D-548325C0876E}"/>
              </a:ext>
            </a:extLst>
          </p:cNvPr>
          <p:cNvSpPr/>
          <p:nvPr/>
        </p:nvSpPr>
        <p:spPr>
          <a:xfrm>
            <a:off x="2353917" y="1919487"/>
            <a:ext cx="4989857"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b. Câu nào nêu hoạt động?</a:t>
            </a:r>
            <a:endParaRPr lang="en-US" sz="2800">
              <a:solidFill>
                <a:srgbClr val="0070C0"/>
              </a:solidFill>
              <a:latin typeface="Nunito Black" pitchFamily="2" charset="0"/>
            </a:endParaRPr>
          </a:p>
          <a:p>
            <a:pPr algn="ctr"/>
            <a:endParaRPr lang="en-US"/>
          </a:p>
        </p:txBody>
      </p:sp>
      <p:sp>
        <p:nvSpPr>
          <p:cNvPr id="10" name="Rectangle: Rounded Corners 9">
            <a:extLst>
              <a:ext uri="{FF2B5EF4-FFF2-40B4-BE49-F238E27FC236}">
                <a16:creationId xmlns:a16="http://schemas.microsoft.com/office/drawing/2014/main" id="{920D02FF-01A0-40C2-18EC-A768EA3C711F}"/>
              </a:ext>
            </a:extLst>
          </p:cNvPr>
          <p:cNvSpPr/>
          <p:nvPr/>
        </p:nvSpPr>
        <p:spPr>
          <a:xfrm>
            <a:off x="6096000" y="2430720"/>
            <a:ext cx="4989857"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 Câu nào nêu đặc điểm ?</a:t>
            </a:r>
            <a:endParaRPr lang="en-US" sz="2800">
              <a:solidFill>
                <a:srgbClr val="0070C0"/>
              </a:solidFill>
              <a:latin typeface="Nunito Black" pitchFamily="2" charset="0"/>
            </a:endParaRPr>
          </a:p>
          <a:p>
            <a:pPr algn="ctr"/>
            <a:endParaRPr lang="en-US"/>
          </a:p>
        </p:txBody>
      </p:sp>
      <p:sp>
        <p:nvSpPr>
          <p:cNvPr id="11" name="Rectangle: Folded Corner 10">
            <a:extLst>
              <a:ext uri="{FF2B5EF4-FFF2-40B4-BE49-F238E27FC236}">
                <a16:creationId xmlns:a16="http://schemas.microsoft.com/office/drawing/2014/main" id="{586AE986-9A11-05D3-0A67-09F82BC2E05C}"/>
              </a:ext>
            </a:extLst>
          </p:cNvPr>
          <p:cNvSpPr/>
          <p:nvPr/>
        </p:nvSpPr>
        <p:spPr>
          <a:xfrm>
            <a:off x="482600" y="2926233"/>
            <a:ext cx="3041857" cy="2442619"/>
          </a:xfrm>
          <a:prstGeom prst="foldedCorner">
            <a:avLst/>
          </a:prstGeom>
          <a:solidFill>
            <a:srgbClr val="FA62F3"/>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 Tháp Bà Pô – na – ga là một địa điểm du lịch nổi tiếng ở Nha Trang.</a:t>
            </a:r>
          </a:p>
          <a:p>
            <a:pPr algn="ctr"/>
            <a:endParaRPr lang="en-US"/>
          </a:p>
        </p:txBody>
      </p:sp>
      <p:sp>
        <p:nvSpPr>
          <p:cNvPr id="12" name="Rectangle: Folded Corner 11">
            <a:extLst>
              <a:ext uri="{FF2B5EF4-FFF2-40B4-BE49-F238E27FC236}">
                <a16:creationId xmlns:a16="http://schemas.microsoft.com/office/drawing/2014/main" id="{0335ED3A-5BA0-F268-122E-2E847AEF890F}"/>
              </a:ext>
            </a:extLst>
          </p:cNvPr>
          <p:cNvSpPr/>
          <p:nvPr/>
        </p:nvSpPr>
        <p:spPr>
          <a:xfrm>
            <a:off x="4186669" y="3081461"/>
            <a:ext cx="2990436" cy="2233069"/>
          </a:xfrm>
          <a:prstGeom prst="foldedCorner">
            <a:avLst/>
          </a:prstGeom>
          <a:solidFill>
            <a:schemeClr val="accent5">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Ông ngoại đưa đón Dương đi học mỗi khi bố mẹ bận rộn.</a:t>
            </a:r>
          </a:p>
          <a:p>
            <a:pPr algn="ctr"/>
            <a:endParaRPr lang="en-US"/>
          </a:p>
        </p:txBody>
      </p:sp>
      <p:sp>
        <p:nvSpPr>
          <p:cNvPr id="13" name="Rectangle: Folded Corner 12">
            <a:extLst>
              <a:ext uri="{FF2B5EF4-FFF2-40B4-BE49-F238E27FC236}">
                <a16:creationId xmlns:a16="http://schemas.microsoft.com/office/drawing/2014/main" id="{BA0A8E06-3D1B-1360-C24D-B1E8A3A69AFC}"/>
              </a:ext>
            </a:extLst>
          </p:cNvPr>
          <p:cNvSpPr/>
          <p:nvPr/>
        </p:nvSpPr>
        <p:spPr>
          <a:xfrm>
            <a:off x="7839317" y="3189109"/>
            <a:ext cx="3276391" cy="2120782"/>
          </a:xfrm>
          <a:prstGeom prst="foldedCorner">
            <a:avLst/>
          </a:prstGeom>
          <a:solidFill>
            <a:schemeClr val="accent2">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B050"/>
              </a:solidFill>
              <a:latin typeface="Nunito Black" pitchFamily="2" charset="0"/>
            </a:endParaRPr>
          </a:p>
          <a:p>
            <a:pPr algn="ctr"/>
            <a:r>
              <a:rPr lang="en-US" sz="2800">
                <a:solidFill>
                  <a:schemeClr val="tx1"/>
                </a:solidFill>
                <a:latin typeface="Nunito Black" pitchFamily="2" charset="0"/>
              </a:rPr>
              <a:t>Mỗi một ngày trôi qua, ông đang già đi, còn nó mạnh mẽ hơn.</a:t>
            </a:r>
          </a:p>
          <a:p>
            <a:pPr algn="ctr"/>
            <a:endParaRPr lang="en-US"/>
          </a:p>
        </p:txBody>
      </p:sp>
      <p:sp>
        <p:nvSpPr>
          <p:cNvPr id="14" name="Rectangle: Rounded Corners 13">
            <a:extLst>
              <a:ext uri="{FF2B5EF4-FFF2-40B4-BE49-F238E27FC236}">
                <a16:creationId xmlns:a16="http://schemas.microsoft.com/office/drawing/2014/main" id="{9FEE02CE-659E-D9BF-C302-9D1096608FD1}"/>
              </a:ext>
            </a:extLst>
          </p:cNvPr>
          <p:cNvSpPr/>
          <p:nvPr/>
        </p:nvSpPr>
        <p:spPr>
          <a:xfrm>
            <a:off x="581024" y="5326563"/>
            <a:ext cx="2890286" cy="580743"/>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chemeClr val="accent2">
                  <a:lumMod val="75000"/>
                </a:schemeClr>
              </a:solidFill>
              <a:effectLst/>
              <a:latin typeface="Nunito Black" pitchFamily="2" charset="0"/>
            </a:endParaRPr>
          </a:p>
          <a:p>
            <a:r>
              <a:rPr lang="en-US" sz="2800" b="0" i="0">
                <a:solidFill>
                  <a:schemeClr val="accent2">
                    <a:lumMod val="75000"/>
                  </a:schemeClr>
                </a:solidFill>
                <a:effectLst/>
                <a:latin typeface="Nunito Black" pitchFamily="2" charset="0"/>
              </a:rPr>
              <a:t> Câu nêu sự vật</a:t>
            </a:r>
            <a:endParaRPr lang="en-US" sz="2800">
              <a:solidFill>
                <a:schemeClr val="accent2">
                  <a:lumMod val="75000"/>
                </a:schemeClr>
              </a:solidFill>
              <a:latin typeface="Nunito Black" pitchFamily="2" charset="0"/>
            </a:endParaRPr>
          </a:p>
          <a:p>
            <a:pPr algn="ctr"/>
            <a:endParaRPr lang="en-US"/>
          </a:p>
        </p:txBody>
      </p:sp>
      <p:sp>
        <p:nvSpPr>
          <p:cNvPr id="15" name="Rectangle: Rounded Corners 14">
            <a:extLst>
              <a:ext uri="{FF2B5EF4-FFF2-40B4-BE49-F238E27FC236}">
                <a16:creationId xmlns:a16="http://schemas.microsoft.com/office/drawing/2014/main" id="{6035B2BF-2070-6024-8BFC-8D66789A1DFF}"/>
              </a:ext>
            </a:extLst>
          </p:cNvPr>
          <p:cNvSpPr/>
          <p:nvPr/>
        </p:nvSpPr>
        <p:spPr>
          <a:xfrm>
            <a:off x="3848100" y="5356079"/>
            <a:ext cx="3614426" cy="46829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 Câu nêu hoạt động</a:t>
            </a:r>
            <a:endParaRPr lang="en-US" sz="2800">
              <a:solidFill>
                <a:srgbClr val="0070C0"/>
              </a:solidFill>
              <a:latin typeface="Nunito Black" pitchFamily="2" charset="0"/>
            </a:endParaRPr>
          </a:p>
          <a:p>
            <a:pPr algn="ctr"/>
            <a:endParaRPr lang="en-US"/>
          </a:p>
        </p:txBody>
      </p:sp>
      <p:sp>
        <p:nvSpPr>
          <p:cNvPr id="16" name="Rectangle: Rounded Corners 15">
            <a:extLst>
              <a:ext uri="{FF2B5EF4-FFF2-40B4-BE49-F238E27FC236}">
                <a16:creationId xmlns:a16="http://schemas.microsoft.com/office/drawing/2014/main" id="{1EFB3192-6641-C191-E340-88C920C41458}"/>
              </a:ext>
            </a:extLst>
          </p:cNvPr>
          <p:cNvSpPr/>
          <p:nvPr/>
        </p:nvSpPr>
        <p:spPr>
          <a:xfrm>
            <a:off x="7839316" y="5328858"/>
            <a:ext cx="3276392" cy="495513"/>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70C0"/>
              </a:solidFill>
              <a:effectLst/>
              <a:latin typeface="Nunito Black" pitchFamily="2" charset="0"/>
            </a:endParaRPr>
          </a:p>
          <a:p>
            <a:r>
              <a:rPr lang="en-US" sz="2800" b="0" i="0">
                <a:solidFill>
                  <a:srgbClr val="0070C0"/>
                </a:solidFill>
                <a:effectLst/>
                <a:latin typeface="Nunito Black" pitchFamily="2" charset="0"/>
              </a:rPr>
              <a:t>Câu nêu đặc điểm </a:t>
            </a:r>
            <a:endParaRPr lang="en-US" sz="2800">
              <a:solidFill>
                <a:srgbClr val="0070C0"/>
              </a:solidFill>
              <a:latin typeface="Nunito Black" pitchFamily="2" charset="0"/>
            </a:endParaRPr>
          </a:p>
          <a:p>
            <a:pPr algn="ctr"/>
            <a:endParaRPr lang="en-US"/>
          </a:p>
        </p:txBody>
      </p:sp>
    </p:spTree>
    <p:extLst>
      <p:ext uri="{BB962C8B-B14F-4D97-AF65-F5344CB8AC3E}">
        <p14:creationId xmlns:p14="http://schemas.microsoft.com/office/powerpoint/2010/main" val="40814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F455716D-3DF8-3AEC-EC2D-2E6F2268054C}"/>
              </a:ext>
            </a:extLst>
          </p:cNvPr>
          <p:cNvGrpSpPr>
            <a:grpSpLocks noChangeAspect="1"/>
          </p:cNvGrpSpPr>
          <p:nvPr/>
        </p:nvGrpSpPr>
        <p:grpSpPr>
          <a:xfrm>
            <a:off x="10754017" y="247650"/>
            <a:ext cx="1066804" cy="1066800"/>
            <a:chOff x="0" y="0"/>
            <a:chExt cx="6350000" cy="6349975"/>
          </a:xfrm>
        </p:grpSpPr>
        <p:sp>
          <p:nvSpPr>
            <p:cNvPr id="4" name="Freeform 6">
              <a:extLst>
                <a:ext uri="{FF2B5EF4-FFF2-40B4-BE49-F238E27FC236}">
                  <a16:creationId xmlns:a16="http://schemas.microsoft.com/office/drawing/2014/main" id="{89F8F60D-8561-40AC-DC6D-7444D1D7F62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5" name="Rectangle: Rounded Corners 4">
            <a:extLst>
              <a:ext uri="{FF2B5EF4-FFF2-40B4-BE49-F238E27FC236}">
                <a16:creationId xmlns:a16="http://schemas.microsoft.com/office/drawing/2014/main" id="{D6D73E3D-C62C-2D5B-AEE2-B817E27AE7E3}"/>
              </a:ext>
            </a:extLst>
          </p:cNvPr>
          <p:cNvSpPr/>
          <p:nvPr/>
        </p:nvSpPr>
        <p:spPr>
          <a:xfrm>
            <a:off x="768349" y="342900"/>
            <a:ext cx="9375776" cy="847548"/>
          </a:xfrm>
          <a:prstGeom prst="round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4. </a:t>
            </a:r>
            <a:r>
              <a:rPr lang="vi-VN" sz="2800" b="0" i="0">
                <a:solidFill>
                  <a:schemeClr val="bg1"/>
                </a:solidFill>
                <a:effectLst/>
                <a:latin typeface="Nunito Black" pitchFamily="2" charset="0"/>
              </a:rPr>
              <a:t>Những câu văn nào dưới đây thể hiện cảm xúc với </a:t>
            </a:r>
            <a:endParaRPr lang="en-US" sz="2800" b="0" i="0">
              <a:solidFill>
                <a:schemeClr val="bg1"/>
              </a:solidFill>
              <a:effectLst/>
              <a:latin typeface="Nunito Black"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lang="vi-VN" sz="2800" b="0" i="0">
                <a:solidFill>
                  <a:schemeClr val="bg1"/>
                </a:solidFill>
                <a:effectLst/>
                <a:latin typeface="Nunito Black" pitchFamily="2" charset="0"/>
              </a:rPr>
              <a:t>người thân?</a:t>
            </a:r>
            <a:br>
              <a:rPr lang="vi-VN" sz="2800" b="0" i="0">
                <a:solidFill>
                  <a:schemeClr val="bg1"/>
                </a:solidFill>
                <a:effectLst/>
                <a:latin typeface="Nunito Black" pitchFamily="2" charset="0"/>
              </a:rPr>
            </a:br>
            <a:br>
              <a:rPr lang="vi-VN" sz="32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7" name="TextBox 6">
            <a:extLst>
              <a:ext uri="{FF2B5EF4-FFF2-40B4-BE49-F238E27FC236}">
                <a16:creationId xmlns:a16="http://schemas.microsoft.com/office/drawing/2014/main" id="{C8B0D91E-0E74-CC7E-611E-69F5CC1A9939}"/>
              </a:ext>
            </a:extLst>
          </p:cNvPr>
          <p:cNvSpPr txBox="1"/>
          <p:nvPr/>
        </p:nvSpPr>
        <p:spPr>
          <a:xfrm>
            <a:off x="752767" y="1993464"/>
            <a:ext cx="10001250" cy="3077766"/>
          </a:xfrm>
          <a:prstGeom prst="rect">
            <a:avLst/>
          </a:prstGeom>
          <a:noFill/>
        </p:spPr>
        <p:txBody>
          <a:bodyPr wrap="square">
            <a:spAutoFit/>
          </a:bodyPr>
          <a:lstStyle/>
          <a:p>
            <a:pPr algn="just"/>
            <a:r>
              <a:rPr lang="vi-VN" sz="2800" b="0" i="0">
                <a:solidFill>
                  <a:srgbClr val="002060"/>
                </a:solidFill>
                <a:effectLst/>
                <a:latin typeface="Nunito Black" pitchFamily="2" charset="0"/>
              </a:rPr>
              <a:t>a. Dương nhìn ông, lòng trào lên cảm xúc yêu thương khó tả.</a:t>
            </a:r>
          </a:p>
          <a:p>
            <a:pPr algn="just"/>
            <a:r>
              <a:rPr lang="vi-VN" sz="2800" b="0" i="0">
                <a:solidFill>
                  <a:srgbClr val="002060"/>
                </a:solidFill>
                <a:effectLst/>
                <a:latin typeface="Nunito Black" pitchFamily="2" charset="0"/>
              </a:rPr>
              <a:t>b. Thường ngày, Dương luôn nghĩ ông rất nhanh nhẹn.</a:t>
            </a:r>
          </a:p>
          <a:p>
            <a:pPr algn="just"/>
            <a:r>
              <a:rPr lang="vi-VN" sz="2800" b="0" i="0">
                <a:solidFill>
                  <a:srgbClr val="002060"/>
                </a:solidFill>
                <a:effectLst/>
                <a:latin typeface="Nunito Black" pitchFamily="2" charset="0"/>
              </a:rPr>
              <a:t>c. Ông đưa đón nó đi học mỗi khi bố mẹ bận rộn.</a:t>
            </a:r>
          </a:p>
          <a:p>
            <a:pPr algn="just"/>
            <a:r>
              <a:rPr lang="vi-VN" sz="2800" b="0" i="0">
                <a:solidFill>
                  <a:srgbClr val="002060"/>
                </a:solidFill>
                <a:effectLst/>
                <a:latin typeface="Nunito Black" pitchFamily="2" charset="0"/>
              </a:rPr>
              <a:t>d. Ông ngoại ơi, cháu yêu ông nhiều lắm!</a:t>
            </a:r>
          </a:p>
          <a:p>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0151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xEl>
                                              <p:pRg st="1" end="1"/>
                                            </p:txEl>
                                          </p:spTgt>
                                        </p:tgtEl>
                                        <p:attrNameLst>
                                          <p:attrName>ppt_w</p:attrName>
                                        </p:attrNameLst>
                                      </p:cBhvr>
                                      <p:tavLst>
                                        <p:tav tm="0">
                                          <p:val>
                                            <p:strVal val="ppt_w"/>
                                          </p:val>
                                        </p:tav>
                                        <p:tav tm="100000">
                                          <p:val>
                                            <p:fltVal val="0"/>
                                          </p:val>
                                        </p:tav>
                                      </p:tavLst>
                                    </p:anim>
                                    <p:anim calcmode="lin" valueType="num">
                                      <p:cBhvr>
                                        <p:cTn id="7"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8" dur="500"/>
                                        <p:tgtEl>
                                          <p:spTgt spid="7">
                                            <p:txEl>
                                              <p:pRg st="1" end="1"/>
                                            </p:txEl>
                                          </p:spTgt>
                                        </p:tgtEl>
                                      </p:cBhvr>
                                    </p:animEffect>
                                    <p:set>
                                      <p:cBhvr>
                                        <p:cTn id="9"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xEl>
                                              <p:pRg st="2" end="2"/>
                                            </p:txEl>
                                          </p:spTgt>
                                        </p:tgtEl>
                                        <p:attrNameLst>
                                          <p:attrName>ppt_w</p:attrName>
                                        </p:attrNameLst>
                                      </p:cBhvr>
                                      <p:tavLst>
                                        <p:tav tm="0">
                                          <p:val>
                                            <p:strVal val="ppt_w"/>
                                          </p:val>
                                        </p:tav>
                                        <p:tav tm="100000">
                                          <p:val>
                                            <p:fltVal val="0"/>
                                          </p:val>
                                        </p:tav>
                                      </p:tavLst>
                                    </p:anim>
                                    <p:anim calcmode="lin" valueType="num">
                                      <p:cBhvr>
                                        <p:cTn id="14"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5" dur="500"/>
                                        <p:tgtEl>
                                          <p:spTgt spid="7">
                                            <p:txEl>
                                              <p:pRg st="2" end="2"/>
                                            </p:txEl>
                                          </p:spTgt>
                                        </p:tgtEl>
                                      </p:cBhvr>
                                    </p:animEffect>
                                    <p:set>
                                      <p:cBhvr>
                                        <p:cTn id="1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83B278-3D92-464E-8799-D27DCE9AB48A}"/>
              </a:ext>
            </a:extLst>
          </p:cNvPr>
          <p:cNvSpPr/>
          <p:nvPr/>
        </p:nvSpPr>
        <p:spPr>
          <a:xfrm>
            <a:off x="768349" y="342900"/>
            <a:ext cx="9375776" cy="84754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5. </a:t>
            </a:r>
            <a:r>
              <a:rPr lang="vi-VN" sz="2800" b="0" i="0">
                <a:solidFill>
                  <a:schemeClr val="bg1"/>
                </a:solidFill>
                <a:effectLst/>
                <a:latin typeface="Nunito Black" pitchFamily="2" charset="0"/>
              </a:rPr>
              <a:t>Nói 2 – 3 câu thể hiện cảm xúc của em khi nghĩ về một cử chỉ, việc làm của người thân.</a:t>
            </a:r>
            <a:br>
              <a:rPr lang="vi-VN" sz="2800" b="0" i="0">
                <a:solidFill>
                  <a:schemeClr val="bg1"/>
                </a:solidFill>
                <a:effectLst/>
                <a:latin typeface="Nunito Black" pitchFamily="2" charset="0"/>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CC97BBD8-098E-09CC-6FB4-5EEA2FDD472D}"/>
              </a:ext>
            </a:extLst>
          </p:cNvPr>
          <p:cNvSpPr txBox="1"/>
          <p:nvPr/>
        </p:nvSpPr>
        <p:spPr>
          <a:xfrm>
            <a:off x="166130" y="1898452"/>
            <a:ext cx="5694200" cy="2308324"/>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000000"/>
                </a:solidFill>
                <a:effectLst/>
                <a:latin typeface="OpenSans"/>
              </a:rPr>
              <a:t>- </a:t>
            </a:r>
            <a:r>
              <a:rPr lang="en-US" sz="2800" b="0" i="0">
                <a:solidFill>
                  <a:schemeClr val="accent6">
                    <a:lumMod val="50000"/>
                  </a:schemeClr>
                </a:solidFill>
                <a:effectLst/>
                <a:latin typeface="Nunito Black" pitchFamily="2" charset="0"/>
              </a:rPr>
              <a:t>Nhìn ông cặm cụi làm chiếc diều cho em, em cảm thấy rất vui và hạnh phúc. Em chỉ muốn chạy đến bên ông và nói rằng mình yêu ông thật nhiều.</a:t>
            </a:r>
            <a:endParaRPr lang="en-US" sz="3200">
              <a:solidFill>
                <a:schemeClr val="accent6">
                  <a:lumMod val="50000"/>
                </a:schemeClr>
              </a:solidFill>
              <a:latin typeface="Nunito Black" pitchFamily="2" charset="0"/>
            </a:endParaRPr>
          </a:p>
        </p:txBody>
      </p:sp>
      <p:sp>
        <p:nvSpPr>
          <p:cNvPr id="6" name="TextBox 5">
            <a:extLst>
              <a:ext uri="{FF2B5EF4-FFF2-40B4-BE49-F238E27FC236}">
                <a16:creationId xmlns:a16="http://schemas.microsoft.com/office/drawing/2014/main" id="{6326B9AB-69B0-0AEB-A6AA-1455148D6157}"/>
              </a:ext>
            </a:extLst>
          </p:cNvPr>
          <p:cNvSpPr txBox="1"/>
          <p:nvPr/>
        </p:nvSpPr>
        <p:spPr>
          <a:xfrm>
            <a:off x="5982878" y="4206776"/>
            <a:ext cx="5694200" cy="2308324"/>
          </a:xfrm>
          <a:prstGeom prst="rect">
            <a:avLst/>
          </a:prstGeom>
          <a:noFill/>
          <a:ln w="57150">
            <a:solidFill>
              <a:srgbClr val="FA62F3"/>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7030A0"/>
                </a:solidFill>
                <a:effectLst/>
                <a:latin typeface="OpenSans"/>
              </a:rPr>
              <a:t>- </a:t>
            </a:r>
            <a:r>
              <a:rPr lang="vi-VN" sz="2800" b="0" i="0">
                <a:solidFill>
                  <a:srgbClr val="7030A0"/>
                </a:solidFill>
                <a:effectLst/>
                <a:latin typeface="Nunito Black" pitchFamily="2" charset="0"/>
              </a:rPr>
              <a:t>Khi em bị ốm, mẹ thức cả đêm để chăm sóc cho em. Mỗi lần em tỉnh dậy đều thấy mẹ đang ngồi bên cạnh. Em thương mẹ rất nhiều!</a:t>
            </a:r>
            <a:endParaRPr lang="en-US" sz="3200">
              <a:solidFill>
                <a:srgbClr val="7030A0"/>
              </a:solidFill>
              <a:latin typeface="Nunito Black" pitchFamily="2" charset="0"/>
            </a:endParaRPr>
          </a:p>
        </p:txBody>
      </p:sp>
      <p:sp>
        <p:nvSpPr>
          <p:cNvPr id="8" name="Speech Bubble: Rectangle with Corners Rounded 7">
            <a:extLst>
              <a:ext uri="{FF2B5EF4-FFF2-40B4-BE49-F238E27FC236}">
                <a16:creationId xmlns:a16="http://schemas.microsoft.com/office/drawing/2014/main" id="{F246FDA7-ACE1-B65E-551A-A14AABC42B81}"/>
              </a:ext>
            </a:extLst>
          </p:cNvPr>
          <p:cNvSpPr/>
          <p:nvPr/>
        </p:nvSpPr>
        <p:spPr>
          <a:xfrm>
            <a:off x="6096000" y="1312872"/>
            <a:ext cx="2246720" cy="191816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Nunito Black" pitchFamily="2" charset="0"/>
              </a:rPr>
              <a:t>Cử chỉ, việc làm nào của người thân gợi cảm xúc cho em?</a:t>
            </a:r>
            <a:endParaRPr lang="en-US" sz="2400"/>
          </a:p>
        </p:txBody>
      </p:sp>
      <p:sp>
        <p:nvSpPr>
          <p:cNvPr id="9" name="Speech Bubble: Rectangle with Corners Rounded 8">
            <a:extLst>
              <a:ext uri="{FF2B5EF4-FFF2-40B4-BE49-F238E27FC236}">
                <a16:creationId xmlns:a16="http://schemas.microsoft.com/office/drawing/2014/main" id="{E7F7512C-386D-4F10-4B8F-DFABB6C1D3DA}"/>
              </a:ext>
            </a:extLst>
          </p:cNvPr>
          <p:cNvSpPr/>
          <p:nvPr/>
        </p:nvSpPr>
        <p:spPr>
          <a:xfrm>
            <a:off x="6313601" y="1376394"/>
            <a:ext cx="1811518" cy="157958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r>
              <a:rPr lang="en-US" sz="2400" b="0" i="0">
                <a:solidFill>
                  <a:srgbClr val="000000"/>
                </a:solidFill>
                <a:effectLst/>
                <a:latin typeface="Nunito Black" pitchFamily="2" charset="0"/>
              </a:rPr>
              <a:t>Em hãy diễn tả cụ thể cảm xúc đó?</a:t>
            </a:r>
            <a:br>
              <a:rPr lang="en-US" sz="2400" b="0" i="0">
                <a:solidFill>
                  <a:srgbClr val="000000"/>
                </a:solidFill>
                <a:effectLst/>
                <a:latin typeface="OpenSans"/>
              </a:rPr>
            </a:br>
            <a:br>
              <a:rPr lang="en-US" sz="2400" b="0" i="0">
                <a:solidFill>
                  <a:srgbClr val="000000"/>
                </a:solidFill>
                <a:effectLst/>
                <a:latin typeface="OpenSans"/>
              </a:rPr>
            </a:br>
            <a:endParaRPr lang="en-US" sz="2400"/>
          </a:p>
        </p:txBody>
      </p:sp>
    </p:spTree>
    <p:extLst>
      <p:ext uri="{BB962C8B-B14F-4D97-AF65-F5344CB8AC3E}">
        <p14:creationId xmlns:p14="http://schemas.microsoft.com/office/powerpoint/2010/main" val="21649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1C3AD0-715A-4C39-48A2-7FDC4C291F33}"/>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6" name="TextBox 5">
            <a:extLst>
              <a:ext uri="{FF2B5EF4-FFF2-40B4-BE49-F238E27FC236}">
                <a16:creationId xmlns:a16="http://schemas.microsoft.com/office/drawing/2014/main" id="{0A81B14D-200E-C994-FFAB-7FFE60B76340}"/>
              </a:ext>
            </a:extLst>
          </p:cNvPr>
          <p:cNvSpPr txBox="1"/>
          <p:nvPr/>
        </p:nvSpPr>
        <p:spPr>
          <a:xfrm>
            <a:off x="1105292" y="1705062"/>
            <a:ext cx="8180109" cy="3077766"/>
          </a:xfrm>
          <a:prstGeom prst="rect">
            <a:avLst/>
          </a:prstGeom>
          <a:noFill/>
        </p:spPr>
        <p:txBody>
          <a:bodyPr wrap="square">
            <a:spAutoFit/>
          </a:bodyPr>
          <a:lstStyle/>
          <a:p>
            <a:pPr algn="just"/>
            <a:r>
              <a:rPr lang="vi-VN" sz="2800" b="0" i="0">
                <a:solidFill>
                  <a:srgbClr val="000000"/>
                </a:solidFill>
                <a:effectLst/>
                <a:latin typeface="Nunito Black" pitchFamily="2" charset="0"/>
              </a:rPr>
              <a:t>Em dựa vào gợi ý sau để hoàn thành bài tập:</a:t>
            </a:r>
          </a:p>
          <a:p>
            <a:pPr algn="just"/>
            <a:r>
              <a:rPr lang="vi-VN" sz="2800" b="0" i="0">
                <a:solidFill>
                  <a:srgbClr val="000000"/>
                </a:solidFill>
                <a:effectLst/>
                <a:latin typeface="Nunito Black" pitchFamily="2" charset="0"/>
              </a:rPr>
              <a:t>- Người thân mà em muốn kể đến là ai?</a:t>
            </a:r>
          </a:p>
          <a:p>
            <a:pPr algn="just"/>
            <a:r>
              <a:rPr lang="vi-VN" sz="2800" b="0" i="0">
                <a:solidFill>
                  <a:srgbClr val="000000"/>
                </a:solidFill>
                <a:effectLst/>
                <a:latin typeface="Nunito Black" pitchFamily="2" charset="0"/>
              </a:rPr>
              <a:t>- Người đó có những cử chỉ, việc làm nào gợi cảm xúc cho em?</a:t>
            </a:r>
          </a:p>
          <a:p>
            <a:pPr algn="just"/>
            <a:r>
              <a:rPr lang="vi-VN" sz="2800" b="0" i="0">
                <a:solidFill>
                  <a:srgbClr val="000000"/>
                </a:solidFill>
                <a:effectLst/>
                <a:latin typeface="Nunito Black" pitchFamily="2" charset="0"/>
              </a:rPr>
              <a:t>- Tình cảm của em với người đó như thế nào?</a:t>
            </a:r>
          </a:p>
          <a:p>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1896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1D89CED-774B-6952-DE3D-06609FB65744}"/>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25CF4072-8549-E1DC-8106-49AEC118817E}"/>
              </a:ext>
            </a:extLst>
          </p:cNvPr>
          <p:cNvSpPr txBox="1"/>
          <p:nvPr/>
        </p:nvSpPr>
        <p:spPr>
          <a:xfrm>
            <a:off x="657878" y="1709609"/>
            <a:ext cx="10876244" cy="2677656"/>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Nunito Black" pitchFamily="2" charset="0"/>
              </a:rPr>
              <a:t>   </a:t>
            </a:r>
            <a:r>
              <a:rPr lang="vi-VN" sz="2800">
                <a:latin typeface="Nunito Black" pitchFamily="2"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4341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EF83A80-7676-D982-95DB-9AE9AE5DD55C}"/>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br>
              <a:rPr lang="vi-VN" sz="28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id="{05C1B372-7825-ACF8-5D94-0A97F0278BE7}"/>
              </a:ext>
            </a:extLst>
          </p:cNvPr>
          <p:cNvSpPr txBox="1"/>
          <p:nvPr/>
        </p:nvSpPr>
        <p:spPr>
          <a:xfrm>
            <a:off x="657878" y="1709609"/>
            <a:ext cx="10876244" cy="2677656"/>
          </a:xfrm>
          <a:prstGeom prst="rect">
            <a:avLst/>
          </a:prstGeom>
          <a:noFill/>
          <a:ln w="57150">
            <a:solidFill>
              <a:srgbClr val="F71DED"/>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tx2">
                    <a:lumMod val="75000"/>
                  </a:schemeClr>
                </a:solidFill>
                <a:latin typeface="Nunito Black" pitchFamily="2" charset="0"/>
              </a:rPr>
              <a:t>   </a:t>
            </a:r>
            <a:r>
              <a:rPr lang="vi-VN" sz="2800">
                <a:solidFill>
                  <a:schemeClr val="tx2">
                    <a:lumMod val="75000"/>
                  </a:schemeClr>
                </a:solidFill>
                <a:latin typeface="Nunito Black" pitchFamily="2"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0051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436C7B-64A4-69E7-9ED1-13C8A38343D3}"/>
              </a:ext>
            </a:extLst>
          </p:cNvPr>
          <p:cNvSpPr txBox="1"/>
          <p:nvPr/>
        </p:nvSpPr>
        <p:spPr>
          <a:xfrm>
            <a:off x="6570594" y="2602810"/>
            <a:ext cx="5145039" cy="1952947"/>
          </a:xfrm>
          <a:prstGeom prst="rect">
            <a:avLst/>
          </a:prstGeom>
          <a:noFill/>
        </p:spPr>
        <p:txBody>
          <a:bodyPr vert="horz" lIns="60960" tIns="30480" rIns="60960" bIns="30480" rtlCol="0" anchor="ctr">
            <a:normAutofit lnSpcReduction="10000"/>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VẬN DỤNG</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50098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D1E8B6C-E59D-628E-E097-2EC7FCC68CF8}"/>
              </a:ext>
            </a:extLst>
          </p:cNvPr>
          <p:cNvSpPr/>
          <p:nvPr/>
        </p:nvSpPr>
        <p:spPr>
          <a:xfrm>
            <a:off x="390663" y="163997"/>
            <a:ext cx="9806886" cy="153559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algn="just"/>
            <a:endParaRPr lang="en-US" sz="3200" b="1" i="0">
              <a:solidFill>
                <a:srgbClr val="000000"/>
              </a:solidFill>
              <a:effectLst/>
              <a:latin typeface="OpenSans"/>
            </a:endParaRPr>
          </a:p>
          <a:p>
            <a:pPr algn="just"/>
            <a:endParaRPr lang="en-US" sz="3200" b="1">
              <a:solidFill>
                <a:srgbClr val="000000"/>
              </a:solidFill>
              <a:latin typeface="OpenSans"/>
            </a:endParaRPr>
          </a:p>
          <a:p>
            <a:pPr algn="just"/>
            <a:r>
              <a:rPr lang="vi-VN" sz="3200" b="1" i="0">
                <a:solidFill>
                  <a:schemeClr val="bg1"/>
                </a:solidFill>
                <a:effectLst/>
                <a:latin typeface="Nunito Black" pitchFamily="2" charset="0"/>
              </a:rPr>
              <a:t>Tìm đọc những câu chuyện, bài văn, bài thơ,… về tình cảm giữa những người thân trong gia đình.</a:t>
            </a:r>
            <a:endParaRPr lang="vi-VN" sz="3200" b="0" i="0">
              <a:solidFill>
                <a:schemeClr val="bg1"/>
              </a:solidFill>
              <a:effectLst/>
              <a:latin typeface="Nunito Black" pitchFamily="2" charset="0"/>
            </a:endParaRPr>
          </a:p>
          <a:p>
            <a:br>
              <a:rPr lang="vi-VN" sz="3200" b="0" i="0">
                <a:solidFill>
                  <a:srgbClr val="000000"/>
                </a:solidFill>
                <a:effectLst/>
                <a:latin typeface="OpenSans"/>
              </a:rPr>
            </a:br>
            <a:br>
              <a:rPr lang="vi-VN" sz="3200" b="0" i="0">
                <a:solidFill>
                  <a:srgbClr val="000000"/>
                </a:solidFill>
                <a:effectLst/>
                <a:latin typeface="OpenSans"/>
              </a:rPr>
            </a:b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pic>
        <p:nvPicPr>
          <p:cNvPr id="8" name="Picture 7">
            <a:extLst>
              <a:ext uri="{FF2B5EF4-FFF2-40B4-BE49-F238E27FC236}">
                <a16:creationId xmlns:a16="http://schemas.microsoft.com/office/drawing/2014/main" id="{AE226ED3-9359-FC4D-73ED-660CCC31B516}"/>
              </a:ext>
            </a:extLst>
          </p:cNvPr>
          <p:cNvPicPr>
            <a:picLocks noChangeAspect="1"/>
          </p:cNvPicPr>
          <p:nvPr/>
        </p:nvPicPr>
        <p:blipFill>
          <a:blip r:embed="rId3"/>
          <a:stretch>
            <a:fillRect/>
          </a:stretch>
        </p:blipFill>
        <p:spPr>
          <a:xfrm>
            <a:off x="1139680" y="1790883"/>
            <a:ext cx="9435561" cy="4381317"/>
          </a:xfrm>
          <a:prstGeom prst="rect">
            <a:avLst/>
          </a:prstGeom>
        </p:spPr>
      </p:pic>
    </p:spTree>
    <p:extLst>
      <p:ext uri="{BB962C8B-B14F-4D97-AF65-F5344CB8AC3E}">
        <p14:creationId xmlns:p14="http://schemas.microsoft.com/office/powerpoint/2010/main" val="179048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21E1C-C127-CB4D-508D-F205CC9F6F46}"/>
              </a:ext>
            </a:extLst>
          </p:cNvPr>
          <p:cNvSpPr txBox="1"/>
          <p:nvPr/>
        </p:nvSpPr>
        <p:spPr>
          <a:xfrm>
            <a:off x="5075077" y="1028976"/>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CỦNG CỐ -</a:t>
            </a:r>
          </a:p>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DẶN DÒ</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8309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Hẹn gặp lại các 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F2AFA4-BE1C-3AFC-7E77-F2FBB994DB8B}"/>
              </a:ext>
            </a:extLst>
          </p:cNvPr>
          <p:cNvSpPr txBox="1"/>
          <p:nvPr/>
        </p:nvSpPr>
        <p:spPr>
          <a:xfrm>
            <a:off x="1024601" y="313531"/>
            <a:ext cx="9667875" cy="1231106"/>
          </a:xfrm>
          <a:prstGeom prst="rect">
            <a:avLst/>
          </a:prstGeom>
          <a:noFill/>
        </p:spPr>
        <p:txBody>
          <a:bodyPr wrap="square">
            <a:spAutoFit/>
          </a:bodyPr>
          <a:lstStyle/>
          <a:p>
            <a:pPr algn="l"/>
            <a:r>
              <a:rPr lang="vi-VN" sz="2800" b="1" i="0">
                <a:solidFill>
                  <a:srgbClr val="2888E1"/>
                </a:solidFill>
                <a:effectLst/>
                <a:latin typeface="Nunito Black" pitchFamily="2" charset="0"/>
              </a:rPr>
              <a:t> 1</a:t>
            </a:r>
            <a:r>
              <a:rPr lang="en-US" sz="2800" b="1" i="0">
                <a:solidFill>
                  <a:srgbClr val="2888E1"/>
                </a:solidFill>
                <a:effectLst/>
                <a:latin typeface="Nunito Black" pitchFamily="2" charset="0"/>
              </a:rPr>
              <a:t>. </a:t>
            </a:r>
            <a:r>
              <a:rPr lang="vi-VN" sz="2800" b="1" i="0">
                <a:solidFill>
                  <a:schemeClr val="accent1"/>
                </a:solidFill>
                <a:effectLst/>
                <a:latin typeface="Nunito Black" pitchFamily="2" charset="0"/>
              </a:rPr>
              <a:t>Điểm tham quan cuối cùng của gia đình Dương là ở đâu?</a:t>
            </a:r>
            <a:br>
              <a:rPr lang="vi-VN" b="0" i="0">
                <a:solidFill>
                  <a:srgbClr val="000000"/>
                </a:solidFill>
                <a:effectLst/>
                <a:latin typeface="OpenSans"/>
              </a:rPr>
            </a:br>
            <a:endParaRPr lang="en-US"/>
          </a:p>
        </p:txBody>
      </p:sp>
      <p:pic>
        <p:nvPicPr>
          <p:cNvPr id="6" name="Picture 5">
            <a:extLst>
              <a:ext uri="{FF2B5EF4-FFF2-40B4-BE49-F238E27FC236}">
                <a16:creationId xmlns:a16="http://schemas.microsoft.com/office/drawing/2014/main" id="{C003D7AA-2624-FC9E-1280-DEC63DDC3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24072" y="165437"/>
            <a:ext cx="1002831" cy="838201"/>
          </a:xfrm>
          <a:prstGeom prst="rect">
            <a:avLst/>
          </a:prstGeom>
        </p:spPr>
      </p:pic>
      <p:sp>
        <p:nvSpPr>
          <p:cNvPr id="3" name="TextBox 2">
            <a:extLst>
              <a:ext uri="{FF2B5EF4-FFF2-40B4-BE49-F238E27FC236}">
                <a16:creationId xmlns:a16="http://schemas.microsoft.com/office/drawing/2014/main" id="{458DD9DC-DE93-44CB-5CBA-7E408086545F}"/>
              </a:ext>
            </a:extLst>
          </p:cNvPr>
          <p:cNvSpPr txBox="1"/>
          <p:nvPr/>
        </p:nvSpPr>
        <p:spPr>
          <a:xfrm>
            <a:off x="9021993" y="1081601"/>
            <a:ext cx="2145406" cy="2884825"/>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2FF6DD2-A403-A843-B255-38EFD80932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42" b="98876" l="9524" r="98901">
                        <a14:foregroundMark x1="12088" y1="6742" x2="30037" y2="49813"/>
                        <a14:foregroundMark x1="30037" y1="49813" x2="30037" y2="54682"/>
                        <a14:foregroundMark x1="15385" y1="11610" x2="34799" y2="62172"/>
                        <a14:foregroundMark x1="55311" y1="94757" x2="76190" y2="95880"/>
                        <a14:foregroundMark x1="81319" y1="82022" x2="91575" y2="83146"/>
                        <a14:foregroundMark x1="91575" y1="74906" x2="99267" y2="88015"/>
                        <a14:foregroundMark x1="59707" y1="98876" x2="60440" y2="98502"/>
                      </a14:backgroundRemoval>
                    </a14:imgEffect>
                  </a14:imgLayer>
                </a14:imgProps>
              </a:ext>
            </a:extLst>
          </a:blip>
          <a:stretch>
            <a:fillRect/>
          </a:stretch>
        </p:blipFill>
        <p:spPr>
          <a:xfrm>
            <a:off x="9193153" y="3238778"/>
            <a:ext cx="2600688" cy="2543530"/>
          </a:xfrm>
          <a:prstGeom prst="rect">
            <a:avLst/>
          </a:prstGeom>
        </p:spPr>
      </p:pic>
      <p:pic>
        <p:nvPicPr>
          <p:cNvPr id="10" name="Picture 9">
            <a:extLst>
              <a:ext uri="{FF2B5EF4-FFF2-40B4-BE49-F238E27FC236}">
                <a16:creationId xmlns:a16="http://schemas.microsoft.com/office/drawing/2014/main" id="{4AC4E678-375C-36FB-F945-F7BE4CA1E836}"/>
              </a:ext>
            </a:extLst>
          </p:cNvPr>
          <p:cNvPicPr>
            <a:picLocks noChangeAspect="1"/>
          </p:cNvPicPr>
          <p:nvPr/>
        </p:nvPicPr>
        <p:blipFill>
          <a:blip r:embed="rId7"/>
          <a:stretch>
            <a:fillRect/>
          </a:stretch>
        </p:blipFill>
        <p:spPr>
          <a:xfrm>
            <a:off x="255240" y="1492175"/>
            <a:ext cx="8592749" cy="4191585"/>
          </a:xfrm>
          <a:prstGeom prst="rect">
            <a:avLst/>
          </a:prstGeom>
        </p:spPr>
      </p:pic>
      <p:sp>
        <p:nvSpPr>
          <p:cNvPr id="12" name="TextBox 11">
            <a:extLst>
              <a:ext uri="{FF2B5EF4-FFF2-40B4-BE49-F238E27FC236}">
                <a16:creationId xmlns:a16="http://schemas.microsoft.com/office/drawing/2014/main" id="{0117F1F9-FD3F-AC4A-7090-84DDD8687E2F}"/>
              </a:ext>
            </a:extLst>
          </p:cNvPr>
          <p:cNvSpPr txBox="1"/>
          <p:nvPr/>
        </p:nvSpPr>
        <p:spPr>
          <a:xfrm>
            <a:off x="1588648" y="2485367"/>
            <a:ext cx="4840509" cy="1815882"/>
          </a:xfrm>
          <a:prstGeom prst="rect">
            <a:avLst/>
          </a:prstGeom>
          <a:noFill/>
        </p:spPr>
        <p:txBody>
          <a:bodyPr wrap="square">
            <a:spAutoFit/>
          </a:bodyPr>
          <a:lstStyle/>
          <a:p>
            <a:r>
              <a:rPr lang="vi-VN" sz="2800" b="0" i="0">
                <a:solidFill>
                  <a:schemeClr val="accent1">
                    <a:lumMod val="50000"/>
                  </a:schemeClr>
                </a:solidFill>
                <a:effectLst/>
                <a:latin typeface="Nunito Black" pitchFamily="2" charset="0"/>
              </a:rPr>
              <a:t>Điểm tham quan cuối cùng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của gia đình Dương là ở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Tháp Bà Pô-na-ga.</a:t>
            </a:r>
            <a:br>
              <a:rPr lang="vi-VN" sz="2800" b="0" i="0">
                <a:solidFill>
                  <a:schemeClr val="accent1">
                    <a:lumMod val="50000"/>
                  </a:schemeClr>
                </a:solidFill>
                <a:effectLst/>
                <a:latin typeface="Nunito Black" pitchFamily="2" charset="0"/>
              </a:rPr>
            </a:br>
            <a:endParaRPr lang="en-US" sz="2800">
              <a:solidFill>
                <a:schemeClr val="accent1">
                  <a:lumMod val="50000"/>
                </a:schemeClr>
              </a:solidFill>
              <a:latin typeface="Nunito Black" pitchFamily="2" charset="0"/>
            </a:endParaRPr>
          </a:p>
        </p:txBody>
      </p:sp>
    </p:spTree>
    <p:extLst>
      <p:ext uri="{BB962C8B-B14F-4D97-AF65-F5344CB8AC3E}">
        <p14:creationId xmlns:p14="http://schemas.microsoft.com/office/powerpoint/2010/main" val="12465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6E3BB-B95C-D46D-7C20-7F1647325A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6" name="TextBox 5">
            <a:extLst>
              <a:ext uri="{FF2B5EF4-FFF2-40B4-BE49-F238E27FC236}">
                <a16:creationId xmlns:a16="http://schemas.microsoft.com/office/drawing/2014/main" id="{D9D12364-CFA1-C81A-BD51-5049FB49C915}"/>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2 . Tìm những chi tiết cho thấy ông ngoại ngắm ngôi đền rất kĩ và đầy xúc động?</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12" name="Thought Bubble: Cloud 11">
            <a:extLst>
              <a:ext uri="{FF2B5EF4-FFF2-40B4-BE49-F238E27FC236}">
                <a16:creationId xmlns:a16="http://schemas.microsoft.com/office/drawing/2014/main" id="{79D9FEB9-AED6-FF47-52EB-246065C6CAB8}"/>
              </a:ext>
            </a:extLst>
          </p:cNvPr>
          <p:cNvSpPr/>
          <p:nvPr/>
        </p:nvSpPr>
        <p:spPr>
          <a:xfrm>
            <a:off x="296959" y="1320248"/>
            <a:ext cx="8763069" cy="4319053"/>
          </a:xfrm>
          <a:prstGeom prst="cloudCallout">
            <a:avLst>
              <a:gd name="adj1" fmla="val 58203"/>
              <a:gd name="adj2" fmla="val 39020"/>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774857-7DBD-C216-133D-4210988C3FBC}"/>
              </a:ext>
            </a:extLst>
          </p:cNvPr>
          <p:cNvSpPr txBox="1"/>
          <p:nvPr/>
        </p:nvSpPr>
        <p:spPr>
          <a:xfrm>
            <a:off x="1362426" y="2006726"/>
            <a:ext cx="6632133" cy="3508653"/>
          </a:xfrm>
          <a:prstGeom prst="rect">
            <a:avLst/>
          </a:prstGeom>
          <a:noFill/>
        </p:spPr>
        <p:txBody>
          <a:bodyPr wrap="square">
            <a:spAutoFit/>
          </a:bodyPr>
          <a:lstStyle/>
          <a:p>
            <a:pPr algn="just"/>
            <a:r>
              <a:rPr lang="vi-VN" sz="2800" b="0" i="0">
                <a:solidFill>
                  <a:srgbClr val="002060"/>
                </a:solidFill>
                <a:effectLst/>
                <a:latin typeface="Nunito Black" pitchFamily="2" charset="0"/>
              </a:rPr>
              <a:t>Những chi tiết cho thấy ông ngoại ngắm ngôi đền rất kĩ và xúc động là:</a:t>
            </a:r>
          </a:p>
          <a:p>
            <a:pPr algn="just"/>
            <a:r>
              <a:rPr lang="vi-VN" sz="2800" b="0" i="0">
                <a:solidFill>
                  <a:srgbClr val="002060"/>
                </a:solidFill>
                <a:effectLst/>
                <a:latin typeface="Nunito Black" pitchFamily="2" charset="0"/>
              </a:rPr>
              <a:t>- Ông cứ đứng trầm ngâm trước những bức vẽ chạm trổ tinh xảo</a:t>
            </a:r>
          </a:p>
          <a:p>
            <a:pPr algn="just"/>
            <a:r>
              <a:rPr lang="vi-VN" sz="2800" b="0" i="0">
                <a:solidFill>
                  <a:srgbClr val="002060"/>
                </a:solidFill>
                <a:effectLst/>
                <a:latin typeface="Nunito Black" pitchFamily="2" charset="0"/>
              </a:rPr>
              <a:t>- Bàn tay ông run run khi chạm vào các cột đá nhuốm màu thời gian</a:t>
            </a:r>
            <a:r>
              <a:rPr lang="en-US" sz="2800" b="0" i="0">
                <a:solidFill>
                  <a:srgbClr val="002060"/>
                </a:solidFill>
                <a:effectLst/>
                <a:latin typeface="Nunito Black" pitchFamily="2" charset="0"/>
              </a:rPr>
              <a:t>.</a:t>
            </a:r>
            <a:endParaRPr lang="vi-VN" sz="2800" b="0" i="0">
              <a:solidFill>
                <a:srgbClr val="002060"/>
              </a:solidFill>
              <a:effectLst/>
              <a:latin typeface="Nunito Black" pitchFamily="2" charset="0"/>
            </a:endParaRPr>
          </a:p>
          <a:p>
            <a:br>
              <a:rPr lang="vi-VN" b="0" i="0">
                <a:solidFill>
                  <a:srgbClr val="000000"/>
                </a:solidFill>
                <a:effectLst/>
                <a:latin typeface="OpenSans"/>
              </a:rPr>
            </a:br>
            <a:br>
              <a:rPr lang="vi-VN" b="0" i="0">
                <a:solidFill>
                  <a:srgbClr val="000000"/>
                </a:solidFill>
                <a:effectLst/>
                <a:latin typeface="OpenSans"/>
              </a:rPr>
            </a:br>
            <a:endParaRPr lang="en-US"/>
          </a:p>
        </p:txBody>
      </p:sp>
      <p:pic>
        <p:nvPicPr>
          <p:cNvPr id="2"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605AB314-AE9D-99D8-AA83-D2F618B0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238626"/>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033FE-4984-AB52-547F-43CFBB69A1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3" name="TextBox 2">
            <a:extLst>
              <a:ext uri="{FF2B5EF4-FFF2-40B4-BE49-F238E27FC236}">
                <a16:creationId xmlns:a16="http://schemas.microsoft.com/office/drawing/2014/main" id="{49A1ACB0-9861-E56E-3F1B-96A48C34D9C9}"/>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876789A1-86F1-130E-9618-FD2F2FB5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138" y="4355541"/>
            <a:ext cx="352399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4E9DE171-8884-A9CA-1613-5BF49E256D5D}"/>
              </a:ext>
            </a:extLst>
          </p:cNvPr>
          <p:cNvSpPr/>
          <p:nvPr/>
        </p:nvSpPr>
        <p:spPr>
          <a:xfrm>
            <a:off x="4056135" y="883207"/>
            <a:ext cx="7159636" cy="3472334"/>
          </a:xfrm>
          <a:prstGeom prst="cloudCallout">
            <a:avLst>
              <a:gd name="adj1" fmla="val -49798"/>
              <a:gd name="adj2" fmla="val 59985"/>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Trước khi đi du lịch, Dương nghĩ ông rất nhanh nhẹn. Trong khi đi du lịch, Dương nhận ra ông không còn khỏe như trước.</a:t>
            </a:r>
          </a:p>
        </p:txBody>
      </p:sp>
    </p:spTree>
    <p:extLst>
      <p:ext uri="{BB962C8B-B14F-4D97-AF65-F5344CB8AC3E}">
        <p14:creationId xmlns:p14="http://schemas.microsoft.com/office/powerpoint/2010/main" val="25363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B4BDC-73C9-471F-E487-3EC6798712A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7" name="TextBox 6">
            <a:extLst>
              <a:ext uri="{FF2B5EF4-FFF2-40B4-BE49-F238E27FC236}">
                <a16:creationId xmlns:a16="http://schemas.microsoft.com/office/drawing/2014/main" id="{D46F87D3-66A2-051D-2AF1-98793D65D5A1}"/>
              </a:ext>
            </a:extLst>
          </p:cNvPr>
          <p:cNvSpPr txBox="1"/>
          <p:nvPr/>
        </p:nvSpPr>
        <p:spPr>
          <a:xfrm>
            <a:off x="5925376" y="1662364"/>
            <a:ext cx="4980749" cy="2185214"/>
          </a:xfrm>
          <a:prstGeom prst="rect">
            <a:avLst/>
          </a:prstGeom>
          <a:noFill/>
        </p:spPr>
        <p:txBody>
          <a:bodyPr wrap="square" rtlCol="0">
            <a:spAutoFit/>
          </a:bodyPr>
          <a:lstStyle/>
          <a:p>
            <a:r>
              <a:rPr lang="en-US" sz="2400">
                <a:solidFill>
                  <a:srgbClr val="00B050"/>
                </a:solidFill>
                <a:latin typeface="Nunito Black" pitchFamily="2" charset="0"/>
              </a:rPr>
              <a:t>Trong khi đi du lịch, Dương nhận ra </a:t>
            </a:r>
            <a:r>
              <a:rPr lang="vi-VN" sz="2400" b="0" i="0">
                <a:solidFill>
                  <a:srgbClr val="000000"/>
                </a:solidFill>
                <a:effectLst/>
                <a:latin typeface="Nunito Black" pitchFamily="2" charset="0"/>
              </a:rPr>
              <a:t> </a:t>
            </a:r>
            <a:r>
              <a:rPr lang="vi-VN" sz="3200" b="1" i="0">
                <a:solidFill>
                  <a:schemeClr val="accent5">
                    <a:lumMod val="50000"/>
                  </a:schemeClr>
                </a:solidFill>
                <a:effectLst/>
                <a:latin typeface="Nunito Black" pitchFamily="2" charset="0"/>
              </a:rPr>
              <a:t>ông không còn khỏe như trước.</a:t>
            </a:r>
            <a:br>
              <a:rPr lang="vi-VN" sz="2400" b="0" i="0">
                <a:solidFill>
                  <a:srgbClr val="000000"/>
                </a:solidFill>
                <a:effectLst/>
                <a:latin typeface="Nunito Black" pitchFamily="2" charset="0"/>
              </a:rPr>
            </a:br>
            <a:br>
              <a:rPr lang="vi-VN" sz="2400" b="0" i="0">
                <a:solidFill>
                  <a:srgbClr val="000000"/>
                </a:solidFill>
                <a:effectLst/>
                <a:latin typeface="Nunito Black" pitchFamily="2" charset="0"/>
              </a:rPr>
            </a:br>
            <a:endParaRPr lang="en-US" sz="2400">
              <a:latin typeface="Nunito Black" pitchFamily="2" charset="0"/>
            </a:endParaRPr>
          </a:p>
        </p:txBody>
      </p:sp>
      <p:sp>
        <p:nvSpPr>
          <p:cNvPr id="9" name="TextBox 8">
            <a:extLst>
              <a:ext uri="{FF2B5EF4-FFF2-40B4-BE49-F238E27FC236}">
                <a16:creationId xmlns:a16="http://schemas.microsoft.com/office/drawing/2014/main" id="{2A1DAA2D-71DB-C8CA-09C2-07E4682C492C}"/>
              </a:ext>
            </a:extLst>
          </p:cNvPr>
          <p:cNvSpPr txBox="1"/>
          <p:nvPr/>
        </p:nvSpPr>
        <p:spPr>
          <a:xfrm>
            <a:off x="1434604" y="1659857"/>
            <a:ext cx="3476625" cy="2923877"/>
          </a:xfrm>
          <a:prstGeom prst="rect">
            <a:avLst/>
          </a:prstGeom>
          <a:noFill/>
        </p:spPr>
        <p:txBody>
          <a:bodyPr wrap="square" rtlCol="0">
            <a:spAutoFit/>
          </a:bodyPr>
          <a:lstStyle/>
          <a:p>
            <a:r>
              <a:rPr lang="en-US" sz="3200">
                <a:solidFill>
                  <a:srgbClr val="00B050"/>
                </a:solidFill>
                <a:latin typeface="Nunito Black" pitchFamily="2" charset="0"/>
              </a:rPr>
              <a:t>Trước khi đi du lịch, Dương nghĩ </a:t>
            </a:r>
            <a:r>
              <a:rPr lang="vi-VN" sz="3200" b="0" i="0">
                <a:solidFill>
                  <a:schemeClr val="accent5">
                    <a:lumMod val="50000"/>
                  </a:schemeClr>
                </a:solidFill>
                <a:effectLst/>
                <a:latin typeface="Nunito Black" pitchFamily="2" charset="0"/>
              </a:rPr>
              <a:t>ông rất nhanh nhẹn</a:t>
            </a:r>
            <a:r>
              <a:rPr lang="en-US" sz="3200" b="0" i="0">
                <a:solidFill>
                  <a:schemeClr val="accent5">
                    <a:lumMod val="50000"/>
                  </a:schemeClr>
                </a:solidFill>
                <a:effectLst/>
                <a:latin typeface="Nunito Black" pitchFamily="2" charset="0"/>
              </a:rPr>
              <a:t>.</a:t>
            </a:r>
            <a:br>
              <a:rPr lang="vi-VN" sz="3200" b="0" i="0">
                <a:solidFill>
                  <a:srgbClr val="000000"/>
                </a:solidFill>
                <a:effectLst/>
                <a:latin typeface="OpenSans"/>
              </a:rPr>
            </a:br>
            <a:br>
              <a:rPr lang="vi-VN" sz="2800" b="0" i="0">
                <a:solidFill>
                  <a:srgbClr val="000000"/>
                </a:solidFill>
                <a:effectLst/>
                <a:latin typeface="OpenSans"/>
              </a:rPr>
            </a:br>
            <a:endParaRPr lang="en-US" sz="2800"/>
          </a:p>
        </p:txBody>
      </p:sp>
    </p:spTree>
    <p:extLst>
      <p:ext uri="{BB962C8B-B14F-4D97-AF65-F5344CB8AC3E}">
        <p14:creationId xmlns:p14="http://schemas.microsoft.com/office/powerpoint/2010/main" val="30013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11F317-1407-AA50-FBBB-FC7F1DD1C9E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4 . Theo em, vì sao Dương nghĩ từ bây giờ mình mới là người đưa tay cho ông nắm?</a:t>
            </a:r>
            <a:br>
              <a:rPr lang="en-US" b="0" i="0">
                <a:solidFill>
                  <a:srgbClr val="000000"/>
                </a:solidFill>
                <a:effectLst/>
                <a:latin typeface="OpenSans"/>
              </a:rPr>
            </a:br>
            <a:br>
              <a:rPr lang="en-US" b="0" i="0">
                <a:solidFill>
                  <a:srgbClr val="000000"/>
                </a:solidFill>
                <a:effectLst/>
                <a:latin typeface="OpenSans"/>
              </a:rPr>
            </a:br>
            <a:endParaRPr lang="en-US"/>
          </a:p>
        </p:txBody>
      </p:sp>
      <p:sp>
        <p:nvSpPr>
          <p:cNvPr id="3" name="TextBox 2">
            <a:extLst>
              <a:ext uri="{FF2B5EF4-FFF2-40B4-BE49-F238E27FC236}">
                <a16:creationId xmlns:a16="http://schemas.microsoft.com/office/drawing/2014/main" id="{508A13C6-6E1C-1ED0-B9CF-1C6387EC0AF6}"/>
              </a:ext>
            </a:extLst>
          </p:cNvPr>
          <p:cNvSpPr txBox="1"/>
          <p:nvPr/>
        </p:nvSpPr>
        <p:spPr>
          <a:xfrm>
            <a:off x="2738018" y="2149227"/>
            <a:ext cx="6094520" cy="646331"/>
          </a:xfrm>
          <a:prstGeom prst="rect">
            <a:avLst/>
          </a:prstGeom>
          <a:noFill/>
        </p:spPr>
        <p:txBody>
          <a:bodyPr wrap="square">
            <a:spAutoFit/>
          </a:bodyPr>
          <a:lstStyle/>
          <a:p>
            <a:br>
              <a:rPr lang="vi-VN" b="0" i="0">
                <a:solidFill>
                  <a:srgbClr val="000000"/>
                </a:solidFill>
                <a:effectLst/>
                <a:latin typeface="OpenSans"/>
              </a:rPr>
            </a:br>
            <a:endParaRPr lang="en-US"/>
          </a:p>
        </p:txBody>
      </p:sp>
      <p:sp>
        <p:nvSpPr>
          <p:cNvPr id="4" name="Speech Bubble: Rectangle with Corners Rounded 3">
            <a:extLst>
              <a:ext uri="{FF2B5EF4-FFF2-40B4-BE49-F238E27FC236}">
                <a16:creationId xmlns:a16="http://schemas.microsoft.com/office/drawing/2014/main" id="{07C06857-59F0-0C20-373F-DEF7CFF289D2}"/>
              </a:ext>
            </a:extLst>
          </p:cNvPr>
          <p:cNvSpPr/>
          <p:nvPr/>
        </p:nvSpPr>
        <p:spPr>
          <a:xfrm>
            <a:off x="887767" y="1553592"/>
            <a:ext cx="6417907" cy="2290439"/>
          </a:xfrm>
          <a:prstGeom prst="wedgeRoundRectCallout">
            <a:avLst>
              <a:gd name="adj1" fmla="val 57854"/>
              <a:gd name="adj2" fmla="val 4607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accent6">
                    <a:lumMod val="50000"/>
                  </a:schemeClr>
                </a:solidFill>
                <a:effectLst/>
                <a:latin typeface="Nunito Black" pitchFamily="2" charset="0"/>
              </a:rPr>
              <a:t>Dương nghĩ từ bây giờ nó mới là người đưa tay cho ông nắm vì ông ngày càng già đi còn nó thì ngày càng lớn lên, mạnh mẽ hơn.</a:t>
            </a:r>
            <a:br>
              <a:rPr lang="vi-VN" sz="2800" b="0" i="0">
                <a:solidFill>
                  <a:schemeClr val="accent6">
                    <a:lumMod val="50000"/>
                  </a:schemeClr>
                </a:solidFill>
                <a:effectLst/>
                <a:latin typeface="Nunito Black" pitchFamily="2" charset="0"/>
              </a:rPr>
            </a:br>
            <a:endParaRPr lang="en-US" sz="2800">
              <a:solidFill>
                <a:schemeClr val="accent6">
                  <a:lumMod val="50000"/>
                </a:schemeClr>
              </a:solidFill>
              <a:latin typeface="Nunito Black" pitchFamily="2" charset="0"/>
            </a:endParaRPr>
          </a:p>
        </p:txBody>
      </p:sp>
      <p:pic>
        <p:nvPicPr>
          <p:cNvPr id="7" name="Picture 6">
            <a:extLst>
              <a:ext uri="{FF2B5EF4-FFF2-40B4-BE49-F238E27FC236}">
                <a16:creationId xmlns:a16="http://schemas.microsoft.com/office/drawing/2014/main" id="{8EAFA4AB-14C0-3799-036B-5E8E214DD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51" b="98592" l="0" r="89674">
                        <a14:foregroundMark x1="10326" y1="67136" x2="27717" y2="80282"/>
                        <a14:foregroundMark x1="20652" y1="58685" x2="27717" y2="62441"/>
                        <a14:foregroundMark x1="5682" y1="66396" x2="6522" y2="67606"/>
                        <a14:foregroundMark x1="4891" y1="65258" x2="5418" y2="66017"/>
                        <a14:foregroundMark x1="543" y1="63380" x2="543" y2="63380"/>
                        <a14:foregroundMark x1="45109" y1="89671" x2="74457" y2="98122"/>
                        <a14:foregroundMark x1="84783" y1="78873" x2="84239" y2="77465"/>
                        <a14:foregroundMark x1="59239" y1="10329" x2="66304" y2="29577"/>
                        <a14:foregroundMark x1="50543" y1="12207" x2="66304" y2="47887"/>
                        <a14:foregroundMark x1="37500" y1="97653" x2="39130" y2="98592"/>
                        <a14:foregroundMark x1="65761" y1="40845" x2="69565" y2="57277"/>
                        <a14:foregroundMark x1="72283" y1="42723" x2="79891" y2="52582"/>
                        <a14:foregroundMark x1="49457" y1="8451" x2="42935" y2="12207"/>
                        <a14:foregroundMark x1="39130" y1="21596" x2="40761" y2="24413"/>
                        <a14:foregroundMark x1="34239" y1="30516" x2="34239" y2="30516"/>
                        <a14:foregroundMark x1="40217" y1="23005" x2="40217" y2="23005"/>
                        <a14:backgroundMark x1="1630" y1="53052" x2="3804" y2="53521"/>
                        <a14:backgroundMark x1="9783" y1="60094" x2="10326" y2="60094"/>
                      </a14:backgroundRemoval>
                    </a14:imgEffect>
                  </a14:imgLayer>
                </a14:imgProps>
              </a:ext>
            </a:extLst>
          </a:blip>
          <a:stretch>
            <a:fillRect/>
          </a:stretch>
        </p:blipFill>
        <p:spPr>
          <a:xfrm>
            <a:off x="7553418" y="2275050"/>
            <a:ext cx="2379215" cy="2502866"/>
          </a:xfrm>
          <a:prstGeom prst="rect">
            <a:avLst/>
          </a:prstGeom>
        </p:spPr>
      </p:pic>
    </p:spTree>
    <p:extLst>
      <p:ext uri="{BB962C8B-B14F-4D97-AF65-F5344CB8AC3E}">
        <p14:creationId xmlns:p14="http://schemas.microsoft.com/office/powerpoint/2010/main" val="30386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AD993-C230-B23D-B931-5940D70F52F6}"/>
              </a:ext>
            </a:extLst>
          </p:cNvPr>
          <p:cNvSpPr txBox="1"/>
          <p:nvPr/>
        </p:nvSpPr>
        <p:spPr>
          <a:xfrm>
            <a:off x="5585285" y="1146175"/>
            <a:ext cx="5435140"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9A72D"/>
                </a:solidFill>
                <a:effectLst/>
                <a:uLnTx/>
                <a:uFillTx/>
                <a:latin typeface="Sigmar One" panose="00000500000000000000" pitchFamily="2" charset="0"/>
                <a:ea typeface="+mn-ea"/>
                <a:cs typeface="+mn-cs"/>
              </a:rPr>
              <a:t>Viết</a:t>
            </a:r>
          </a:p>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rPr>
              <a:t>Ôn chữ viết hoa </a:t>
            </a:r>
            <a:r>
              <a:rPr lang="en-US" sz="3600">
                <a:solidFill>
                  <a:srgbClr val="FF0000"/>
                </a:solidFill>
                <a:latin typeface="Sigmar One" panose="00000500000000000000" pitchFamily="2" charset="0"/>
              </a:rPr>
              <a:t>I,K</a:t>
            </a:r>
            <a:endPar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28187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B3289327-E89E-16D6-DEA5-6B495CBFE8D0}"/>
              </a:ext>
            </a:extLst>
          </p:cNvPr>
          <p:cNvSpPr txBox="1">
            <a:spLocks noChangeArrowheads="1"/>
          </p:cNvSpPr>
          <p:nvPr/>
        </p:nvSpPr>
        <p:spPr bwMode="auto">
          <a:xfrm>
            <a:off x="742951" y="467737"/>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1. Tư thế ngồi viết: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Lưng thẳng, không tì ngực vào bàn.</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Đầu hơi cúi.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Mắt cách vở khoảng 25 đến 30 cm.</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phải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trái tì nhẹ lên mép vở để giữ.</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Hai chân để song song thoải mái.</a:t>
            </a:r>
          </a:p>
          <a:p>
            <a:pPr marL="0" marR="0" lvl="0" indent="0" algn="just" defTabSz="60953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5" name="Text Box 6">
            <a:extLst>
              <a:ext uri="{FF2B5EF4-FFF2-40B4-BE49-F238E27FC236}">
                <a16:creationId xmlns:a16="http://schemas.microsoft.com/office/drawing/2014/main" id="{7B3A19DB-8FA2-746D-9AE2-81116F93E7B8}"/>
              </a:ext>
            </a:extLst>
          </p:cNvPr>
          <p:cNvSpPr txBox="1">
            <a:spLocks noChangeArrowheads="1"/>
          </p:cNvSpPr>
          <p:nvPr/>
        </p:nvSpPr>
        <p:spPr bwMode="auto">
          <a:xfrm>
            <a:off x="845026" y="32385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2. Cách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Cầm bút bằng 3 ngón tay: ngón cái, ngón trỏ, ngón giữa.</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Khi viết, dùng 3 ngón tay di chuyển bút từ trái sang phải, cán bút nghiêng về phía bên phải, cổ tay, khuỷu tay và cánh tay cử động mềm mại, thoải mái;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Không nên cầm bút tay trái.</a:t>
            </a:r>
          </a:p>
        </p:txBody>
      </p:sp>
      <p:pic>
        <p:nvPicPr>
          <p:cNvPr id="6" name="Picture 2" descr="Khi viết, các... - Sách và Thiết bị Giáo dục cho bé vào Lớp 1 | Facebook">
            <a:extLst>
              <a:ext uri="{FF2B5EF4-FFF2-40B4-BE49-F238E27FC236}">
                <a16:creationId xmlns:a16="http://schemas.microsoft.com/office/drawing/2014/main" id="{F82634B2-C3C2-DEBA-C04F-CADFFBDC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892FC2E0-8D93-4689-82C2-C6E2360F1BAB}"/>
</file>

<file path=customXml/itemProps2.xml><?xml version="1.0" encoding="utf-8"?>
<ds:datastoreItem xmlns:ds="http://schemas.openxmlformats.org/officeDocument/2006/customXml" ds:itemID="{F36F4055-2C9E-4AF2-8CE0-6B9CB2BE17A0}"/>
</file>

<file path=customXml/itemProps3.xml><?xml version="1.0" encoding="utf-8"?>
<ds:datastoreItem xmlns:ds="http://schemas.openxmlformats.org/officeDocument/2006/customXml" ds:itemID="{885D5015-3FBC-4254-9CEA-BFC011BC1F20}"/>
</file>

<file path=docProps/app.xml><?xml version="1.0" encoding="utf-8"?>
<Properties xmlns="http://schemas.openxmlformats.org/officeDocument/2006/extended-properties" xmlns:vt="http://schemas.openxmlformats.org/officeDocument/2006/docPropsVTypes">
  <TotalTime>580</TotalTime>
  <Words>1446</Words>
  <Application>Microsoft Office PowerPoint</Application>
  <PresentationFormat>Màn hình rộng</PresentationFormat>
  <Paragraphs>150</Paragraphs>
  <Slides>29</Slides>
  <Notes>0</Notes>
  <HiddenSlides>0</HiddenSlides>
  <MMClips>0</MMClips>
  <ScaleCrop>false</ScaleCrop>
  <HeadingPairs>
    <vt:vector size="6" baseType="variant">
      <vt:variant>
        <vt:lpstr>Phông được Dùng</vt:lpstr>
      </vt:variant>
      <vt:variant>
        <vt:i4>12</vt:i4>
      </vt:variant>
      <vt:variant>
        <vt:lpstr>Chủ đề</vt:lpstr>
      </vt:variant>
      <vt:variant>
        <vt:i4>1</vt:i4>
      </vt:variant>
      <vt:variant>
        <vt:lpstr>Tiêu đề Bản chiếu</vt:lpstr>
      </vt:variant>
      <vt:variant>
        <vt:i4>29</vt:i4>
      </vt:variant>
    </vt:vector>
  </HeadingPairs>
  <TitlesOfParts>
    <vt:vector size="42" baseType="lpstr">
      <vt:lpstr>微软雅黑</vt:lpstr>
      <vt:lpstr>arial</vt:lpstr>
      <vt:lpstr>arial</vt:lpstr>
      <vt:lpstr>Baloo 2 SemiBold</vt:lpstr>
      <vt:lpstr>Calibri</vt:lpstr>
      <vt:lpstr>Calibri Light</vt:lpstr>
      <vt:lpstr>Nunito</vt:lpstr>
      <vt:lpstr>Nunito Black</vt:lpstr>
      <vt:lpstr>Open Sans</vt:lpstr>
      <vt:lpstr>OpenSans</vt:lpstr>
      <vt:lpstr>Sigmar One</vt:lpstr>
      <vt:lpstr>Sriracha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Nguyễn Thúy Hạnh</cp:lastModifiedBy>
  <cp:revision>8</cp:revision>
  <dcterms:created xsi:type="dcterms:W3CDTF">2022-08-11T14:51:20Z</dcterms:created>
  <dcterms:modified xsi:type="dcterms:W3CDTF">2023-02-21T06:37:09Z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