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310" r:id="rId4"/>
    <p:sldId id="284" r:id="rId5"/>
    <p:sldId id="280" r:id="rId6"/>
    <p:sldId id="269" r:id="rId7"/>
    <p:sldId id="278" r:id="rId8"/>
    <p:sldId id="272" r:id="rId9"/>
    <p:sldId id="273" r:id="rId10"/>
    <p:sldId id="279" r:id="rId11"/>
    <p:sldId id="270" r:id="rId12"/>
    <p:sldId id="282" r:id="rId13"/>
    <p:sldId id="281" r:id="rId14"/>
    <p:sldId id="283" r:id="rId15"/>
    <p:sldId id="285" r:id="rId16"/>
    <p:sldId id="286" r:id="rId17"/>
    <p:sldId id="288" r:id="rId18"/>
    <p:sldId id="287" r:id="rId19"/>
    <p:sldId id="289" r:id="rId20"/>
    <p:sldId id="290" r:id="rId21"/>
    <p:sldId id="291" r:id="rId22"/>
    <p:sldId id="275" r:id="rId23"/>
    <p:sldId id="292" r:id="rId24"/>
    <p:sldId id="294" r:id="rId25"/>
    <p:sldId id="295" r:id="rId26"/>
    <p:sldId id="296" r:id="rId27"/>
    <p:sldId id="263"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DED"/>
    <a:srgbClr val="FA62F3"/>
    <a:srgbClr val="E60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0BEB-79FD-9526-A178-4B6AAFAAE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7725A-A265-2813-2C87-5085B0F4D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3A2AC0-7FA2-FFA6-217A-D5F00E6451A0}"/>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5" name="Footer Placeholder 4">
            <a:extLst>
              <a:ext uri="{FF2B5EF4-FFF2-40B4-BE49-F238E27FC236}">
                <a16:creationId xmlns:a16="http://schemas.microsoft.com/office/drawing/2014/main" id="{E7FF5E0E-55E7-D558-BCC5-62E95DD6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4703D-9758-96BB-FB3F-FAAC5ABCE6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15923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7E0B-4B41-FD9A-7802-52E4DF7EC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1A40D-55C8-248B-9683-FDCA4B1C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0CA0B-7313-406D-6193-3E6192B90337}"/>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5" name="Footer Placeholder 4">
            <a:extLst>
              <a:ext uri="{FF2B5EF4-FFF2-40B4-BE49-F238E27FC236}">
                <a16:creationId xmlns:a16="http://schemas.microsoft.com/office/drawing/2014/main" id="{887C11D1-1AB3-DE37-0480-979922733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F43D2-5C05-5AB4-7664-2848620FC495}"/>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33258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7E8CE0-25EF-3518-2BF7-7B1B2C03F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0E71D-E3C0-34D1-BBE8-EC6820A84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D0238-B5EC-0557-CC29-53A735016041}"/>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5" name="Footer Placeholder 4">
            <a:extLst>
              <a:ext uri="{FF2B5EF4-FFF2-40B4-BE49-F238E27FC236}">
                <a16:creationId xmlns:a16="http://schemas.microsoft.com/office/drawing/2014/main" id="{3179C707-8F50-FB86-4998-AB7B5BA7D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23B28-45C6-548E-8BE6-B9AB9AC6AC82}"/>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46656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717B-CBC4-48C1-8ADA-B842BBB69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8064A-F9E8-4DF1-FF68-0171D1656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15F57-0252-D1FE-38B8-7E6FD3AF18D0}"/>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5" name="Footer Placeholder 4">
            <a:extLst>
              <a:ext uri="{FF2B5EF4-FFF2-40B4-BE49-F238E27FC236}">
                <a16:creationId xmlns:a16="http://schemas.microsoft.com/office/drawing/2014/main" id="{DACD288B-F159-8FB5-BB11-57684B01B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561E-D475-4E4B-3B57-A332AFBD4B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29414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0DE1-5AF0-1AC9-2B7F-4141807843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AC6ED-89F2-CE2A-D43C-80AFF710C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3FB19E-F59B-4B5D-CD60-9704DBA9CC90}"/>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5" name="Footer Placeholder 4">
            <a:extLst>
              <a:ext uri="{FF2B5EF4-FFF2-40B4-BE49-F238E27FC236}">
                <a16:creationId xmlns:a16="http://schemas.microsoft.com/office/drawing/2014/main" id="{D713D575-C85F-1495-6834-44D67310B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5984C-64CF-9E7E-7CA0-DB2AE9C5EFB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6849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17B-EB0F-182E-2320-5867B9F9B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26DFE-B8B2-E55C-34F4-0946F0AB3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D77535-8F8F-3F2C-1F32-EE81C5D79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B40F0-AC72-DD7A-5CA6-41D5905DEB7D}"/>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6" name="Footer Placeholder 5">
            <a:extLst>
              <a:ext uri="{FF2B5EF4-FFF2-40B4-BE49-F238E27FC236}">
                <a16:creationId xmlns:a16="http://schemas.microsoft.com/office/drawing/2014/main" id="{7A2FCD71-2BEA-D8DD-3623-F0624E45C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7FFEB-56E1-375C-7110-D733F3840E46}"/>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40953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5F51-8690-691A-8245-9187E0475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EF6175-5A6F-EF91-42D4-441DF410F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A1F3D-537E-C86F-66CB-14399F289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20C0C-3479-7E7C-6963-2062312F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3FEEAD-C7D2-69D6-894D-B837B8C57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9C9B4-43B6-FAEF-65B7-9B3C65DF8F69}"/>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8" name="Footer Placeholder 7">
            <a:extLst>
              <a:ext uri="{FF2B5EF4-FFF2-40B4-BE49-F238E27FC236}">
                <a16:creationId xmlns:a16="http://schemas.microsoft.com/office/drawing/2014/main" id="{CFF6ED02-AB73-2F95-A6DF-78BC0D88D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3F1A80-4B1F-6224-B3A1-604B392D3889}"/>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85855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6890-1880-D31E-5A8D-DB30B2FF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FBFF3C-DC5D-8FC3-B77A-85A53BC2F8D9}"/>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4" name="Footer Placeholder 3">
            <a:extLst>
              <a:ext uri="{FF2B5EF4-FFF2-40B4-BE49-F238E27FC236}">
                <a16:creationId xmlns:a16="http://schemas.microsoft.com/office/drawing/2014/main" id="{E5533E65-66CB-27AD-3F96-1464FAE7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C3B25F-6D1C-2762-7128-0810387A774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50741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F822-2DD1-53C2-79A7-05AE4A850EE4}"/>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3" name="Footer Placeholder 2">
            <a:extLst>
              <a:ext uri="{FF2B5EF4-FFF2-40B4-BE49-F238E27FC236}">
                <a16:creationId xmlns:a16="http://schemas.microsoft.com/office/drawing/2014/main" id="{81B68188-4B37-9D38-28AB-B2D2D8A57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1ABC0-B190-E7C3-1C89-0E14F7F1544C}"/>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3229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3A90-D3D6-3CFB-F4D0-029D13F12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44B41-819E-9887-A292-C40162897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42E340-7AE2-3F92-CDF6-6158DF897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03583-ECA5-66F1-9C8C-C17C8C283E2C}"/>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6" name="Footer Placeholder 5">
            <a:extLst>
              <a:ext uri="{FF2B5EF4-FFF2-40B4-BE49-F238E27FC236}">
                <a16:creationId xmlns:a16="http://schemas.microsoft.com/office/drawing/2014/main" id="{67AB4F21-B0D7-6C0D-1643-61235F697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B6D44-273B-ECEF-CAF7-CB48741545AF}"/>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0320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7F1-CA66-45CD-0302-E7F31D5D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7C0E0-6C7C-4E3B-1056-5A2A594B5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3DE05D-B47D-AE8A-DE09-650CBCFEF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251E4-76A2-48FF-516F-987678FF1A41}"/>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6" name="Footer Placeholder 5">
            <a:extLst>
              <a:ext uri="{FF2B5EF4-FFF2-40B4-BE49-F238E27FC236}">
                <a16:creationId xmlns:a16="http://schemas.microsoft.com/office/drawing/2014/main" id="{D1A23699-FBB2-F726-654C-6E32A8C63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C245D-B2B0-5B1A-B3F7-41DDAD0359C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2622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60DAB-5976-5672-A440-25F31732D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92A7B-6148-0D6D-34CA-01AB1E2B4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35D7F-17A7-1CF2-DC4C-BC34DA0A9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AFF5B-9F71-4E57-9BE3-0033C1E4CE1B}" type="datetimeFigureOut">
              <a:rPr lang="en-US" smtClean="0"/>
              <a:t>2/21/2023</a:t>
            </a:fld>
            <a:endParaRPr lang="en-US"/>
          </a:p>
        </p:txBody>
      </p:sp>
      <p:sp>
        <p:nvSpPr>
          <p:cNvPr id="5" name="Footer Placeholder 4">
            <a:extLst>
              <a:ext uri="{FF2B5EF4-FFF2-40B4-BE49-F238E27FC236}">
                <a16:creationId xmlns:a16="http://schemas.microsoft.com/office/drawing/2014/main" id="{708A927C-B4A3-924F-D827-D172B3347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C2193-9E3F-2077-157D-4FC298059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54B97-AA1E-4F50-92D4-EDD4FDB2AFCC}" type="slidenum">
              <a:rPr lang="en-US" smtClean="0"/>
              <a:t>‹#›</a:t>
            </a:fld>
            <a:endParaRPr lang="en-US"/>
          </a:p>
        </p:txBody>
      </p:sp>
    </p:spTree>
    <p:extLst>
      <p:ext uri="{BB962C8B-B14F-4D97-AF65-F5344CB8AC3E}">
        <p14:creationId xmlns:p14="http://schemas.microsoft.com/office/powerpoint/2010/main" val="86907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jpe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jpe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42650C24-23D9-8C6A-2260-CF44AF511C21}"/>
              </a:ext>
            </a:extLst>
          </p:cNvPr>
          <p:cNvSpPr txBox="1"/>
          <p:nvPr/>
        </p:nvSpPr>
        <p:spPr>
          <a:xfrm>
            <a:off x="2140226" y="704713"/>
            <a:ext cx="9144000" cy="1641475"/>
          </a:xfrm>
          <a:prstGeom prst="rect">
            <a:avLst/>
          </a:prstGeom>
        </p:spPr>
        <p:txBody>
          <a:bodyPr wrap="square" lIns="0" tIns="0" rIns="0" bIns="0" rtlCol="0" anchor="t">
            <a:spAutoFit/>
          </a:bodyPr>
          <a:lstStyle/>
          <a:p>
            <a:pPr>
              <a:lnSpc>
                <a:spcPts val="6400"/>
              </a:lnSpc>
              <a:spcBef>
                <a:spcPct val="0"/>
              </a:spcBef>
            </a:pPr>
            <a:r>
              <a:rPr lang="en-US" sz="5334" spc="-133">
                <a:solidFill>
                  <a:srgbClr val="272626"/>
                </a:solidFill>
                <a:latin typeface="Sriracha"/>
              </a:rPr>
              <a:t>  </a:t>
            </a:r>
            <a:r>
              <a:rPr lang="en-US" sz="4800" spc="-133">
                <a:solidFill>
                  <a:srgbClr val="7030A0"/>
                </a:solidFill>
                <a:latin typeface="Nunito Black" pitchFamily="2" charset="0"/>
              </a:rPr>
              <a:t>Thứ </a:t>
            </a:r>
            <a:r>
              <a:rPr lang="en-US" sz="4800" spc="-133" dirty="0">
                <a:solidFill>
                  <a:srgbClr val="7030A0"/>
                </a:solidFill>
                <a:latin typeface="Nunito Black" pitchFamily="2" charset="0"/>
              </a:rPr>
              <a:t>...</a:t>
            </a:r>
            <a:r>
              <a:rPr lang="en-US" sz="4800" spc="-133" err="1">
                <a:solidFill>
                  <a:srgbClr val="7030A0"/>
                </a:solidFill>
                <a:latin typeface="Nunito Black" pitchFamily="2" charset="0"/>
              </a:rPr>
              <a:t>ngày</a:t>
            </a:r>
            <a:r>
              <a:rPr lang="en-US" sz="4800" spc="-133">
                <a:solidFill>
                  <a:srgbClr val="7030A0"/>
                </a:solidFill>
                <a:latin typeface="Nunito Black" pitchFamily="2" charset="0"/>
              </a:rPr>
              <a:t> ... tháng </a:t>
            </a:r>
            <a:r>
              <a:rPr lang="en-US" sz="4800" spc="-133" err="1">
                <a:solidFill>
                  <a:srgbClr val="7030A0"/>
                </a:solidFill>
                <a:latin typeface="Nunito Black" pitchFamily="2" charset="0"/>
              </a:rPr>
              <a:t>năm</a:t>
            </a:r>
            <a:r>
              <a:rPr lang="en-US" sz="4800" spc="-133">
                <a:solidFill>
                  <a:srgbClr val="7030A0"/>
                </a:solidFill>
                <a:latin typeface="Nunito Black" pitchFamily="2" charset="0"/>
              </a:rPr>
              <a:t> 2022</a:t>
            </a:r>
            <a:endParaRPr lang="en-US" sz="5334" spc="-133">
              <a:solidFill>
                <a:srgbClr val="7030A0"/>
              </a:solidFill>
              <a:latin typeface="Nunito Black" pitchFamily="2" charset="0"/>
            </a:endParaRPr>
          </a:p>
          <a:p>
            <a:pPr>
              <a:lnSpc>
                <a:spcPts val="6400"/>
              </a:lnSpc>
              <a:spcBef>
                <a:spcPct val="0"/>
              </a:spcBef>
            </a:pPr>
            <a:r>
              <a:rPr lang="en-US" sz="5334" spc="-133">
                <a:solidFill>
                  <a:srgbClr val="272626"/>
                </a:solidFill>
                <a:latin typeface="Sriracha"/>
              </a:rPr>
              <a:t>                     </a:t>
            </a:r>
            <a:r>
              <a:rPr lang="en-US" sz="5334" spc="-133">
                <a:solidFill>
                  <a:srgbClr val="008000"/>
                </a:solidFill>
                <a:latin typeface="Nunito Black" pitchFamily="2" charset="0"/>
              </a:rPr>
              <a:t>Tiếng Việt                 </a:t>
            </a:r>
          </a:p>
        </p:txBody>
      </p:sp>
      <p:sp>
        <p:nvSpPr>
          <p:cNvPr id="5" name="TextBox 4">
            <a:extLst>
              <a:ext uri="{FF2B5EF4-FFF2-40B4-BE49-F238E27FC236}">
                <a16:creationId xmlns:a16="http://schemas.microsoft.com/office/drawing/2014/main" id="{6956DEB3-B2FA-6842-0E0B-C0345CB6D76C}"/>
              </a:ext>
            </a:extLst>
          </p:cNvPr>
          <p:cNvSpPr txBox="1"/>
          <p:nvPr/>
        </p:nvSpPr>
        <p:spPr>
          <a:xfrm>
            <a:off x="1366182" y="2568096"/>
            <a:ext cx="2512381" cy="1015663"/>
          </a:xfrm>
          <a:prstGeom prst="rect">
            <a:avLst/>
          </a:prstGeom>
          <a:noFill/>
        </p:spPr>
        <p:txBody>
          <a:bodyPr wrap="square" rtlCol="0">
            <a:spAutoFit/>
          </a:bodyPr>
          <a:lstStyle/>
          <a:p>
            <a:r>
              <a:rPr lang="en-US" sz="4000" b="1">
                <a:solidFill>
                  <a:srgbClr val="0070C0"/>
                </a:solidFill>
                <a:latin typeface="Nunito Black" pitchFamily="2" charset="0"/>
              </a:rPr>
              <a:t>Tuần</a:t>
            </a:r>
            <a:r>
              <a:rPr lang="en-US" sz="3200" b="1">
                <a:solidFill>
                  <a:srgbClr val="0070C0"/>
                </a:solidFill>
                <a:latin typeface="Nunito Black" pitchFamily="2" charset="0"/>
              </a:rPr>
              <a:t> </a:t>
            </a:r>
            <a:r>
              <a:rPr lang="en-US" sz="6000" b="1">
                <a:solidFill>
                  <a:srgbClr val="0070C0"/>
                </a:solidFill>
                <a:latin typeface="Nunito Black" pitchFamily="2" charset="0"/>
              </a:rPr>
              <a:t>12</a:t>
            </a:r>
            <a:endParaRPr lang="en-US" sz="3200" b="1">
              <a:solidFill>
                <a:srgbClr val="0070C0"/>
              </a:solidFill>
              <a:latin typeface="Nunito Black" pitchFamily="2" charset="0"/>
            </a:endParaRPr>
          </a:p>
        </p:txBody>
      </p:sp>
      <p:pic>
        <p:nvPicPr>
          <p:cNvPr id="6" name="Picture 5">
            <a:extLst>
              <a:ext uri="{FF2B5EF4-FFF2-40B4-BE49-F238E27FC236}">
                <a16:creationId xmlns:a16="http://schemas.microsoft.com/office/drawing/2014/main" id="{1720CCC8-1A92-54D0-5F02-BBBEB2DAEF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3" b="90426" l="651" r="99164">
                        <a14:foregroundMark x1="3625" y1="28191" x2="13476" y2="69149"/>
                        <a14:foregroundMark x1="11896" y1="88830" x2="12421" y2="89582"/>
                        <a14:foregroundMark x1="11524" y1="88298" x2="11896" y2="88830"/>
                        <a14:foregroundMark x1="7063" y1="81915" x2="11524" y2="88298"/>
                        <a14:foregroundMark x1="2121" y1="58126" x2="3625" y2="78723"/>
                        <a14:foregroundMark x1="3625" y1="78723" x2="4275" y2="82979"/>
                        <a14:foregroundMark x1="2220" y1="58137" x2="4368" y2="84043"/>
                        <a14:foregroundMark x1="4368" y1="78191" x2="7435" y2="88830"/>
                        <a14:foregroundMark x1="1966" y1="58108" x2="4275" y2="82979"/>
                        <a14:foregroundMark x1="4275" y1="82979" x2="4833" y2="85638"/>
                        <a14:foregroundMark x1="1766" y1="58085" x2="4182" y2="82979"/>
                        <a14:foregroundMark x1="1805" y1="58090" x2="4089" y2="85638"/>
                        <a14:foregroundMark x1="13044" y1="84616" x2="14684" y2="82979"/>
                        <a14:foregroundMark x1="6691" y1="90957" x2="12890" y2="84769"/>
                        <a14:foregroundMark x1="14684" y1="82979" x2="14684" y2="82447"/>
                        <a14:foregroundMark x1="94331" y1="12766" x2="93030" y2="35106"/>
                        <a14:foregroundMark x1="92565" y1="52128" x2="97007" y2="63929"/>
                        <a14:foregroundMark x1="97677" y1="83511" x2="97398" y2="84043"/>
                        <a14:foregroundMark x1="97398" y1="22340" x2="97398" y2="22340"/>
                        <a14:foregroundMark x1="1673" y1="40426" x2="2045" y2="71277"/>
                        <a14:foregroundMark x1="2045" y1="71277" x2="2323" y2="75000"/>
                        <a14:foregroundMark x1="1859" y1="65957" x2="1301" y2="48404"/>
                        <a14:foregroundMark x1="1208" y1="52128" x2="3903" y2="84574"/>
                        <a14:foregroundMark x1="2509" y1="72340" x2="4089" y2="84574"/>
                        <a14:foregroundMark x1="97212" y1="87234" x2="97972" y2="80979"/>
                        <a14:foregroundMark x1="97305" y1="82979" x2="97305" y2="82979"/>
                        <a14:backgroundMark x1="929" y1="31383" x2="896" y2="40731"/>
                        <a14:backgroundMark x1="929" y1="36170" x2="929" y2="40719"/>
                        <a14:backgroundMark x1="12268" y1="92021" x2="12454" y2="91489"/>
                        <a14:backgroundMark x1="12268" y1="90957" x2="12361" y2="90957"/>
                        <a14:backgroundMark x1="12361" y1="88298" x2="12361" y2="88298"/>
                        <a14:backgroundMark x1="12361" y1="88830" x2="12361" y2="88830"/>
                        <a14:backgroundMark x1="97119" y1="63298" x2="98792" y2="69681"/>
                        <a14:backgroundMark x1="98048" y1="79787" x2="98699" y2="70745"/>
                        <a14:backgroundMark x1="99721" y1="73936" x2="99721" y2="83511"/>
                        <a14:backgroundMark x1="99535" y1="72872" x2="99071" y2="78723"/>
                        <a14:backgroundMark x1="98048" y1="80851" x2="98048" y2="80851"/>
                        <a14:backgroundMark x1="97398" y1="87766" x2="97398" y2="87766"/>
                      </a14:backgroundRemoval>
                    </a14:imgEffect>
                  </a14:imgLayer>
                </a14:imgProps>
              </a:ext>
            </a:extLst>
          </a:blip>
          <a:stretch>
            <a:fillRect/>
          </a:stretch>
        </p:blipFill>
        <p:spPr>
          <a:xfrm>
            <a:off x="3961685" y="2152525"/>
            <a:ext cx="6277690" cy="1455379"/>
          </a:xfrm>
          <a:prstGeom prst="rect">
            <a:avLst/>
          </a:prstGeom>
        </p:spPr>
      </p:pic>
    </p:spTree>
    <p:extLst>
      <p:ext uri="{BB962C8B-B14F-4D97-AF65-F5344CB8AC3E}">
        <p14:creationId xmlns:p14="http://schemas.microsoft.com/office/powerpoint/2010/main" val="16859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1EE542-5F90-C4A0-954C-A88F3BEE8936}"/>
              </a:ext>
            </a:extLst>
          </p:cNvPr>
          <p:cNvPicPr>
            <a:picLocks noChangeAspect="1"/>
          </p:cNvPicPr>
          <p:nvPr/>
        </p:nvPicPr>
        <p:blipFill>
          <a:blip r:embed="rId3"/>
          <a:stretch>
            <a:fillRect/>
          </a:stretch>
        </p:blipFill>
        <p:spPr>
          <a:xfrm>
            <a:off x="252520" y="247650"/>
            <a:ext cx="957155" cy="762066"/>
          </a:xfrm>
          <a:prstGeom prst="rect">
            <a:avLst/>
          </a:prstGeom>
        </p:spPr>
      </p:pic>
      <p:sp>
        <p:nvSpPr>
          <p:cNvPr id="6" name="TextBox 5">
            <a:extLst>
              <a:ext uri="{FF2B5EF4-FFF2-40B4-BE49-F238E27FC236}">
                <a16:creationId xmlns:a16="http://schemas.microsoft.com/office/drawing/2014/main" id="{F7A71560-D47E-7AC3-D6FB-A4CF8F62F3FE}"/>
              </a:ext>
            </a:extLst>
          </p:cNvPr>
          <p:cNvSpPr txBox="1"/>
          <p:nvPr/>
        </p:nvSpPr>
        <p:spPr>
          <a:xfrm>
            <a:off x="1209675" y="247650"/>
            <a:ext cx="5105400"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rgbClr val="00B050"/>
                </a:solidFill>
                <a:latin typeface="Nunito Black" pitchFamily="2" charset="0"/>
                <a:cs typeface="Baloo 2 SemiBold" pitchFamily="2" charset="0"/>
              </a:rPr>
              <a:t>Luyện</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đọc</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từ</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khó</a:t>
            </a:r>
            <a:endParaRPr lang="en-US" sz="4000" b="1" dirty="0">
              <a:solidFill>
                <a:srgbClr val="00B050"/>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id="{7BB721E7-7BA6-7D38-9C50-360A147C4488}"/>
              </a:ext>
            </a:extLst>
          </p:cNvPr>
          <p:cNvSpPr txBox="1"/>
          <p:nvPr/>
        </p:nvSpPr>
        <p:spPr>
          <a:xfrm>
            <a:off x="2325329" y="2782670"/>
            <a:ext cx="7541342" cy="646330"/>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Tháp Bà Pô – nô - ga</a:t>
            </a:r>
            <a:endParaRPr lang="en-US" sz="3600" dirty="0">
              <a:solidFill>
                <a:srgbClr val="002060"/>
              </a:solidFill>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492EE3CC-E64B-C669-CCC8-5A8778C25343}"/>
              </a:ext>
            </a:extLst>
          </p:cNvPr>
          <p:cNvSpPr txBox="1"/>
          <p:nvPr/>
        </p:nvSpPr>
        <p:spPr>
          <a:xfrm>
            <a:off x="3828426" y="4055478"/>
            <a:ext cx="4535148" cy="646330"/>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chạm trổ</a:t>
            </a:r>
            <a:endParaRPr lang="en-US" sz="3600" dirty="0">
              <a:solidFill>
                <a:srgbClr val="00206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7E6F2C02-60CA-BABB-1E6C-86456E62CF4E}"/>
              </a:ext>
            </a:extLst>
          </p:cNvPr>
          <p:cNvSpPr txBox="1"/>
          <p:nvPr/>
        </p:nvSpPr>
        <p:spPr>
          <a:xfrm>
            <a:off x="4044255" y="5417691"/>
            <a:ext cx="4103489" cy="646929"/>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tinh xảo</a:t>
            </a:r>
            <a:endParaRPr lang="en-US" sz="3600" dirty="0">
              <a:solidFill>
                <a:srgbClr val="002060"/>
              </a:solidFill>
              <a:latin typeface="Nunito Black" pitchFamily="2" charset="0"/>
              <a:cs typeface="Baloo 2 SemiBold" pitchFamily="2" charset="0"/>
            </a:endParaRPr>
          </a:p>
        </p:txBody>
      </p:sp>
    </p:spTree>
    <p:extLst>
      <p:ext uri="{BB962C8B-B14F-4D97-AF65-F5344CB8AC3E}">
        <p14:creationId xmlns:p14="http://schemas.microsoft.com/office/powerpoint/2010/main" val="18536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107A3-3696-FEC7-9E17-A652427F0AD4}"/>
              </a:ext>
            </a:extLst>
          </p:cNvPr>
          <p:cNvPicPr>
            <a:picLocks noChangeAspect="1"/>
          </p:cNvPicPr>
          <p:nvPr/>
        </p:nvPicPr>
        <p:blipFill>
          <a:blip r:embed="rId3"/>
          <a:stretch>
            <a:fillRect/>
          </a:stretch>
        </p:blipFill>
        <p:spPr>
          <a:xfrm>
            <a:off x="252520" y="247650"/>
            <a:ext cx="957155" cy="762066"/>
          </a:xfrm>
          <a:prstGeom prst="rect">
            <a:avLst/>
          </a:prstGeom>
        </p:spPr>
      </p:pic>
      <p:sp>
        <p:nvSpPr>
          <p:cNvPr id="14" name="TextBox 13">
            <a:extLst>
              <a:ext uri="{FF2B5EF4-FFF2-40B4-BE49-F238E27FC236}">
                <a16:creationId xmlns:a16="http://schemas.microsoft.com/office/drawing/2014/main" id="{44C19E1D-F859-6FB8-F559-32071B08F327}"/>
              </a:ext>
            </a:extLst>
          </p:cNvPr>
          <p:cNvSpPr txBox="1"/>
          <p:nvPr/>
        </p:nvSpPr>
        <p:spPr>
          <a:xfrm>
            <a:off x="1095750" y="153136"/>
            <a:ext cx="8545207" cy="1233812"/>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Luyện đọc diễn cảm lời nhân vật</a:t>
            </a:r>
          </a:p>
        </p:txBody>
      </p:sp>
      <p:pic>
        <p:nvPicPr>
          <p:cNvPr id="15" name="Picture 2" descr="100+ Hình Ảnh Học Bài, Học Tập Chăm Chỉ [Chill Nhẹ Nhàng]">
            <a:extLst>
              <a:ext uri="{FF2B5EF4-FFF2-40B4-BE49-F238E27FC236}">
                <a16:creationId xmlns:a16="http://schemas.microsoft.com/office/drawing/2014/main" id="{1651C037-67FF-DDA8-66AF-B19F3DF65DA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4430668" y="3429000"/>
            <a:ext cx="4295888" cy="37351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184C4C8-EE2B-BDB6-BA8D-C0D8E7F476F9}"/>
              </a:ext>
            </a:extLst>
          </p:cNvPr>
          <p:cNvSpPr txBox="1"/>
          <p:nvPr/>
        </p:nvSpPr>
        <p:spPr>
          <a:xfrm>
            <a:off x="1209674" y="1432753"/>
            <a:ext cx="9177199" cy="575483"/>
          </a:xfrm>
          <a:prstGeom prst="roundRect">
            <a:avLst/>
          </a:prstGeom>
        </p:spPr>
        <p:txBody>
          <a:bodyPr vert="horz" lIns="91440" tIns="45720" rIns="91440" bIns="45720" rtlCol="0">
            <a:normAutofit lnSpcReduction="10000"/>
          </a:bodyPr>
          <a:lstStyle/>
          <a:p>
            <a:pPr defTabSz="914400" fontAlgn="t">
              <a:lnSpc>
                <a:spcPct val="90000"/>
              </a:lnSpc>
              <a:spcAft>
                <a:spcPts val="600"/>
              </a:spcAft>
            </a:pPr>
            <a:r>
              <a:rPr lang="en-US" sz="2800">
                <a:solidFill>
                  <a:srgbClr val="002060"/>
                </a:solidFill>
                <a:latin typeface="Nunito Black" pitchFamily="2" charset="0"/>
              </a:rPr>
              <a:t>    </a:t>
            </a:r>
            <a:r>
              <a:rPr lang="en-US" sz="3200">
                <a:solidFill>
                  <a:srgbClr val="002060"/>
                </a:solidFill>
                <a:latin typeface="Nunito Black" pitchFamily="2" charset="0"/>
              </a:rPr>
              <a:t>Ông ngoại ơi,</a:t>
            </a:r>
            <a:r>
              <a:rPr lang="en-US" sz="3200">
                <a:solidFill>
                  <a:srgbClr val="FF0000"/>
                </a:solidFill>
                <a:latin typeface="Nunito Black" pitchFamily="2" charset="0"/>
              </a:rPr>
              <a:t>/ </a:t>
            </a:r>
            <a:r>
              <a:rPr lang="en-US" sz="3200">
                <a:solidFill>
                  <a:srgbClr val="002060"/>
                </a:solidFill>
                <a:latin typeface="Nunito Black" pitchFamily="2" charset="0"/>
              </a:rPr>
              <a:t>cháu yêu ông nhiều lắm!</a:t>
            </a:r>
            <a:r>
              <a:rPr lang="en-US" sz="3200">
                <a:solidFill>
                  <a:srgbClr val="FF0000"/>
                </a:solidFill>
                <a:latin typeface="Nunito Black" pitchFamily="2" charset="0"/>
              </a:rPr>
              <a:t>/</a:t>
            </a:r>
            <a:endParaRPr lang="en-US" sz="2800">
              <a:solidFill>
                <a:srgbClr val="002060"/>
              </a:solidFill>
              <a:latin typeface="Nunito Black" pitchFamily="2" charset="0"/>
            </a:endParaRPr>
          </a:p>
        </p:txBody>
      </p:sp>
    </p:spTree>
    <p:extLst>
      <p:ext uri="{BB962C8B-B14F-4D97-AF65-F5344CB8AC3E}">
        <p14:creationId xmlns:p14="http://schemas.microsoft.com/office/powerpoint/2010/main" val="36273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6B536E-5D56-2599-B36E-04F9F063CE5C}"/>
              </a:ext>
            </a:extLst>
          </p:cNvPr>
          <p:cNvPicPr>
            <a:picLocks noChangeAspect="1"/>
          </p:cNvPicPr>
          <p:nvPr/>
        </p:nvPicPr>
        <p:blipFill>
          <a:blip r:embed="rId3"/>
          <a:stretch>
            <a:fillRect/>
          </a:stretch>
        </p:blipFill>
        <p:spPr>
          <a:xfrm>
            <a:off x="252520" y="247650"/>
            <a:ext cx="957155" cy="762066"/>
          </a:xfrm>
          <a:prstGeom prst="rect">
            <a:avLst/>
          </a:prstGeom>
        </p:spPr>
      </p:pic>
      <p:sp>
        <p:nvSpPr>
          <p:cNvPr id="5" name="TextBox 4">
            <a:extLst>
              <a:ext uri="{FF2B5EF4-FFF2-40B4-BE49-F238E27FC236}">
                <a16:creationId xmlns:a16="http://schemas.microsoft.com/office/drawing/2014/main" id="{FB7F034F-86B4-466E-612D-A2899EBC1257}"/>
              </a:ext>
            </a:extLst>
          </p:cNvPr>
          <p:cNvSpPr txBox="1"/>
          <p:nvPr/>
        </p:nvSpPr>
        <p:spPr>
          <a:xfrm>
            <a:off x="1136186" y="362730"/>
            <a:ext cx="3111876"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a:solidFill>
                  <a:srgbClr val="008000"/>
                </a:solidFill>
                <a:latin typeface="Nunito Black" pitchFamily="2" charset="0"/>
                <a:cs typeface="Baloo 2 SemiBold" pitchFamily="2" charset="0"/>
              </a:rPr>
              <a:t>Chia </a:t>
            </a:r>
            <a:r>
              <a:rPr lang="en-US" sz="3200" b="1" dirty="0" err="1">
                <a:solidFill>
                  <a:srgbClr val="008000"/>
                </a:solidFill>
                <a:latin typeface="Nunito Black" pitchFamily="2" charset="0"/>
                <a:cs typeface="Baloo 2 SemiBold" pitchFamily="2" charset="0"/>
              </a:rPr>
              <a:t>đoạn</a:t>
            </a:r>
            <a:endParaRPr lang="en-US" sz="3200" b="1" dirty="0">
              <a:solidFill>
                <a:srgbClr val="008000"/>
              </a:solidFill>
              <a:latin typeface="Nunito Black" pitchFamily="2" charset="0"/>
              <a:cs typeface="Baloo 2 SemiBold" pitchFamily="2" charset="0"/>
            </a:endParaRPr>
          </a:p>
        </p:txBody>
      </p:sp>
      <p:pic>
        <p:nvPicPr>
          <p:cNvPr id="6" name="Picture 5">
            <a:extLst>
              <a:ext uri="{FF2B5EF4-FFF2-40B4-BE49-F238E27FC236}">
                <a16:creationId xmlns:a16="http://schemas.microsoft.com/office/drawing/2014/main" id="{995455DE-72E5-8B26-BD68-76CCB6FECDDE}"/>
              </a:ext>
            </a:extLst>
          </p:cNvPr>
          <p:cNvPicPr>
            <a:picLocks noChangeAspect="1"/>
          </p:cNvPicPr>
          <p:nvPr/>
        </p:nvPicPr>
        <p:blipFill>
          <a:blip r:embed="rId4"/>
          <a:stretch>
            <a:fillRect/>
          </a:stretch>
        </p:blipFill>
        <p:spPr>
          <a:xfrm>
            <a:off x="1392154" y="1357772"/>
            <a:ext cx="10196873" cy="4615645"/>
          </a:xfrm>
          <a:prstGeom prst="rect">
            <a:avLst/>
          </a:prstGeom>
        </p:spPr>
      </p:pic>
      <p:sp>
        <p:nvSpPr>
          <p:cNvPr id="7" name="TextBox 6">
            <a:extLst>
              <a:ext uri="{FF2B5EF4-FFF2-40B4-BE49-F238E27FC236}">
                <a16:creationId xmlns:a16="http://schemas.microsoft.com/office/drawing/2014/main" id="{3FBB4E6E-904B-15D1-DD7E-1FC1F6A6FD93}"/>
              </a:ext>
            </a:extLst>
          </p:cNvPr>
          <p:cNvSpPr txBox="1"/>
          <p:nvPr/>
        </p:nvSpPr>
        <p:spPr>
          <a:xfrm>
            <a:off x="2369149" y="1956545"/>
            <a:ext cx="8242882"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1: </a:t>
            </a:r>
            <a:r>
              <a:rPr lang="en-US" sz="2800" dirty="0" err="1">
                <a:solidFill>
                  <a:srgbClr val="F79646">
                    <a:lumMod val="50000"/>
                  </a:srgbClr>
                </a:solidFill>
                <a:latin typeface="Nunito Black" pitchFamily="2" charset="0"/>
                <a:cs typeface="Baloo 2 SemiBold" pitchFamily="2" charset="0"/>
              </a:rPr>
              <a:t>Từ</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đầu</a:t>
            </a:r>
            <a:r>
              <a:rPr lang="en-US" sz="2800" dirty="0">
                <a:solidFill>
                  <a:srgbClr val="F79646">
                    <a:lumMod val="50000"/>
                  </a:srgbClr>
                </a:solidFill>
                <a:latin typeface="Nunito Black" pitchFamily="2" charset="0"/>
                <a:cs typeface="Baloo 2 SemiBold" pitchFamily="2" charset="0"/>
              </a:rPr>
              <a:t> </a:t>
            </a:r>
            <a:r>
              <a:rPr lang="en-US" sz="2800" err="1">
                <a:solidFill>
                  <a:srgbClr val="F79646">
                    <a:lumMod val="50000"/>
                  </a:srgbClr>
                </a:solidFill>
                <a:latin typeface="Nunito Black" pitchFamily="2" charset="0"/>
                <a:cs typeface="Baloo 2 SemiBold" pitchFamily="2" charset="0"/>
              </a:rPr>
              <a:t>đến</a:t>
            </a:r>
            <a:r>
              <a:rPr lang="en-US" sz="2800">
                <a:solidFill>
                  <a:srgbClr val="F79646">
                    <a:lumMod val="50000"/>
                  </a:srgbClr>
                </a:solidFill>
                <a:latin typeface="Nunito Black" pitchFamily="2" charset="0"/>
                <a:cs typeface="Baloo 2 SemiBold" pitchFamily="2" charset="0"/>
              </a:rPr>
              <a:t> </a:t>
            </a:r>
            <a:r>
              <a:rPr lang="en-US" sz="2800">
                <a:solidFill>
                  <a:srgbClr val="FF0000"/>
                </a:solidFill>
                <a:latin typeface="Nunito Black" pitchFamily="2" charset="0"/>
                <a:cs typeface="Baloo 2 SemiBold" pitchFamily="2" charset="0"/>
              </a:rPr>
              <a:t>cùng bố mẹ và ông ngoại</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E7EC0ACE-BDD8-812B-983F-460D0C737DD5}"/>
              </a:ext>
            </a:extLst>
          </p:cNvPr>
          <p:cNvSpPr txBox="1"/>
          <p:nvPr/>
        </p:nvSpPr>
        <p:spPr>
          <a:xfrm>
            <a:off x="2698260" y="2847468"/>
            <a:ext cx="7913771"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2: Tiếp theo đến </a:t>
            </a:r>
            <a:r>
              <a:rPr lang="en-US" sz="2800">
                <a:solidFill>
                  <a:srgbClr val="FF0000"/>
                </a:solidFill>
                <a:latin typeface="Nunito Black" pitchFamily="2" charset="0"/>
                <a:cs typeface="Baloo 2 SemiBold" pitchFamily="2" charset="0"/>
              </a:rPr>
              <a:t>yêu thương khó tả</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A20C64D6-FFB6-883F-1D9C-48D229C97382}"/>
              </a:ext>
            </a:extLst>
          </p:cNvPr>
          <p:cNvSpPr txBox="1"/>
          <p:nvPr/>
        </p:nvSpPr>
        <p:spPr>
          <a:xfrm>
            <a:off x="2188174" y="3889819"/>
            <a:ext cx="8242882" cy="578882"/>
          </a:xfrm>
          <a:prstGeom prst="roundRect">
            <a:avLst/>
          </a:prstGeom>
          <a:solidFill>
            <a:srgbClr val="FFFFCC"/>
          </a:solidFill>
          <a:ln w="28575">
            <a:solidFill>
              <a:srgbClr val="217875"/>
            </a:solidFill>
            <a:prstDash val="sysDash"/>
          </a:ln>
        </p:spPr>
        <p:txBody>
          <a:bodyPr wrap="square">
            <a:spAutoFit/>
          </a:bodyPr>
          <a:lstStyle/>
          <a:p>
            <a:pPr lvl="0" algn="ctr" defTabSz="609539">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3: Tiếp theo đến </a:t>
            </a:r>
            <a:r>
              <a:rPr lang="en-US" sz="2800">
                <a:solidFill>
                  <a:srgbClr val="FF0000"/>
                </a:solidFill>
                <a:latin typeface="Nunito Black" pitchFamily="2" charset="0"/>
                <a:cs typeface="Baloo 2 SemiBold" pitchFamily="2" charset="0"/>
              </a:rPr>
              <a:t>yêu ông nhiều lắm</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1BF3BCED-1DD2-3908-DE2E-5AFA99D31B31}"/>
              </a:ext>
            </a:extLst>
          </p:cNvPr>
          <p:cNvSpPr txBox="1"/>
          <p:nvPr/>
        </p:nvSpPr>
        <p:spPr>
          <a:xfrm>
            <a:off x="5675612" y="4860928"/>
            <a:ext cx="4260251"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err="1">
                <a:solidFill>
                  <a:srgbClr val="F79646">
                    <a:lumMod val="50000"/>
                  </a:srgbClr>
                </a:solidFill>
                <a:latin typeface="Nunito Black" pitchFamily="2" charset="0"/>
                <a:cs typeface="Baloo 2 SemiBold" pitchFamily="2" charset="0"/>
              </a:rPr>
              <a:t>Đoạn</a:t>
            </a:r>
            <a:r>
              <a:rPr lang="en-US" sz="2800">
                <a:solidFill>
                  <a:srgbClr val="F79646">
                    <a:lumMod val="50000"/>
                  </a:srgbClr>
                </a:solidFill>
                <a:latin typeface="Nunito Black" pitchFamily="2" charset="0"/>
                <a:cs typeface="Baloo 2 SemiBold" pitchFamily="2" charset="0"/>
              </a:rPr>
              <a:t> 4: Còn lại </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Tree>
    <p:extLst>
      <p:ext uri="{BB962C8B-B14F-4D97-AF65-F5344CB8AC3E}">
        <p14:creationId xmlns:p14="http://schemas.microsoft.com/office/powerpoint/2010/main" val="118685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24EBB9-5C6D-3F54-6D42-727D6F7A38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10" name="TextBox 9">
            <a:extLst>
              <a:ext uri="{FF2B5EF4-FFF2-40B4-BE49-F238E27FC236}">
                <a16:creationId xmlns:a16="http://schemas.microsoft.com/office/drawing/2014/main" id="{7801A3D7-2E00-66FD-B084-C73C03418787}"/>
              </a:ext>
            </a:extLst>
          </p:cNvPr>
          <p:cNvSpPr txBox="1"/>
          <p:nvPr/>
        </p:nvSpPr>
        <p:spPr>
          <a:xfrm>
            <a:off x="1223280" y="377684"/>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grpSp>
        <p:nvGrpSpPr>
          <p:cNvPr id="11" name="Group 10">
            <a:extLst>
              <a:ext uri="{FF2B5EF4-FFF2-40B4-BE49-F238E27FC236}">
                <a16:creationId xmlns:a16="http://schemas.microsoft.com/office/drawing/2014/main" id="{4C306BCD-3873-AFC9-A744-186E051AB27B}"/>
              </a:ext>
            </a:extLst>
          </p:cNvPr>
          <p:cNvGrpSpPr/>
          <p:nvPr/>
        </p:nvGrpSpPr>
        <p:grpSpPr>
          <a:xfrm>
            <a:off x="160480" y="1126732"/>
            <a:ext cx="914801" cy="584333"/>
            <a:chOff x="104615" y="807451"/>
            <a:chExt cx="851094" cy="584333"/>
          </a:xfrm>
        </p:grpSpPr>
        <p:pic>
          <p:nvPicPr>
            <p:cNvPr id="12" name="Picture 11">
              <a:extLst>
                <a:ext uri="{FF2B5EF4-FFF2-40B4-BE49-F238E27FC236}">
                  <a16:creationId xmlns:a16="http://schemas.microsoft.com/office/drawing/2014/main" id="{1446DB6A-3E5F-D2F2-B1C9-8E773B2AA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3" name="TextBox 12">
              <a:extLst>
                <a:ext uri="{FF2B5EF4-FFF2-40B4-BE49-F238E27FC236}">
                  <a16:creationId xmlns:a16="http://schemas.microsoft.com/office/drawing/2014/main" id="{E71B7ED0-0ED0-F556-0971-174F4135A0E0}"/>
                </a:ext>
              </a:extLst>
            </p:cNvPr>
            <p:cNvSpPr txBox="1"/>
            <p:nvPr/>
          </p:nvSpPr>
          <p:spPr>
            <a:xfrm>
              <a:off x="397437" y="853301"/>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sp>
        <p:nvSpPr>
          <p:cNvPr id="14" name="TextBox 13">
            <a:extLst>
              <a:ext uri="{FF2B5EF4-FFF2-40B4-BE49-F238E27FC236}">
                <a16:creationId xmlns:a16="http://schemas.microsoft.com/office/drawing/2014/main" id="{12D81200-9C50-B99E-03FD-9FA6A5C9B108}"/>
              </a:ext>
            </a:extLst>
          </p:cNvPr>
          <p:cNvSpPr txBox="1"/>
          <p:nvPr/>
        </p:nvSpPr>
        <p:spPr>
          <a:xfrm>
            <a:off x="1075281" y="1172582"/>
            <a:ext cx="9986855" cy="1055608"/>
          </a:xfrm>
          <a:prstGeom prst="roundRect">
            <a:avLst/>
          </a:prstGeom>
          <a:solidFill>
            <a:schemeClr val="accent2">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chemeClr val="accent1">
                    <a:lumMod val="75000"/>
                  </a:schemeClr>
                </a:solidFill>
                <a:latin typeface="Nunito Black" pitchFamily="2" charset="0"/>
              </a:rPr>
              <a:t>Hè năm nay, Dương được đi du lịch ở Nha Trang cùng bố mẹ và ông ngoại.</a:t>
            </a:r>
            <a:endParaRPr lang="vi-VN" sz="2600" dirty="0">
              <a:latin typeface="Nunito Black" pitchFamily="2" charset="0"/>
            </a:endParaRPr>
          </a:p>
        </p:txBody>
      </p:sp>
      <p:sp>
        <p:nvSpPr>
          <p:cNvPr id="15" name="TextBox 14">
            <a:extLst>
              <a:ext uri="{FF2B5EF4-FFF2-40B4-BE49-F238E27FC236}">
                <a16:creationId xmlns:a16="http://schemas.microsoft.com/office/drawing/2014/main" id="{0A6D4282-AAED-55F6-A6DB-E88C9AACCCA5}"/>
              </a:ext>
            </a:extLst>
          </p:cNvPr>
          <p:cNvSpPr txBox="1"/>
          <p:nvPr/>
        </p:nvSpPr>
        <p:spPr>
          <a:xfrm>
            <a:off x="1102572" y="2598402"/>
            <a:ext cx="9986855" cy="3439239"/>
          </a:xfrm>
          <a:prstGeom prst="roundRect">
            <a:avLst/>
          </a:prstGeom>
          <a:solidFill>
            <a:schemeClr val="accent5">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chemeClr val="accent1">
                    <a:lumMod val="75000"/>
                  </a:schemeClr>
                </a:solidFill>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endParaRPr lang="vi-VN" sz="2600" dirty="0">
              <a:latin typeface="Nunito Black" pitchFamily="2" charset="0"/>
            </a:endParaRPr>
          </a:p>
        </p:txBody>
      </p:sp>
      <p:grpSp>
        <p:nvGrpSpPr>
          <p:cNvPr id="16" name="Group 15">
            <a:extLst>
              <a:ext uri="{FF2B5EF4-FFF2-40B4-BE49-F238E27FC236}">
                <a16:creationId xmlns:a16="http://schemas.microsoft.com/office/drawing/2014/main" id="{386A4D09-93E8-4A3B-9F00-014B43864CF2}"/>
              </a:ext>
            </a:extLst>
          </p:cNvPr>
          <p:cNvGrpSpPr/>
          <p:nvPr/>
        </p:nvGrpSpPr>
        <p:grpSpPr>
          <a:xfrm>
            <a:off x="160479" y="2479282"/>
            <a:ext cx="914801" cy="584333"/>
            <a:chOff x="104615" y="807451"/>
            <a:chExt cx="851094" cy="584333"/>
          </a:xfrm>
        </p:grpSpPr>
        <p:pic>
          <p:nvPicPr>
            <p:cNvPr id="17" name="Picture 16">
              <a:extLst>
                <a:ext uri="{FF2B5EF4-FFF2-40B4-BE49-F238E27FC236}">
                  <a16:creationId xmlns:a16="http://schemas.microsoft.com/office/drawing/2014/main" id="{7694A49A-7377-A829-E7E1-AFD4AA97F6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8" name="TextBox 17">
              <a:extLst>
                <a:ext uri="{FF2B5EF4-FFF2-40B4-BE49-F238E27FC236}">
                  <a16:creationId xmlns:a16="http://schemas.microsoft.com/office/drawing/2014/main" id="{CC663AAB-5395-7FC0-A93A-F5949092B5DA}"/>
                </a:ext>
              </a:extLst>
            </p:cNvPr>
            <p:cNvSpPr txBox="1"/>
            <p:nvPr/>
          </p:nvSpPr>
          <p:spPr>
            <a:xfrm>
              <a:off x="397437" y="853301"/>
              <a:ext cx="358228"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2</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spTree>
    <p:extLst>
      <p:ext uri="{BB962C8B-B14F-4D97-AF65-F5344CB8AC3E}">
        <p14:creationId xmlns:p14="http://schemas.microsoft.com/office/powerpoint/2010/main" val="4716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51CDB5-D5A9-DAA2-ED0A-B9A27A5507CA}"/>
              </a:ext>
            </a:extLst>
          </p:cNvPr>
          <p:cNvGrpSpPr/>
          <p:nvPr/>
        </p:nvGrpSpPr>
        <p:grpSpPr>
          <a:xfrm>
            <a:off x="160480" y="1126732"/>
            <a:ext cx="914801" cy="584333"/>
            <a:chOff x="104615" y="807451"/>
            <a:chExt cx="851094" cy="584333"/>
          </a:xfrm>
        </p:grpSpPr>
        <p:pic>
          <p:nvPicPr>
            <p:cNvPr id="5" name="Picture 4">
              <a:extLst>
                <a:ext uri="{FF2B5EF4-FFF2-40B4-BE49-F238E27FC236}">
                  <a16:creationId xmlns:a16="http://schemas.microsoft.com/office/drawing/2014/main" id="{B83C601C-1770-EA5F-4996-B887F06EA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6" name="TextBox 5">
              <a:extLst>
                <a:ext uri="{FF2B5EF4-FFF2-40B4-BE49-F238E27FC236}">
                  <a16:creationId xmlns:a16="http://schemas.microsoft.com/office/drawing/2014/main" id="{8DE02DC6-DFDB-E4E2-E278-8FC66B532ABA}"/>
                </a:ext>
              </a:extLst>
            </p:cNvPr>
            <p:cNvSpPr txBox="1"/>
            <p:nvPr/>
          </p:nvSpPr>
          <p:spPr>
            <a:xfrm>
              <a:off x="397437" y="853301"/>
              <a:ext cx="358228"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3</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pic>
        <p:nvPicPr>
          <p:cNvPr id="7" name="Picture 6">
            <a:extLst>
              <a:ext uri="{FF2B5EF4-FFF2-40B4-BE49-F238E27FC236}">
                <a16:creationId xmlns:a16="http://schemas.microsoft.com/office/drawing/2014/main" id="{9E9F5628-2D20-3F78-7827-861889174EB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8" name="TextBox 7">
            <a:extLst>
              <a:ext uri="{FF2B5EF4-FFF2-40B4-BE49-F238E27FC236}">
                <a16:creationId xmlns:a16="http://schemas.microsoft.com/office/drawing/2014/main" id="{2EE03454-7E38-3F62-BEEB-60030F325C5E}"/>
              </a:ext>
            </a:extLst>
          </p:cNvPr>
          <p:cNvSpPr txBox="1"/>
          <p:nvPr/>
        </p:nvSpPr>
        <p:spPr>
          <a:xfrm>
            <a:off x="1223280" y="274567"/>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DF73AE36-4189-5BCC-F01F-C27F89AD834D}"/>
              </a:ext>
            </a:extLst>
          </p:cNvPr>
          <p:cNvSpPr txBox="1"/>
          <p:nvPr/>
        </p:nvSpPr>
        <p:spPr>
          <a:xfrm>
            <a:off x="860263" y="1024670"/>
            <a:ext cx="11103902" cy="5822871"/>
          </a:xfrm>
          <a:prstGeom prst="roundRect">
            <a:avLst/>
          </a:prstGeom>
          <a:solidFill>
            <a:schemeClr val="accent5">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chemeClr val="accent1">
                    <a:lumMod val="75000"/>
                  </a:schemeClr>
                </a:solidFill>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endParaRPr lang="en-US" sz="2800">
              <a:solidFill>
                <a:schemeClr val="accent1">
                  <a:lumMod val="75000"/>
                </a:schemeClr>
              </a:solidFill>
              <a:latin typeface="Nunito Black" pitchFamily="2" charset="0"/>
            </a:endParaRPr>
          </a:p>
          <a:p>
            <a:pPr algn="just"/>
            <a:r>
              <a:rPr lang="en-US" sz="2800">
                <a:solidFill>
                  <a:schemeClr val="accent5">
                    <a:lumMod val="50000"/>
                  </a:schemeClr>
                </a:solidFill>
                <a:latin typeface="Nunito Black" pitchFamily="2" charset="0"/>
              </a:rPr>
              <a:t>T</a:t>
            </a:r>
            <a:r>
              <a:rPr lang="vi-VN" sz="2800">
                <a:solidFill>
                  <a:schemeClr val="accent5">
                    <a:lumMod val="50000"/>
                  </a:schemeClr>
                </a:solidFill>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800">
                <a:solidFill>
                  <a:schemeClr val="accent5">
                    <a:lumMod val="50000"/>
                  </a:schemeClr>
                </a:solidFill>
                <a:latin typeface="Nunito Black" pitchFamily="2" charset="0"/>
              </a:rPr>
              <a:t>- Ông ngoại ơi, cháu yêu ông nhiều lắm!</a:t>
            </a:r>
            <a:endParaRPr lang="vi-VN" sz="2600" dirty="0">
              <a:latin typeface="Nunito Black" pitchFamily="2" charset="0"/>
            </a:endParaRPr>
          </a:p>
        </p:txBody>
      </p:sp>
    </p:spTree>
    <p:extLst>
      <p:ext uri="{BB962C8B-B14F-4D97-AF65-F5344CB8AC3E}">
        <p14:creationId xmlns:p14="http://schemas.microsoft.com/office/powerpoint/2010/main" val="46030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FB884-08E7-C935-557E-398A1C6A2A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27835" y="171450"/>
            <a:ext cx="1071645" cy="853220"/>
          </a:xfrm>
          <a:prstGeom prst="rect">
            <a:avLst/>
          </a:prstGeom>
        </p:spPr>
      </p:pic>
      <p:sp>
        <p:nvSpPr>
          <p:cNvPr id="5" name="TextBox 4">
            <a:extLst>
              <a:ext uri="{FF2B5EF4-FFF2-40B4-BE49-F238E27FC236}">
                <a16:creationId xmlns:a16="http://schemas.microsoft.com/office/drawing/2014/main" id="{FFEF9846-434D-FF35-E58C-DF18BFF9C0C2}"/>
              </a:ext>
            </a:extLst>
          </p:cNvPr>
          <p:cNvSpPr txBox="1"/>
          <p:nvPr/>
        </p:nvSpPr>
        <p:spPr>
          <a:xfrm>
            <a:off x="1223280" y="274567"/>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
        <p:nvSpPr>
          <p:cNvPr id="6" name="TextBox 5">
            <a:extLst>
              <a:ext uri="{FF2B5EF4-FFF2-40B4-BE49-F238E27FC236}">
                <a16:creationId xmlns:a16="http://schemas.microsoft.com/office/drawing/2014/main" id="{E0609828-7ABB-19D6-49F5-5F8CE410CD24}"/>
              </a:ext>
            </a:extLst>
          </p:cNvPr>
          <p:cNvSpPr txBox="1"/>
          <p:nvPr/>
        </p:nvSpPr>
        <p:spPr>
          <a:xfrm>
            <a:off x="1089279" y="1545832"/>
            <a:ext cx="9986855" cy="1055608"/>
          </a:xfrm>
          <a:prstGeom prst="roundRect">
            <a:avLst/>
          </a:prstGeom>
          <a:solidFill>
            <a:schemeClr val="accent2">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a:solidFill>
                  <a:srgbClr val="0070C0"/>
                </a:solidFill>
                <a:latin typeface="Nunito Black" pitchFamily="2" charset="0"/>
              </a:rPr>
              <a:t>Dương nghĩ, từ bây giờ nó mới là người đưa tay cho ông nắm</a:t>
            </a:r>
            <a:r>
              <a:rPr lang="en-US" sz="2800">
                <a:solidFill>
                  <a:srgbClr val="0070C0"/>
                </a:solidFill>
                <a:latin typeface="Nunito Black" pitchFamily="2" charset="0"/>
              </a:rPr>
              <a:t>.</a:t>
            </a:r>
            <a:endParaRPr lang="vi-VN" sz="2600" dirty="0">
              <a:latin typeface="Nunito Black" pitchFamily="2" charset="0"/>
            </a:endParaRPr>
          </a:p>
        </p:txBody>
      </p:sp>
      <p:grpSp>
        <p:nvGrpSpPr>
          <p:cNvPr id="7" name="Group 6">
            <a:extLst>
              <a:ext uri="{FF2B5EF4-FFF2-40B4-BE49-F238E27FC236}">
                <a16:creationId xmlns:a16="http://schemas.microsoft.com/office/drawing/2014/main" id="{7A66DF20-3413-B893-DFE6-93AA615E6EBB}"/>
              </a:ext>
            </a:extLst>
          </p:cNvPr>
          <p:cNvGrpSpPr/>
          <p:nvPr/>
        </p:nvGrpSpPr>
        <p:grpSpPr>
          <a:xfrm>
            <a:off x="74755" y="1545832"/>
            <a:ext cx="914801" cy="584333"/>
            <a:chOff x="104615" y="807451"/>
            <a:chExt cx="851094" cy="584333"/>
          </a:xfrm>
        </p:grpSpPr>
        <p:pic>
          <p:nvPicPr>
            <p:cNvPr id="8" name="Picture 7">
              <a:extLst>
                <a:ext uri="{FF2B5EF4-FFF2-40B4-BE49-F238E27FC236}">
                  <a16:creationId xmlns:a16="http://schemas.microsoft.com/office/drawing/2014/main" id="{290A4C5A-8769-D13C-DAEE-BB8D74D80C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9" name="TextBox 8">
              <a:extLst>
                <a:ext uri="{FF2B5EF4-FFF2-40B4-BE49-F238E27FC236}">
                  <a16:creationId xmlns:a16="http://schemas.microsoft.com/office/drawing/2014/main" id="{0640160F-A9A1-348B-4634-1C85E7CDC4E7}"/>
                </a:ext>
              </a:extLst>
            </p:cNvPr>
            <p:cNvSpPr txBox="1"/>
            <p:nvPr/>
          </p:nvSpPr>
          <p:spPr>
            <a:xfrm>
              <a:off x="397437" y="853301"/>
              <a:ext cx="358228"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4</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pic>
        <p:nvPicPr>
          <p:cNvPr id="2" name="Picture 1">
            <a:extLst>
              <a:ext uri="{FF2B5EF4-FFF2-40B4-BE49-F238E27FC236}">
                <a16:creationId xmlns:a16="http://schemas.microsoft.com/office/drawing/2014/main" id="{024BD8AD-B405-1ECB-AD97-1DBF811B0CB4}"/>
              </a:ext>
            </a:extLst>
          </p:cNvPr>
          <p:cNvPicPr>
            <a:picLocks noChangeAspect="1"/>
          </p:cNvPicPr>
          <p:nvPr/>
        </p:nvPicPr>
        <p:blipFill>
          <a:blip r:embed="rId6"/>
          <a:stretch>
            <a:fillRect/>
          </a:stretch>
        </p:blipFill>
        <p:spPr>
          <a:xfrm>
            <a:off x="2801178" y="2678719"/>
            <a:ext cx="6589644" cy="32814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13165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4F34B5-80F9-8C0E-CC39-864EC217263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5348" y="210267"/>
            <a:ext cx="1071645" cy="853220"/>
          </a:xfrm>
          <a:prstGeom prst="rect">
            <a:avLst/>
          </a:prstGeom>
        </p:spPr>
      </p:pic>
      <p:sp>
        <p:nvSpPr>
          <p:cNvPr id="5" name="TextBox 4">
            <a:extLst>
              <a:ext uri="{FF2B5EF4-FFF2-40B4-BE49-F238E27FC236}">
                <a16:creationId xmlns:a16="http://schemas.microsoft.com/office/drawing/2014/main" id="{E4E76186-AEF0-B5FC-AA64-4A5012E2B705}"/>
              </a:ext>
            </a:extLst>
          </p:cNvPr>
          <p:cNvSpPr txBox="1"/>
          <p:nvPr/>
        </p:nvSpPr>
        <p:spPr>
          <a:xfrm>
            <a:off x="1212807" y="313384"/>
            <a:ext cx="4628503"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sp>
        <p:nvSpPr>
          <p:cNvPr id="6" name="Rectangle: Rounded Corners 5">
            <a:extLst>
              <a:ext uri="{FF2B5EF4-FFF2-40B4-BE49-F238E27FC236}">
                <a16:creationId xmlns:a16="http://schemas.microsoft.com/office/drawing/2014/main" id="{AD459746-DCE6-FBF7-6152-CD16D0C51BE9}"/>
              </a:ext>
            </a:extLst>
          </p:cNvPr>
          <p:cNvSpPr/>
          <p:nvPr/>
        </p:nvSpPr>
        <p:spPr>
          <a:xfrm>
            <a:off x="190500" y="847725"/>
            <a:ext cx="11811000" cy="5829300"/>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a:solidFill>
                  <a:srgbClr val="2888E1"/>
                </a:solidFill>
                <a:effectLst/>
                <a:latin typeface="Nunito Black" pitchFamily="2" charset="0"/>
              </a:rPr>
              <a:t>B</a:t>
            </a:r>
            <a:r>
              <a:rPr lang="vi-VN" sz="2800" b="1" i="0">
                <a:solidFill>
                  <a:srgbClr val="2888E1"/>
                </a:solidFill>
                <a:effectLst/>
                <a:latin typeface="Nunito Black" pitchFamily="2" charset="0"/>
              </a:rPr>
              <a:t>ài đọc</a:t>
            </a:r>
            <a:endParaRPr lang="vi-VN" sz="2800" b="0" i="0">
              <a:solidFill>
                <a:srgbClr val="000000"/>
              </a:solidFill>
              <a:effectLst/>
              <a:latin typeface="Nunito Black" pitchFamily="2" charset="0"/>
            </a:endParaRPr>
          </a:p>
          <a:p>
            <a:pPr algn="ctr"/>
            <a:r>
              <a:rPr lang="vi-VN" sz="2400" b="1" i="0">
                <a:solidFill>
                  <a:srgbClr val="C00000"/>
                </a:solidFill>
                <a:effectLst/>
                <a:latin typeface="Nunito Black" pitchFamily="2" charset="0"/>
              </a:rPr>
              <a:t>Để cháu nắm tay ông</a:t>
            </a:r>
            <a:endParaRPr lang="vi-VN" sz="2400" b="0" i="0">
              <a:solidFill>
                <a:srgbClr val="C00000"/>
              </a:solidFill>
              <a:effectLst/>
              <a:latin typeface="Nunito Black" pitchFamily="2" charset="0"/>
            </a:endParaRP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Hè năm nay, Dương được đi du lịch ở Nha Trang cùng bố mẹ và ông ngoại.</a:t>
            </a:r>
          </a:p>
          <a:p>
            <a:pPr algn="just"/>
            <a:r>
              <a:rPr lang="vi-VN" sz="2400" b="0" i="0">
                <a:solidFill>
                  <a:schemeClr val="accent1">
                    <a:lumMod val="75000"/>
                  </a:schemeClr>
                </a:solidFill>
                <a:effectLst/>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algn="ctr"/>
            <a:endParaRPr lang="en-US"/>
          </a:p>
        </p:txBody>
      </p:sp>
    </p:spTree>
    <p:extLst>
      <p:ext uri="{BB962C8B-B14F-4D97-AF65-F5344CB8AC3E}">
        <p14:creationId xmlns:p14="http://schemas.microsoft.com/office/powerpoint/2010/main" val="424013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BE9B387-064B-0651-A979-D892A5D40DE8}"/>
              </a:ext>
            </a:extLst>
          </p:cNvPr>
          <p:cNvSpPr/>
          <p:nvPr/>
        </p:nvSpPr>
        <p:spPr>
          <a:xfrm>
            <a:off x="357807" y="1588189"/>
            <a:ext cx="11277601" cy="2924176"/>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Nunito Black" pitchFamily="2" charset="0"/>
              </a:rPr>
              <a:t>      </a:t>
            </a:r>
            <a:r>
              <a:rPr lang="en-US" sz="2400">
                <a:solidFill>
                  <a:schemeClr val="accent1">
                    <a:lumMod val="75000"/>
                  </a:schemeClr>
                </a:solidFill>
                <a:latin typeface="Nunito Black" pitchFamily="2" charset="0"/>
              </a:rPr>
              <a:t>T</a:t>
            </a:r>
            <a:r>
              <a:rPr lang="vi-VN" sz="2400" b="0" i="0">
                <a:solidFill>
                  <a:schemeClr val="accent1">
                    <a:lumMod val="75000"/>
                  </a:schemeClr>
                </a:solidFill>
                <a:effectLst/>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400" b="0" i="0">
                <a:solidFill>
                  <a:schemeClr val="accent1">
                    <a:lumMod val="75000"/>
                  </a:schemeClr>
                </a:solidFill>
                <a:effectLst/>
                <a:latin typeface="Nunito Black" pitchFamily="2" charset="0"/>
              </a:rPr>
              <a:t>- Ông ngoại ơi, cháu yêu ông nhiều lắm!</a:t>
            </a:r>
          </a:p>
          <a:p>
            <a:pPr algn="just"/>
            <a:r>
              <a:rPr lang="vi-VN" sz="2400" b="0" i="0">
                <a:solidFill>
                  <a:schemeClr val="accent1">
                    <a:lumMod val="75000"/>
                  </a:schemeClr>
                </a:solidFill>
                <a:effectLst/>
                <a:latin typeface="Nunito Black" pitchFamily="2" charset="0"/>
              </a:rPr>
              <a:t>Dương nghĩ, từ bây giờ nó mới là người đưa tay cho ông nắm</a:t>
            </a:r>
            <a:r>
              <a:rPr lang="en-US" sz="2400" b="0" i="0">
                <a:solidFill>
                  <a:schemeClr val="accent1">
                    <a:lumMod val="75000"/>
                  </a:schemeClr>
                </a:solidFill>
                <a:effectLst/>
                <a:latin typeface="Nunito Black" pitchFamily="2" charset="0"/>
              </a:rPr>
              <a:t>.</a:t>
            </a:r>
          </a:p>
          <a:p>
            <a:pPr algn="just"/>
            <a:r>
              <a:rPr lang="en-US" sz="2400">
                <a:solidFill>
                  <a:schemeClr val="accent1">
                    <a:lumMod val="75000"/>
                  </a:schemeClr>
                </a:solidFill>
                <a:latin typeface="Nunito Black" pitchFamily="2" charset="0"/>
              </a:rPr>
              <a:t>                                                                                              (Dương Thụy)</a:t>
            </a:r>
            <a:endParaRPr lang="en-US" sz="2400" b="0" i="0">
              <a:solidFill>
                <a:schemeClr val="accent1">
                  <a:lumMod val="75000"/>
                </a:schemeClr>
              </a:solidFill>
              <a:effectLst/>
              <a:latin typeface="Nunito Black" pitchFamily="2" charset="0"/>
            </a:endParaRPr>
          </a:p>
          <a:p>
            <a:pPr algn="just"/>
            <a:r>
              <a:rPr lang="en-US" sz="2400">
                <a:solidFill>
                  <a:srgbClr val="0070C0"/>
                </a:solidFill>
                <a:latin typeface="Nunito Black" pitchFamily="2" charset="0"/>
              </a:rPr>
              <a:t>    </a:t>
            </a:r>
            <a:endParaRPr lang="vi-VN" sz="2400" b="0" i="0">
              <a:solidFill>
                <a:srgbClr val="0070C0"/>
              </a:solidFill>
              <a:effectLst/>
              <a:latin typeface="Nunito Black" pitchFamily="2" charset="0"/>
            </a:endParaRPr>
          </a:p>
        </p:txBody>
      </p:sp>
      <p:pic>
        <p:nvPicPr>
          <p:cNvPr id="5" name="Picture 4">
            <a:extLst>
              <a:ext uri="{FF2B5EF4-FFF2-40B4-BE49-F238E27FC236}">
                <a16:creationId xmlns:a16="http://schemas.microsoft.com/office/drawing/2014/main" id="{039E8B5B-1DA5-6294-4201-D82001AC45C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5348" y="210267"/>
            <a:ext cx="1071645" cy="853220"/>
          </a:xfrm>
          <a:prstGeom prst="rect">
            <a:avLst/>
          </a:prstGeom>
        </p:spPr>
      </p:pic>
      <p:sp>
        <p:nvSpPr>
          <p:cNvPr id="6" name="TextBox 5">
            <a:extLst>
              <a:ext uri="{FF2B5EF4-FFF2-40B4-BE49-F238E27FC236}">
                <a16:creationId xmlns:a16="http://schemas.microsoft.com/office/drawing/2014/main" id="{018A47E5-7706-E2E2-6438-DC078EBC2EBF}"/>
              </a:ext>
            </a:extLst>
          </p:cNvPr>
          <p:cNvSpPr txBox="1"/>
          <p:nvPr/>
        </p:nvSpPr>
        <p:spPr>
          <a:xfrm>
            <a:off x="1238896" y="210267"/>
            <a:ext cx="4628503"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296698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CFDE92-1B1C-CD3F-E45C-4F3BFB56EC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350" y="161925"/>
            <a:ext cx="1071645" cy="853220"/>
          </a:xfrm>
          <a:prstGeom prst="rect">
            <a:avLst/>
          </a:prstGeom>
        </p:spPr>
      </p:pic>
      <p:sp>
        <p:nvSpPr>
          <p:cNvPr id="5" name="TextBox 4">
            <a:extLst>
              <a:ext uri="{FF2B5EF4-FFF2-40B4-BE49-F238E27FC236}">
                <a16:creationId xmlns:a16="http://schemas.microsoft.com/office/drawing/2014/main" id="{12032B05-146F-7DFF-7560-E87FE330E3BA}"/>
              </a:ext>
            </a:extLst>
          </p:cNvPr>
          <p:cNvSpPr txBox="1"/>
          <p:nvPr/>
        </p:nvSpPr>
        <p:spPr>
          <a:xfrm>
            <a:off x="1111815" y="265042"/>
            <a:ext cx="3354224"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a:solidFill>
                  <a:srgbClr val="008000"/>
                </a:solidFill>
                <a:latin typeface="Nunito Black" pitchFamily="2" charset="0"/>
                <a:cs typeface="Baloo 2 SemiBold" pitchFamily="2" charset="0"/>
              </a:rPr>
              <a:t>Đọc toàn bài</a:t>
            </a:r>
            <a:endParaRPr lang="en-US" sz="3200" b="1" dirty="0">
              <a:solidFill>
                <a:srgbClr val="008000"/>
              </a:solidFill>
              <a:latin typeface="Nunito Black" pitchFamily="2" charset="0"/>
              <a:cs typeface="Baloo 2 SemiBold" pitchFamily="2" charset="0"/>
            </a:endParaRPr>
          </a:p>
        </p:txBody>
      </p:sp>
      <p:sp>
        <p:nvSpPr>
          <p:cNvPr id="6" name="Rectangle: Rounded Corners 5">
            <a:extLst>
              <a:ext uri="{FF2B5EF4-FFF2-40B4-BE49-F238E27FC236}">
                <a16:creationId xmlns:a16="http://schemas.microsoft.com/office/drawing/2014/main" id="{8085332B-B848-6116-347E-A31CF4C3D6CE}"/>
              </a:ext>
            </a:extLst>
          </p:cNvPr>
          <p:cNvSpPr/>
          <p:nvPr/>
        </p:nvSpPr>
        <p:spPr>
          <a:xfrm>
            <a:off x="190500" y="847725"/>
            <a:ext cx="11811000" cy="58293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a:solidFill>
                  <a:srgbClr val="2888E1"/>
                </a:solidFill>
                <a:effectLst/>
                <a:latin typeface="Nunito Black" pitchFamily="2" charset="0"/>
              </a:rPr>
              <a:t>B</a:t>
            </a:r>
            <a:r>
              <a:rPr lang="vi-VN" sz="2800" b="1" i="0">
                <a:solidFill>
                  <a:srgbClr val="2888E1"/>
                </a:solidFill>
                <a:effectLst/>
                <a:latin typeface="Nunito Black" pitchFamily="2" charset="0"/>
              </a:rPr>
              <a:t>ài đọc</a:t>
            </a:r>
            <a:endParaRPr lang="vi-VN" sz="2800" b="0" i="0">
              <a:solidFill>
                <a:srgbClr val="000000"/>
              </a:solidFill>
              <a:effectLst/>
              <a:latin typeface="Nunito Black" pitchFamily="2" charset="0"/>
            </a:endParaRPr>
          </a:p>
          <a:p>
            <a:pPr algn="ctr"/>
            <a:r>
              <a:rPr lang="vi-VN" sz="2400" b="1" i="0">
                <a:solidFill>
                  <a:srgbClr val="C00000"/>
                </a:solidFill>
                <a:effectLst/>
                <a:latin typeface="Nunito Black" pitchFamily="2" charset="0"/>
              </a:rPr>
              <a:t>Để cháu nắm tay ông</a:t>
            </a:r>
            <a:endParaRPr lang="vi-VN" sz="2400" b="0" i="0">
              <a:solidFill>
                <a:srgbClr val="C00000"/>
              </a:solidFill>
              <a:effectLst/>
              <a:latin typeface="Nunito Black" pitchFamily="2" charset="0"/>
            </a:endParaRP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Hè năm nay, Dương được đi du lịch ở Nha Trang cùng bố mẹ và ông ngoại.</a:t>
            </a:r>
          </a:p>
          <a:p>
            <a:pPr algn="just"/>
            <a:r>
              <a:rPr lang="vi-VN" sz="2400" b="0" i="0">
                <a:solidFill>
                  <a:schemeClr val="accent1">
                    <a:lumMod val="75000"/>
                  </a:schemeClr>
                </a:solidFill>
                <a:effectLst/>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algn="ctr"/>
            <a:endParaRPr lang="en-US"/>
          </a:p>
        </p:txBody>
      </p:sp>
    </p:spTree>
    <p:extLst>
      <p:ext uri="{BB962C8B-B14F-4D97-AF65-F5344CB8AC3E}">
        <p14:creationId xmlns:p14="http://schemas.microsoft.com/office/powerpoint/2010/main" val="232734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0CBA942-0CED-1F5D-A5E3-907C7E7B4B63}"/>
              </a:ext>
            </a:extLst>
          </p:cNvPr>
          <p:cNvSpPr/>
          <p:nvPr/>
        </p:nvSpPr>
        <p:spPr>
          <a:xfrm>
            <a:off x="308111" y="1329772"/>
            <a:ext cx="11277601" cy="2924176"/>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Nunito Black" pitchFamily="2" charset="0"/>
              </a:rPr>
              <a:t>      </a:t>
            </a:r>
            <a:r>
              <a:rPr lang="en-US" sz="2400">
                <a:solidFill>
                  <a:schemeClr val="accent1">
                    <a:lumMod val="75000"/>
                  </a:schemeClr>
                </a:solidFill>
                <a:latin typeface="Nunito Black" pitchFamily="2" charset="0"/>
              </a:rPr>
              <a:t>T</a:t>
            </a:r>
            <a:r>
              <a:rPr lang="vi-VN" sz="2400" b="0" i="0">
                <a:solidFill>
                  <a:schemeClr val="accent1">
                    <a:lumMod val="75000"/>
                  </a:schemeClr>
                </a:solidFill>
                <a:effectLst/>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400" b="0" i="0">
                <a:solidFill>
                  <a:schemeClr val="accent1">
                    <a:lumMod val="75000"/>
                  </a:schemeClr>
                </a:solidFill>
                <a:effectLst/>
                <a:latin typeface="Nunito Black" pitchFamily="2" charset="0"/>
              </a:rPr>
              <a:t>- Ông ngoại ơi, cháu yêu ông nhiều lắm!</a:t>
            </a:r>
          </a:p>
          <a:p>
            <a:pPr algn="just"/>
            <a:r>
              <a:rPr lang="vi-VN" sz="2400" b="0" i="0">
                <a:solidFill>
                  <a:schemeClr val="accent1">
                    <a:lumMod val="75000"/>
                  </a:schemeClr>
                </a:solidFill>
                <a:effectLst/>
                <a:latin typeface="Nunito Black" pitchFamily="2" charset="0"/>
              </a:rPr>
              <a:t>Dương nghĩ, từ bây giờ nó mới là người đưa tay cho ông nắm</a:t>
            </a:r>
            <a:r>
              <a:rPr lang="en-US" sz="2400" b="0" i="0">
                <a:solidFill>
                  <a:schemeClr val="accent1">
                    <a:lumMod val="75000"/>
                  </a:schemeClr>
                </a:solidFill>
                <a:effectLst/>
                <a:latin typeface="Nunito Black" pitchFamily="2" charset="0"/>
              </a:rPr>
              <a:t>.</a:t>
            </a:r>
          </a:p>
          <a:p>
            <a:pPr algn="just"/>
            <a:r>
              <a:rPr lang="en-US" sz="2400">
                <a:solidFill>
                  <a:schemeClr val="accent1">
                    <a:lumMod val="75000"/>
                  </a:schemeClr>
                </a:solidFill>
                <a:latin typeface="Nunito Black" pitchFamily="2" charset="0"/>
              </a:rPr>
              <a:t>                                                                                              (Dương Thụy)</a:t>
            </a:r>
            <a:endParaRPr lang="en-US" sz="2400" b="0" i="0">
              <a:solidFill>
                <a:schemeClr val="accent1">
                  <a:lumMod val="75000"/>
                </a:schemeClr>
              </a:solidFill>
              <a:effectLst/>
              <a:latin typeface="Nunito Black" pitchFamily="2" charset="0"/>
            </a:endParaRPr>
          </a:p>
          <a:p>
            <a:pPr algn="just"/>
            <a:r>
              <a:rPr lang="en-US" sz="2400">
                <a:solidFill>
                  <a:srgbClr val="0070C0"/>
                </a:solidFill>
                <a:latin typeface="Nunito Black" pitchFamily="2" charset="0"/>
              </a:rPr>
              <a:t>    </a:t>
            </a:r>
            <a:endParaRPr lang="vi-VN" sz="2400" b="0" i="0">
              <a:solidFill>
                <a:srgbClr val="0070C0"/>
              </a:solidFill>
              <a:effectLst/>
              <a:latin typeface="Nunito Black" pitchFamily="2" charset="0"/>
            </a:endParaRPr>
          </a:p>
        </p:txBody>
      </p:sp>
      <p:pic>
        <p:nvPicPr>
          <p:cNvPr id="5" name="Picture 4">
            <a:extLst>
              <a:ext uri="{FF2B5EF4-FFF2-40B4-BE49-F238E27FC236}">
                <a16:creationId xmlns:a16="http://schemas.microsoft.com/office/drawing/2014/main" id="{079D321F-66B7-5994-E0EE-43A0D49F0E4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350" y="161925"/>
            <a:ext cx="1071645" cy="853220"/>
          </a:xfrm>
          <a:prstGeom prst="rect">
            <a:avLst/>
          </a:prstGeom>
        </p:spPr>
      </p:pic>
      <p:sp>
        <p:nvSpPr>
          <p:cNvPr id="6" name="TextBox 5">
            <a:extLst>
              <a:ext uri="{FF2B5EF4-FFF2-40B4-BE49-F238E27FC236}">
                <a16:creationId xmlns:a16="http://schemas.microsoft.com/office/drawing/2014/main" id="{2532C3A7-DCBD-CAA5-9914-E6B2F5C9124C}"/>
              </a:ext>
            </a:extLst>
          </p:cNvPr>
          <p:cNvSpPr txBox="1"/>
          <p:nvPr/>
        </p:nvSpPr>
        <p:spPr>
          <a:xfrm>
            <a:off x="1111815" y="265042"/>
            <a:ext cx="3354224"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a:solidFill>
                  <a:srgbClr val="008000"/>
                </a:solidFill>
                <a:latin typeface="Nunito Black" pitchFamily="2" charset="0"/>
                <a:cs typeface="Baloo 2 SemiBold" pitchFamily="2" charset="0"/>
              </a:rPr>
              <a:t>Đọc toàn bài</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27577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CE497047-3641-AF06-88B4-FD6153644ED1}"/>
              </a:ext>
            </a:extLst>
          </p:cNvPr>
          <p:cNvSpPr txBox="1"/>
          <p:nvPr/>
        </p:nvSpPr>
        <p:spPr>
          <a:xfrm>
            <a:off x="2662103" y="142714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KHỞI ĐỘNG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818036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F571E-6EF5-D653-D9BB-D3D3226768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28505" y="129573"/>
            <a:ext cx="1071645" cy="853220"/>
          </a:xfrm>
          <a:prstGeom prst="rect">
            <a:avLst/>
          </a:prstGeom>
        </p:spPr>
      </p:pic>
      <p:sp>
        <p:nvSpPr>
          <p:cNvPr id="5" name="TextBox 4">
            <a:extLst>
              <a:ext uri="{FF2B5EF4-FFF2-40B4-BE49-F238E27FC236}">
                <a16:creationId xmlns:a16="http://schemas.microsoft.com/office/drawing/2014/main" id="{5F584E61-AD17-AD07-209D-461810F0FA83}"/>
              </a:ext>
            </a:extLst>
          </p:cNvPr>
          <p:cNvSpPr txBox="1"/>
          <p:nvPr/>
        </p:nvSpPr>
        <p:spPr>
          <a:xfrm>
            <a:off x="1200150" y="267704"/>
            <a:ext cx="4191000"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008000"/>
                </a:solidFill>
                <a:latin typeface="Nunito Black" pitchFamily="2" charset="0"/>
                <a:cs typeface="Baloo 2 SemiBold" pitchFamily="2" charset="0"/>
              </a:rPr>
              <a:t>Giải</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nghĩa</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từ</a:t>
            </a:r>
            <a:endParaRPr lang="en-US" sz="3600" b="1" dirty="0">
              <a:solidFill>
                <a:srgbClr val="00800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34BA502C-F792-0F3C-22EA-9209BC125406}"/>
              </a:ext>
            </a:extLst>
          </p:cNvPr>
          <p:cNvSpPr txBox="1"/>
          <p:nvPr/>
        </p:nvSpPr>
        <p:spPr>
          <a:xfrm>
            <a:off x="664327" y="1434584"/>
            <a:ext cx="10429047" cy="954107"/>
          </a:xfrm>
          <a:prstGeom prst="rect">
            <a:avLst/>
          </a:prstGeom>
          <a:noFill/>
        </p:spPr>
        <p:txBody>
          <a:bodyPr wrap="square">
            <a:spAutoFit/>
          </a:bodyPr>
          <a:lstStyle/>
          <a:p>
            <a:pPr marL="457200" indent="-457200" algn="just">
              <a:buFontTx/>
              <a:buChar char="-"/>
            </a:pPr>
            <a:r>
              <a:rPr lang="en-US" sz="2800" b="0" i="0">
                <a:solidFill>
                  <a:srgbClr val="0070C0"/>
                </a:solidFill>
                <a:effectLst/>
                <a:latin typeface="Nunito Black" pitchFamily="2" charset="0"/>
              </a:rPr>
              <a:t>Tháp Bà Pô – na – ga : công trình kiến trúc tiêu biểu của văn hóa Chăm Pa ở Nha Trang.</a:t>
            </a:r>
            <a:endParaRPr lang="en-US" sz="2800">
              <a:solidFill>
                <a:srgbClr val="0070C0"/>
              </a:solidFill>
              <a:latin typeface="Nunito Black" pitchFamily="2" charset="0"/>
            </a:endParaRPr>
          </a:p>
        </p:txBody>
      </p:sp>
      <p:sp>
        <p:nvSpPr>
          <p:cNvPr id="10" name="TextBox 9">
            <a:extLst>
              <a:ext uri="{FF2B5EF4-FFF2-40B4-BE49-F238E27FC236}">
                <a16:creationId xmlns:a16="http://schemas.microsoft.com/office/drawing/2014/main" id="{E1A4E047-854A-C09E-0A5B-AB060C85B561}"/>
              </a:ext>
            </a:extLst>
          </p:cNvPr>
          <p:cNvSpPr txBox="1"/>
          <p:nvPr/>
        </p:nvSpPr>
        <p:spPr>
          <a:xfrm>
            <a:off x="664327" y="2388691"/>
            <a:ext cx="10429047" cy="523220"/>
          </a:xfrm>
          <a:prstGeom prst="rect">
            <a:avLst/>
          </a:prstGeom>
          <a:noFill/>
        </p:spPr>
        <p:txBody>
          <a:bodyPr wrap="square">
            <a:spAutoFit/>
          </a:bodyPr>
          <a:lstStyle/>
          <a:p>
            <a:pPr marL="457200" indent="-457200" algn="just">
              <a:buFontTx/>
              <a:buChar char="-"/>
            </a:pPr>
            <a:r>
              <a:rPr lang="en-US" sz="2800" b="0" i="0">
                <a:solidFill>
                  <a:schemeClr val="accent2">
                    <a:lumMod val="50000"/>
                  </a:schemeClr>
                </a:solidFill>
                <a:effectLst/>
                <a:latin typeface="Nunito Black" pitchFamily="2" charset="0"/>
              </a:rPr>
              <a:t>Chạm trổ: khắc, đục lên bề mặt gỗ, đá để trang trí.</a:t>
            </a:r>
            <a:endParaRPr lang="en-US" sz="2800">
              <a:solidFill>
                <a:schemeClr val="accent2">
                  <a:lumMod val="50000"/>
                </a:schemeClr>
              </a:solidFill>
              <a:latin typeface="Nunito Black" pitchFamily="2" charset="0"/>
            </a:endParaRPr>
          </a:p>
        </p:txBody>
      </p:sp>
      <p:sp>
        <p:nvSpPr>
          <p:cNvPr id="11" name="TextBox 10">
            <a:extLst>
              <a:ext uri="{FF2B5EF4-FFF2-40B4-BE49-F238E27FC236}">
                <a16:creationId xmlns:a16="http://schemas.microsoft.com/office/drawing/2014/main" id="{A5261B45-4EFA-DEBF-AEEE-D9A77C666A66}"/>
              </a:ext>
            </a:extLst>
          </p:cNvPr>
          <p:cNvSpPr txBox="1"/>
          <p:nvPr/>
        </p:nvSpPr>
        <p:spPr>
          <a:xfrm>
            <a:off x="664327" y="2972528"/>
            <a:ext cx="10429047" cy="523220"/>
          </a:xfrm>
          <a:prstGeom prst="rect">
            <a:avLst/>
          </a:prstGeom>
          <a:noFill/>
        </p:spPr>
        <p:txBody>
          <a:bodyPr wrap="square">
            <a:spAutoFit/>
          </a:bodyPr>
          <a:lstStyle/>
          <a:p>
            <a:pPr marL="457200" indent="-457200" algn="just">
              <a:buFontTx/>
              <a:buChar char="-"/>
            </a:pPr>
            <a:r>
              <a:rPr lang="en-US" sz="2800" b="0" i="0">
                <a:solidFill>
                  <a:schemeClr val="accent6">
                    <a:lumMod val="50000"/>
                  </a:schemeClr>
                </a:solidFill>
                <a:effectLst/>
                <a:latin typeface="Nunito Black" pitchFamily="2" charset="0"/>
              </a:rPr>
              <a:t>Tinh xảo : tinh vi, tỉ mỉ, khéo léo.</a:t>
            </a:r>
            <a:endParaRPr lang="en-US" sz="2800">
              <a:solidFill>
                <a:schemeClr val="accent6">
                  <a:lumMod val="50000"/>
                </a:schemeClr>
              </a:solidFill>
              <a:latin typeface="Nunito Black" pitchFamily="2" charset="0"/>
            </a:endParaRPr>
          </a:p>
        </p:txBody>
      </p:sp>
      <p:sp>
        <p:nvSpPr>
          <p:cNvPr id="12" name="TextBox 11">
            <a:extLst>
              <a:ext uri="{FF2B5EF4-FFF2-40B4-BE49-F238E27FC236}">
                <a16:creationId xmlns:a16="http://schemas.microsoft.com/office/drawing/2014/main" id="{CE474A5D-E295-A08F-3174-91A4C8030030}"/>
              </a:ext>
            </a:extLst>
          </p:cNvPr>
          <p:cNvSpPr txBox="1"/>
          <p:nvPr/>
        </p:nvSpPr>
        <p:spPr>
          <a:xfrm>
            <a:off x="664327" y="3556366"/>
            <a:ext cx="10429047" cy="954107"/>
          </a:xfrm>
          <a:prstGeom prst="rect">
            <a:avLst/>
          </a:prstGeom>
          <a:noFill/>
        </p:spPr>
        <p:txBody>
          <a:bodyPr wrap="square">
            <a:spAutoFit/>
          </a:bodyPr>
          <a:lstStyle/>
          <a:p>
            <a:pPr marL="457200" indent="-457200" algn="just">
              <a:buFontTx/>
              <a:buChar char="-"/>
            </a:pPr>
            <a:r>
              <a:rPr lang="en-US" sz="2800" b="0" i="0">
                <a:solidFill>
                  <a:srgbClr val="E608DB"/>
                </a:solidFill>
                <a:effectLst/>
                <a:latin typeface="Nunito Black" pitchFamily="2" charset="0"/>
              </a:rPr>
              <a:t>Chần chừ: đắn đo, do dự, chưa quyết tâm để làm một việc gì đó.</a:t>
            </a:r>
            <a:endParaRPr lang="en-US" sz="2800">
              <a:solidFill>
                <a:srgbClr val="E608DB"/>
              </a:solidFill>
              <a:latin typeface="Nunito Black" pitchFamily="2" charset="0"/>
            </a:endParaRPr>
          </a:p>
        </p:txBody>
      </p:sp>
    </p:spTree>
    <p:extLst>
      <p:ext uri="{BB962C8B-B14F-4D97-AF65-F5344CB8AC3E}">
        <p14:creationId xmlns:p14="http://schemas.microsoft.com/office/powerpoint/2010/main" val="95461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A3534B-E55A-E60E-260E-AABCBB874BE1}"/>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Trả lời câu 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20798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F2AFA4-BE1C-3AFC-7E77-F2FBB994DB8B}"/>
              </a:ext>
            </a:extLst>
          </p:cNvPr>
          <p:cNvSpPr txBox="1"/>
          <p:nvPr/>
        </p:nvSpPr>
        <p:spPr>
          <a:xfrm>
            <a:off x="1024601" y="313531"/>
            <a:ext cx="9667875" cy="1231106"/>
          </a:xfrm>
          <a:prstGeom prst="rect">
            <a:avLst/>
          </a:prstGeom>
          <a:noFill/>
        </p:spPr>
        <p:txBody>
          <a:bodyPr wrap="square">
            <a:spAutoFit/>
          </a:bodyPr>
          <a:lstStyle/>
          <a:p>
            <a:pPr algn="l"/>
            <a:r>
              <a:rPr lang="vi-VN" sz="2800" b="1" i="0">
                <a:solidFill>
                  <a:srgbClr val="2888E1"/>
                </a:solidFill>
                <a:effectLst/>
                <a:latin typeface="Nunito Black" pitchFamily="2" charset="0"/>
              </a:rPr>
              <a:t> 1</a:t>
            </a:r>
            <a:r>
              <a:rPr lang="en-US" sz="2800" b="1" i="0">
                <a:solidFill>
                  <a:srgbClr val="2888E1"/>
                </a:solidFill>
                <a:effectLst/>
                <a:latin typeface="Nunito Black" pitchFamily="2" charset="0"/>
              </a:rPr>
              <a:t>. </a:t>
            </a:r>
            <a:r>
              <a:rPr lang="vi-VN" sz="2800" b="1" i="0">
                <a:solidFill>
                  <a:schemeClr val="accent1"/>
                </a:solidFill>
                <a:effectLst/>
                <a:latin typeface="Nunito Black" pitchFamily="2" charset="0"/>
              </a:rPr>
              <a:t>Điểm tham quan cuối cùng của gia đình Dương là ở đâu?</a:t>
            </a:r>
            <a:br>
              <a:rPr lang="vi-VN" b="0" i="0">
                <a:solidFill>
                  <a:srgbClr val="000000"/>
                </a:solidFill>
                <a:effectLst/>
                <a:latin typeface="OpenSans"/>
              </a:rPr>
            </a:br>
            <a:endParaRPr lang="en-US"/>
          </a:p>
        </p:txBody>
      </p:sp>
      <p:pic>
        <p:nvPicPr>
          <p:cNvPr id="6" name="Picture 5">
            <a:extLst>
              <a:ext uri="{FF2B5EF4-FFF2-40B4-BE49-F238E27FC236}">
                <a16:creationId xmlns:a16="http://schemas.microsoft.com/office/drawing/2014/main" id="{C003D7AA-2624-FC9E-1280-DEC63DDC3A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24072" y="165437"/>
            <a:ext cx="1002831" cy="838201"/>
          </a:xfrm>
          <a:prstGeom prst="rect">
            <a:avLst/>
          </a:prstGeom>
        </p:spPr>
      </p:pic>
      <p:sp>
        <p:nvSpPr>
          <p:cNvPr id="3" name="TextBox 2">
            <a:extLst>
              <a:ext uri="{FF2B5EF4-FFF2-40B4-BE49-F238E27FC236}">
                <a16:creationId xmlns:a16="http://schemas.microsoft.com/office/drawing/2014/main" id="{458DD9DC-DE93-44CB-5CBA-7E408086545F}"/>
              </a:ext>
            </a:extLst>
          </p:cNvPr>
          <p:cNvSpPr txBox="1"/>
          <p:nvPr/>
        </p:nvSpPr>
        <p:spPr>
          <a:xfrm>
            <a:off x="9021993" y="1081601"/>
            <a:ext cx="2145406" cy="2884825"/>
          </a:xfrm>
          <a:prstGeom prst="wedgeRoundRectCallout">
            <a:avLst>
              <a:gd name="adj1" fmla="val 65684"/>
              <a:gd name="adj2" fmla="val 42809"/>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latin typeface="Open Sans" panose="020B0606030504020204" pitchFamily="34" charset="0"/>
                <a:ea typeface="Open Sans" panose="020B0606030504020204" pitchFamily="34" charset="0"/>
                <a:cs typeface="Open Sans" panose="020B0606030504020204" pitchFamily="34" charset="0"/>
              </a:rPr>
              <a:t>Gợi</a:t>
            </a:r>
            <a:r>
              <a:rPr lang="en-US" sz="2800" b="1" dirty="0">
                <a:latin typeface="Open Sans" panose="020B0606030504020204" pitchFamily="34" charset="0"/>
                <a:ea typeface="Open Sans" panose="020B0606030504020204" pitchFamily="34" charset="0"/>
                <a:cs typeface="Open Sans" panose="020B0606030504020204" pitchFamily="34" charset="0"/>
              </a:rPr>
              <a:t> ý: </a:t>
            </a:r>
            <a:r>
              <a:rPr lang="en-US" sz="2800" dirty="0" err="1">
                <a:latin typeface="Nunito" pitchFamily="2" charset="0"/>
                <a:ea typeface="Open Sans" panose="020B0606030504020204" pitchFamily="34" charset="0"/>
                <a:cs typeface="Open Sans" panose="020B0606030504020204" pitchFamily="34" charset="0"/>
              </a:rPr>
              <a:t>Em</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hãy</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đọc</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đoạn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văn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thứ</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nhất</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để</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trả</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lời</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câu</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hỏi</a:t>
            </a:r>
            <a:r>
              <a:rPr lang="en-US" sz="2800" dirty="0">
                <a:latin typeface="Nunito" pitchFamily="2" charset="0"/>
                <a:ea typeface="Open Sans" panose="020B0606030504020204" pitchFamily="34" charset="0"/>
                <a:cs typeface="Open Sans" panose="020B0606030504020204" pitchFamily="34" charset="0"/>
              </a:rPr>
              <a:t>.</a:t>
            </a:r>
            <a:endParaRPr lang="en-US" sz="2800" b="1" dirty="0">
              <a:latin typeface="Nunito" pitchFamily="2"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F2FF6DD2-A403-A843-B255-38EFD80932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42" b="98876" l="9524" r="98901">
                        <a14:foregroundMark x1="12088" y1="6742" x2="30037" y2="49813"/>
                        <a14:foregroundMark x1="30037" y1="49813" x2="30037" y2="54682"/>
                        <a14:foregroundMark x1="15385" y1="11610" x2="34799" y2="62172"/>
                        <a14:foregroundMark x1="55311" y1="94757" x2="76190" y2="95880"/>
                        <a14:foregroundMark x1="81319" y1="82022" x2="91575" y2="83146"/>
                        <a14:foregroundMark x1="91575" y1="74906" x2="99267" y2="88015"/>
                        <a14:foregroundMark x1="59707" y1="98876" x2="60440" y2="98502"/>
                      </a14:backgroundRemoval>
                    </a14:imgEffect>
                  </a14:imgLayer>
                </a14:imgProps>
              </a:ext>
            </a:extLst>
          </a:blip>
          <a:stretch>
            <a:fillRect/>
          </a:stretch>
        </p:blipFill>
        <p:spPr>
          <a:xfrm>
            <a:off x="9193153" y="3238778"/>
            <a:ext cx="2600688" cy="2543530"/>
          </a:xfrm>
          <a:prstGeom prst="rect">
            <a:avLst/>
          </a:prstGeom>
        </p:spPr>
      </p:pic>
      <p:pic>
        <p:nvPicPr>
          <p:cNvPr id="10" name="Picture 9">
            <a:extLst>
              <a:ext uri="{FF2B5EF4-FFF2-40B4-BE49-F238E27FC236}">
                <a16:creationId xmlns:a16="http://schemas.microsoft.com/office/drawing/2014/main" id="{4AC4E678-375C-36FB-F945-F7BE4CA1E836}"/>
              </a:ext>
            </a:extLst>
          </p:cNvPr>
          <p:cNvPicPr>
            <a:picLocks noChangeAspect="1"/>
          </p:cNvPicPr>
          <p:nvPr/>
        </p:nvPicPr>
        <p:blipFill>
          <a:blip r:embed="rId7"/>
          <a:stretch>
            <a:fillRect/>
          </a:stretch>
        </p:blipFill>
        <p:spPr>
          <a:xfrm>
            <a:off x="255240" y="1492175"/>
            <a:ext cx="8592749" cy="4191585"/>
          </a:xfrm>
          <a:prstGeom prst="rect">
            <a:avLst/>
          </a:prstGeom>
        </p:spPr>
      </p:pic>
      <p:sp>
        <p:nvSpPr>
          <p:cNvPr id="12" name="TextBox 11">
            <a:extLst>
              <a:ext uri="{FF2B5EF4-FFF2-40B4-BE49-F238E27FC236}">
                <a16:creationId xmlns:a16="http://schemas.microsoft.com/office/drawing/2014/main" id="{0117F1F9-FD3F-AC4A-7090-84DDD8687E2F}"/>
              </a:ext>
            </a:extLst>
          </p:cNvPr>
          <p:cNvSpPr txBox="1"/>
          <p:nvPr/>
        </p:nvSpPr>
        <p:spPr>
          <a:xfrm>
            <a:off x="1588648" y="2485367"/>
            <a:ext cx="4840509" cy="1815882"/>
          </a:xfrm>
          <a:prstGeom prst="rect">
            <a:avLst/>
          </a:prstGeom>
          <a:noFill/>
        </p:spPr>
        <p:txBody>
          <a:bodyPr wrap="square">
            <a:spAutoFit/>
          </a:bodyPr>
          <a:lstStyle/>
          <a:p>
            <a:r>
              <a:rPr lang="vi-VN" sz="2800" b="0" i="0">
                <a:solidFill>
                  <a:schemeClr val="accent1">
                    <a:lumMod val="50000"/>
                  </a:schemeClr>
                </a:solidFill>
                <a:effectLst/>
                <a:latin typeface="Nunito Black" pitchFamily="2" charset="0"/>
              </a:rPr>
              <a:t>Điểm tham quan cuối cùng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của gia đình Dương là ở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Tháp Bà Pô-na-ga.</a:t>
            </a:r>
            <a:br>
              <a:rPr lang="vi-VN" sz="2800" b="0" i="0">
                <a:solidFill>
                  <a:schemeClr val="accent1">
                    <a:lumMod val="50000"/>
                  </a:schemeClr>
                </a:solidFill>
                <a:effectLst/>
                <a:latin typeface="Nunito Black" pitchFamily="2" charset="0"/>
              </a:rPr>
            </a:br>
            <a:endParaRPr lang="en-US" sz="2800">
              <a:solidFill>
                <a:schemeClr val="accent1">
                  <a:lumMod val="50000"/>
                </a:schemeClr>
              </a:solidFill>
              <a:latin typeface="Nunito Black" pitchFamily="2" charset="0"/>
            </a:endParaRPr>
          </a:p>
        </p:txBody>
      </p:sp>
    </p:spTree>
    <p:extLst>
      <p:ext uri="{BB962C8B-B14F-4D97-AF65-F5344CB8AC3E}">
        <p14:creationId xmlns:p14="http://schemas.microsoft.com/office/powerpoint/2010/main" val="12465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6E3BB-B95C-D46D-7C20-7F1647325AC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6" name="TextBox 5">
            <a:extLst>
              <a:ext uri="{FF2B5EF4-FFF2-40B4-BE49-F238E27FC236}">
                <a16:creationId xmlns:a16="http://schemas.microsoft.com/office/drawing/2014/main" id="{D9D12364-CFA1-C81A-BD51-5049FB49C915}"/>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2 . Tìm những chi tiết cho thấy ông ngoại ngắm ngôi đền rất kĩ và đầy xúc động?</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12" name="Thought Bubble: Cloud 11">
            <a:extLst>
              <a:ext uri="{FF2B5EF4-FFF2-40B4-BE49-F238E27FC236}">
                <a16:creationId xmlns:a16="http://schemas.microsoft.com/office/drawing/2014/main" id="{79D9FEB9-AED6-FF47-52EB-246065C6CAB8}"/>
              </a:ext>
            </a:extLst>
          </p:cNvPr>
          <p:cNvSpPr/>
          <p:nvPr/>
        </p:nvSpPr>
        <p:spPr>
          <a:xfrm>
            <a:off x="296959" y="1320248"/>
            <a:ext cx="8763069" cy="4319053"/>
          </a:xfrm>
          <a:prstGeom prst="cloudCallout">
            <a:avLst>
              <a:gd name="adj1" fmla="val 58203"/>
              <a:gd name="adj2" fmla="val 39020"/>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774857-7DBD-C216-133D-4210988C3FBC}"/>
              </a:ext>
            </a:extLst>
          </p:cNvPr>
          <p:cNvSpPr txBox="1"/>
          <p:nvPr/>
        </p:nvSpPr>
        <p:spPr>
          <a:xfrm>
            <a:off x="1362426" y="2006726"/>
            <a:ext cx="6632133" cy="3508653"/>
          </a:xfrm>
          <a:prstGeom prst="rect">
            <a:avLst/>
          </a:prstGeom>
          <a:noFill/>
        </p:spPr>
        <p:txBody>
          <a:bodyPr wrap="square">
            <a:spAutoFit/>
          </a:bodyPr>
          <a:lstStyle/>
          <a:p>
            <a:pPr algn="just"/>
            <a:r>
              <a:rPr lang="vi-VN" sz="2800" b="0" i="0">
                <a:solidFill>
                  <a:srgbClr val="002060"/>
                </a:solidFill>
                <a:effectLst/>
                <a:latin typeface="Nunito Black" pitchFamily="2" charset="0"/>
              </a:rPr>
              <a:t>Những chi tiết cho thấy ông ngoại ngắm ngôi đền rất kĩ và xúc động là:</a:t>
            </a:r>
          </a:p>
          <a:p>
            <a:pPr algn="just"/>
            <a:r>
              <a:rPr lang="vi-VN" sz="2800" b="0" i="0">
                <a:solidFill>
                  <a:srgbClr val="002060"/>
                </a:solidFill>
                <a:effectLst/>
                <a:latin typeface="Nunito Black" pitchFamily="2" charset="0"/>
              </a:rPr>
              <a:t>- Ông cứ đứng trầm ngâm trước những bức vẽ chạm trổ tinh xảo</a:t>
            </a:r>
          </a:p>
          <a:p>
            <a:pPr algn="just"/>
            <a:r>
              <a:rPr lang="vi-VN" sz="2800" b="0" i="0">
                <a:solidFill>
                  <a:srgbClr val="002060"/>
                </a:solidFill>
                <a:effectLst/>
                <a:latin typeface="Nunito Black" pitchFamily="2" charset="0"/>
              </a:rPr>
              <a:t>- Bàn tay ông run run khi chạm vào các cột đá nhuốm màu thời gian</a:t>
            </a:r>
            <a:r>
              <a:rPr lang="en-US" sz="2800" b="0" i="0">
                <a:solidFill>
                  <a:srgbClr val="002060"/>
                </a:solidFill>
                <a:effectLst/>
                <a:latin typeface="Nunito Black" pitchFamily="2" charset="0"/>
              </a:rPr>
              <a:t>.</a:t>
            </a:r>
            <a:endParaRPr lang="vi-VN" sz="2800" b="0" i="0">
              <a:solidFill>
                <a:srgbClr val="002060"/>
              </a:solidFill>
              <a:effectLst/>
              <a:latin typeface="Nunito Black" pitchFamily="2" charset="0"/>
            </a:endParaRPr>
          </a:p>
          <a:p>
            <a:br>
              <a:rPr lang="vi-VN" b="0" i="0">
                <a:solidFill>
                  <a:srgbClr val="000000"/>
                </a:solidFill>
                <a:effectLst/>
                <a:latin typeface="OpenSans"/>
              </a:rPr>
            </a:br>
            <a:br>
              <a:rPr lang="vi-VN" b="0" i="0">
                <a:solidFill>
                  <a:srgbClr val="000000"/>
                </a:solidFill>
                <a:effectLst/>
                <a:latin typeface="OpenSans"/>
              </a:rPr>
            </a:br>
            <a:endParaRPr lang="en-US"/>
          </a:p>
        </p:txBody>
      </p:sp>
      <p:pic>
        <p:nvPicPr>
          <p:cNvPr id="2"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605AB314-AE9D-99D8-AA83-D2F618B0C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4238626"/>
            <a:ext cx="352399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B033FE-4984-AB52-547F-43CFBB69A1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3" name="TextBox 2">
            <a:extLst>
              <a:ext uri="{FF2B5EF4-FFF2-40B4-BE49-F238E27FC236}">
                <a16:creationId xmlns:a16="http://schemas.microsoft.com/office/drawing/2014/main" id="{49A1ACB0-9861-E56E-3F1B-96A48C34D9C9}"/>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br>
              <a:rPr lang="en-US" b="0" i="0">
                <a:solidFill>
                  <a:srgbClr val="000000"/>
                </a:solidFill>
                <a:effectLst/>
                <a:latin typeface="OpenSans"/>
              </a:rPr>
            </a:br>
            <a:br>
              <a:rPr lang="en-US" b="0" i="0">
                <a:solidFill>
                  <a:srgbClr val="000000"/>
                </a:solidFill>
                <a:effectLst/>
                <a:latin typeface="OpenSans"/>
              </a:rPr>
            </a:br>
            <a:endParaRPr lang="en-US"/>
          </a:p>
        </p:txBody>
      </p:sp>
      <p:pic>
        <p:nvPicPr>
          <p:cNvPr id="4"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876789A1-86F1-130E-9618-FD2F2FB5A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138" y="4355541"/>
            <a:ext cx="3523995"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4E9DE171-8884-A9CA-1613-5BF49E256D5D}"/>
              </a:ext>
            </a:extLst>
          </p:cNvPr>
          <p:cNvSpPr/>
          <p:nvPr/>
        </p:nvSpPr>
        <p:spPr>
          <a:xfrm>
            <a:off x="4056135" y="883207"/>
            <a:ext cx="7159636" cy="3472334"/>
          </a:xfrm>
          <a:prstGeom prst="cloudCallout">
            <a:avLst>
              <a:gd name="adj1" fmla="val -49798"/>
              <a:gd name="adj2" fmla="val 59985"/>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Trước khi đi du lịch, Dương nghĩ ông rất nhanh nhẹn. Trong khi đi du lịch, Dương nhận ra ông không còn khỏe như trước.</a:t>
            </a:r>
          </a:p>
        </p:txBody>
      </p:sp>
    </p:spTree>
    <p:extLst>
      <p:ext uri="{BB962C8B-B14F-4D97-AF65-F5344CB8AC3E}">
        <p14:creationId xmlns:p14="http://schemas.microsoft.com/office/powerpoint/2010/main" val="25363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B4BDC-73C9-471F-E487-3EC6798712A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7" name="TextBox 6">
            <a:extLst>
              <a:ext uri="{FF2B5EF4-FFF2-40B4-BE49-F238E27FC236}">
                <a16:creationId xmlns:a16="http://schemas.microsoft.com/office/drawing/2014/main" id="{D46F87D3-66A2-051D-2AF1-98793D65D5A1}"/>
              </a:ext>
            </a:extLst>
          </p:cNvPr>
          <p:cNvSpPr txBox="1"/>
          <p:nvPr/>
        </p:nvSpPr>
        <p:spPr>
          <a:xfrm>
            <a:off x="5925376" y="1662364"/>
            <a:ext cx="4980749" cy="2185214"/>
          </a:xfrm>
          <a:prstGeom prst="rect">
            <a:avLst/>
          </a:prstGeom>
          <a:noFill/>
        </p:spPr>
        <p:txBody>
          <a:bodyPr wrap="square" rtlCol="0">
            <a:spAutoFit/>
          </a:bodyPr>
          <a:lstStyle/>
          <a:p>
            <a:r>
              <a:rPr lang="en-US" sz="2400">
                <a:solidFill>
                  <a:srgbClr val="00B050"/>
                </a:solidFill>
                <a:latin typeface="Nunito Black" pitchFamily="2" charset="0"/>
              </a:rPr>
              <a:t>Trong khi đi du lịch, Dương nhận ra </a:t>
            </a:r>
            <a:r>
              <a:rPr lang="vi-VN" sz="2400" b="0" i="0">
                <a:solidFill>
                  <a:srgbClr val="000000"/>
                </a:solidFill>
                <a:effectLst/>
                <a:latin typeface="Nunito Black" pitchFamily="2" charset="0"/>
              </a:rPr>
              <a:t> </a:t>
            </a:r>
            <a:r>
              <a:rPr lang="vi-VN" sz="3200" b="1" i="0">
                <a:solidFill>
                  <a:schemeClr val="accent5">
                    <a:lumMod val="50000"/>
                  </a:schemeClr>
                </a:solidFill>
                <a:effectLst/>
                <a:latin typeface="Nunito Black" pitchFamily="2" charset="0"/>
              </a:rPr>
              <a:t>ông không còn khỏe như trước.</a:t>
            </a:r>
            <a:br>
              <a:rPr lang="vi-VN" sz="2400" b="0" i="0">
                <a:solidFill>
                  <a:srgbClr val="000000"/>
                </a:solidFill>
                <a:effectLst/>
                <a:latin typeface="Nunito Black" pitchFamily="2" charset="0"/>
              </a:rPr>
            </a:br>
            <a:br>
              <a:rPr lang="vi-VN" sz="2400" b="0" i="0">
                <a:solidFill>
                  <a:srgbClr val="000000"/>
                </a:solidFill>
                <a:effectLst/>
                <a:latin typeface="Nunito Black" pitchFamily="2" charset="0"/>
              </a:rPr>
            </a:br>
            <a:endParaRPr lang="en-US" sz="2400">
              <a:latin typeface="Nunito Black" pitchFamily="2" charset="0"/>
            </a:endParaRPr>
          </a:p>
        </p:txBody>
      </p:sp>
      <p:sp>
        <p:nvSpPr>
          <p:cNvPr id="9" name="TextBox 8">
            <a:extLst>
              <a:ext uri="{FF2B5EF4-FFF2-40B4-BE49-F238E27FC236}">
                <a16:creationId xmlns:a16="http://schemas.microsoft.com/office/drawing/2014/main" id="{2A1DAA2D-71DB-C8CA-09C2-07E4682C492C}"/>
              </a:ext>
            </a:extLst>
          </p:cNvPr>
          <p:cNvSpPr txBox="1"/>
          <p:nvPr/>
        </p:nvSpPr>
        <p:spPr>
          <a:xfrm>
            <a:off x="1434604" y="1659857"/>
            <a:ext cx="3476625" cy="2923877"/>
          </a:xfrm>
          <a:prstGeom prst="rect">
            <a:avLst/>
          </a:prstGeom>
          <a:noFill/>
        </p:spPr>
        <p:txBody>
          <a:bodyPr wrap="square" rtlCol="0">
            <a:spAutoFit/>
          </a:bodyPr>
          <a:lstStyle/>
          <a:p>
            <a:r>
              <a:rPr lang="en-US" sz="3200">
                <a:solidFill>
                  <a:srgbClr val="00B050"/>
                </a:solidFill>
                <a:latin typeface="Nunito Black" pitchFamily="2" charset="0"/>
              </a:rPr>
              <a:t>Trước khi đi du lịch, Dương nghĩ </a:t>
            </a:r>
            <a:r>
              <a:rPr lang="vi-VN" sz="3200" b="0" i="0">
                <a:solidFill>
                  <a:schemeClr val="accent5">
                    <a:lumMod val="50000"/>
                  </a:schemeClr>
                </a:solidFill>
                <a:effectLst/>
                <a:latin typeface="Nunito Black" pitchFamily="2" charset="0"/>
              </a:rPr>
              <a:t>ông rất nhanh nhẹn</a:t>
            </a:r>
            <a:r>
              <a:rPr lang="en-US" sz="3200" b="0" i="0">
                <a:solidFill>
                  <a:schemeClr val="accent5">
                    <a:lumMod val="50000"/>
                  </a:schemeClr>
                </a:solidFill>
                <a:effectLst/>
                <a:latin typeface="Nunito Black" pitchFamily="2" charset="0"/>
              </a:rPr>
              <a:t>.</a:t>
            </a:r>
            <a:br>
              <a:rPr lang="vi-VN" sz="3200" b="0" i="0">
                <a:solidFill>
                  <a:srgbClr val="000000"/>
                </a:solidFill>
                <a:effectLst/>
                <a:latin typeface="OpenSans"/>
              </a:rPr>
            </a:br>
            <a:br>
              <a:rPr lang="vi-VN" sz="2800" b="0" i="0">
                <a:solidFill>
                  <a:srgbClr val="000000"/>
                </a:solidFill>
                <a:effectLst/>
                <a:latin typeface="OpenSans"/>
              </a:rPr>
            </a:br>
            <a:endParaRPr lang="en-US" sz="2800"/>
          </a:p>
        </p:txBody>
      </p:sp>
    </p:spTree>
    <p:extLst>
      <p:ext uri="{BB962C8B-B14F-4D97-AF65-F5344CB8AC3E}">
        <p14:creationId xmlns:p14="http://schemas.microsoft.com/office/powerpoint/2010/main" val="30013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11F317-1407-AA50-FBBB-FC7F1DD1C9E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4 . Theo em, vì sao Dương nghĩ từ bây giờ mình mới là người đưa tay cho ông nắm?</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3" name="TextBox 2">
            <a:extLst>
              <a:ext uri="{FF2B5EF4-FFF2-40B4-BE49-F238E27FC236}">
                <a16:creationId xmlns:a16="http://schemas.microsoft.com/office/drawing/2014/main" id="{508A13C6-6E1C-1ED0-B9CF-1C6387EC0AF6}"/>
              </a:ext>
            </a:extLst>
          </p:cNvPr>
          <p:cNvSpPr txBox="1"/>
          <p:nvPr/>
        </p:nvSpPr>
        <p:spPr>
          <a:xfrm>
            <a:off x="2738018" y="2149227"/>
            <a:ext cx="6094520" cy="646331"/>
          </a:xfrm>
          <a:prstGeom prst="rect">
            <a:avLst/>
          </a:prstGeom>
          <a:noFill/>
        </p:spPr>
        <p:txBody>
          <a:bodyPr wrap="square">
            <a:spAutoFit/>
          </a:bodyPr>
          <a:lstStyle/>
          <a:p>
            <a:br>
              <a:rPr lang="vi-VN" b="0" i="0">
                <a:solidFill>
                  <a:srgbClr val="000000"/>
                </a:solidFill>
                <a:effectLst/>
                <a:latin typeface="OpenSans"/>
              </a:rPr>
            </a:br>
            <a:endParaRPr lang="en-US"/>
          </a:p>
        </p:txBody>
      </p:sp>
      <p:sp>
        <p:nvSpPr>
          <p:cNvPr id="4" name="Speech Bubble: Rectangle with Corners Rounded 3">
            <a:extLst>
              <a:ext uri="{FF2B5EF4-FFF2-40B4-BE49-F238E27FC236}">
                <a16:creationId xmlns:a16="http://schemas.microsoft.com/office/drawing/2014/main" id="{07C06857-59F0-0C20-373F-DEF7CFF289D2}"/>
              </a:ext>
            </a:extLst>
          </p:cNvPr>
          <p:cNvSpPr/>
          <p:nvPr/>
        </p:nvSpPr>
        <p:spPr>
          <a:xfrm>
            <a:off x="887767" y="1553592"/>
            <a:ext cx="6417907" cy="2290439"/>
          </a:xfrm>
          <a:prstGeom prst="wedgeRoundRectCallout">
            <a:avLst>
              <a:gd name="adj1" fmla="val 57854"/>
              <a:gd name="adj2" fmla="val 4607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accent6">
                    <a:lumMod val="50000"/>
                  </a:schemeClr>
                </a:solidFill>
                <a:effectLst/>
                <a:latin typeface="Nunito Black" pitchFamily="2" charset="0"/>
              </a:rPr>
              <a:t>Dương nghĩ từ bây giờ nó mới là người đưa tay cho ông nắm vì ông ngày càng già đi còn nó thì ngày càng lớn lên, mạnh mẽ hơn.</a:t>
            </a:r>
            <a:br>
              <a:rPr lang="vi-VN" sz="2800" b="0" i="0">
                <a:solidFill>
                  <a:schemeClr val="accent6">
                    <a:lumMod val="50000"/>
                  </a:schemeClr>
                </a:solidFill>
                <a:effectLst/>
                <a:latin typeface="Nunito Black" pitchFamily="2" charset="0"/>
              </a:rPr>
            </a:br>
            <a:endParaRPr lang="en-US" sz="2800">
              <a:solidFill>
                <a:schemeClr val="accent6">
                  <a:lumMod val="50000"/>
                </a:schemeClr>
              </a:solidFill>
              <a:latin typeface="Nunito Black" pitchFamily="2" charset="0"/>
            </a:endParaRPr>
          </a:p>
        </p:txBody>
      </p:sp>
      <p:pic>
        <p:nvPicPr>
          <p:cNvPr id="7" name="Picture 6">
            <a:extLst>
              <a:ext uri="{FF2B5EF4-FFF2-40B4-BE49-F238E27FC236}">
                <a16:creationId xmlns:a16="http://schemas.microsoft.com/office/drawing/2014/main" id="{8EAFA4AB-14C0-3799-036B-5E8E214DD7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51" b="98592" l="0" r="89674">
                        <a14:foregroundMark x1="10326" y1="67136" x2="27717" y2="80282"/>
                        <a14:foregroundMark x1="20652" y1="58685" x2="27717" y2="62441"/>
                        <a14:foregroundMark x1="5682" y1="66396" x2="6522" y2="67606"/>
                        <a14:foregroundMark x1="4891" y1="65258" x2="5418" y2="66017"/>
                        <a14:foregroundMark x1="543" y1="63380" x2="543" y2="63380"/>
                        <a14:foregroundMark x1="45109" y1="89671" x2="74457" y2="98122"/>
                        <a14:foregroundMark x1="84783" y1="78873" x2="84239" y2="77465"/>
                        <a14:foregroundMark x1="59239" y1="10329" x2="66304" y2="29577"/>
                        <a14:foregroundMark x1="50543" y1="12207" x2="66304" y2="47887"/>
                        <a14:foregroundMark x1="37500" y1="97653" x2="39130" y2="98592"/>
                        <a14:foregroundMark x1="65761" y1="40845" x2="69565" y2="57277"/>
                        <a14:foregroundMark x1="72283" y1="42723" x2="79891" y2="52582"/>
                        <a14:foregroundMark x1="49457" y1="8451" x2="42935" y2="12207"/>
                        <a14:foregroundMark x1="39130" y1="21596" x2="40761" y2="24413"/>
                        <a14:foregroundMark x1="34239" y1="30516" x2="34239" y2="30516"/>
                        <a14:foregroundMark x1="40217" y1="23005" x2="40217" y2="23005"/>
                        <a14:backgroundMark x1="1630" y1="53052" x2="3804" y2="53521"/>
                        <a14:backgroundMark x1="9783" y1="60094" x2="10326" y2="60094"/>
                      </a14:backgroundRemoval>
                    </a14:imgEffect>
                  </a14:imgLayer>
                </a14:imgProps>
              </a:ext>
            </a:extLst>
          </a:blip>
          <a:stretch>
            <a:fillRect/>
          </a:stretch>
        </p:blipFill>
        <p:spPr>
          <a:xfrm>
            <a:off x="7553418" y="2275050"/>
            <a:ext cx="2379215" cy="2502866"/>
          </a:xfrm>
          <a:prstGeom prst="rect">
            <a:avLst/>
          </a:prstGeom>
        </p:spPr>
      </p:pic>
    </p:spTree>
    <p:extLst>
      <p:ext uri="{BB962C8B-B14F-4D97-AF65-F5344CB8AC3E}">
        <p14:creationId xmlns:p14="http://schemas.microsoft.com/office/powerpoint/2010/main" val="303866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C21E1C-C127-CB4D-508D-F205CC9F6F46}"/>
              </a:ext>
            </a:extLst>
          </p:cNvPr>
          <p:cNvSpPr txBox="1"/>
          <p:nvPr/>
        </p:nvSpPr>
        <p:spPr>
          <a:xfrm>
            <a:off x="5075077" y="1028976"/>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CỦNG CỐ -</a:t>
            </a:r>
          </a:p>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DẶN DÒ</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8309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0BF33-579E-89E1-231F-23FAAADDAF29}"/>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Hẹn gặp lại các em</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83716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3F8EB167-1C6E-6FFA-478B-001E7962094C}"/>
              </a:ext>
            </a:extLst>
          </p:cNvPr>
          <p:cNvSpPr txBox="1"/>
          <p:nvPr/>
        </p:nvSpPr>
        <p:spPr>
          <a:xfrm>
            <a:off x="4395653" y="2751118"/>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C00000"/>
                </a:solidFill>
                <a:latin typeface="Nunito Black" pitchFamily="2" charset="0"/>
              </a:rPr>
              <a:t>Tiết 1+2</a:t>
            </a:r>
            <a:endParaRPr lang="en-US" sz="8800" b="1" spc="-133" dirty="0">
              <a:solidFill>
                <a:srgbClr val="C00000"/>
              </a:solidFill>
              <a:latin typeface="Nunito Black" pitchFamily="2" charset="0"/>
            </a:endParaRPr>
          </a:p>
        </p:txBody>
      </p:sp>
    </p:spTree>
    <p:extLst>
      <p:ext uri="{BB962C8B-B14F-4D97-AF65-F5344CB8AC3E}">
        <p14:creationId xmlns:p14="http://schemas.microsoft.com/office/powerpoint/2010/main" val="420410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77F49C-7868-553F-402B-246DF92D142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084" y1="77381" x2="38462" y2="82143"/>
                        <a14:foregroundMark x1="60140" y1="80952" x2="76923" y2="80952"/>
                        <a14:foregroundMark x1="17483" y1="30952" x2="17483" y2="30952"/>
                      </a14:backgroundRemoval>
                    </a14:imgEffect>
                  </a14:imgLayer>
                </a14:imgProps>
              </a:ext>
            </a:extLst>
          </a:blip>
          <a:stretch>
            <a:fillRect/>
          </a:stretch>
        </p:blipFill>
        <p:spPr>
          <a:xfrm>
            <a:off x="157067" y="230188"/>
            <a:ext cx="1362265" cy="800212"/>
          </a:xfrm>
          <a:prstGeom prst="rect">
            <a:avLst/>
          </a:prstGeom>
        </p:spPr>
      </p:pic>
      <p:sp>
        <p:nvSpPr>
          <p:cNvPr id="5" name="TextBox 4">
            <a:extLst>
              <a:ext uri="{FF2B5EF4-FFF2-40B4-BE49-F238E27FC236}">
                <a16:creationId xmlns:a16="http://schemas.microsoft.com/office/drawing/2014/main" id="{78E072FF-705E-CEDB-C02C-1706688D5230}"/>
              </a:ext>
            </a:extLst>
          </p:cNvPr>
          <p:cNvSpPr txBox="1"/>
          <p:nvPr/>
        </p:nvSpPr>
        <p:spPr>
          <a:xfrm>
            <a:off x="1320641" y="230188"/>
            <a:ext cx="9442609" cy="1233812"/>
          </a:xfrm>
          <a:prstGeom prst="roundRect">
            <a:avLst/>
          </a:prstGeom>
        </p:spPr>
        <p:txBody>
          <a:bodyPr vert="horz" lIns="91440" tIns="45720" rIns="91440" bIns="45720" rtlCol="0" anchor="ctr">
            <a:normAutofit fontScale="85000" lnSpcReduction="10000"/>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Kể về một lần em cảm thấy xúc động trước cử chỉ hoặc việc làm của người thân </a:t>
            </a:r>
          </a:p>
        </p:txBody>
      </p:sp>
      <p:sp>
        <p:nvSpPr>
          <p:cNvPr id="6" name="Cloud 5">
            <a:extLst>
              <a:ext uri="{FF2B5EF4-FFF2-40B4-BE49-F238E27FC236}">
                <a16:creationId xmlns:a16="http://schemas.microsoft.com/office/drawing/2014/main" id="{7F1D9EF3-C449-CD6C-93D3-4856537B868B}"/>
              </a:ext>
            </a:extLst>
          </p:cNvPr>
          <p:cNvSpPr/>
          <p:nvPr/>
        </p:nvSpPr>
        <p:spPr>
          <a:xfrm>
            <a:off x="8480280" y="1295400"/>
            <a:ext cx="3124200" cy="1828800"/>
          </a:xfrm>
          <a:prstGeom prst="cloud">
            <a:avLst/>
          </a:prstGeom>
          <a:solidFill>
            <a:schemeClr val="accent4">
              <a:lumMod val="60000"/>
              <a:lumOff val="40000"/>
            </a:schemeClr>
          </a:solid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Hoạt</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err="1">
                <a:solidFill>
                  <a:prstClr val="black"/>
                </a:solidFill>
                <a:latin typeface="Open Sans" panose="020B0606030504020204" pitchFamily="34" charset="0"/>
                <a:ea typeface="Open Sans" panose="020B0606030504020204" pitchFamily="34" charset="0"/>
                <a:cs typeface="Open Sans" panose="020B0606030504020204" pitchFamily="34" charset="0"/>
              </a:rPr>
              <a:t>động</a:t>
            </a:r>
            <a:r>
              <a:rPr lang="en-US" sz="2800" b="1">
                <a:solidFill>
                  <a:prstClr val="black"/>
                </a:solidFill>
                <a:latin typeface="Open Sans" panose="020B0606030504020204" pitchFamily="34" charset="0"/>
                <a:ea typeface="Open Sans" panose="020B0606030504020204" pitchFamily="34" charset="0"/>
                <a:cs typeface="Open Sans" panose="020B0606030504020204" pitchFamily="34" charset="0"/>
              </a:rPr>
              <a:t>   nhóm</a:t>
            </a:r>
            <a:endPar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Folded Corner 8">
            <a:extLst>
              <a:ext uri="{FF2B5EF4-FFF2-40B4-BE49-F238E27FC236}">
                <a16:creationId xmlns:a16="http://schemas.microsoft.com/office/drawing/2014/main" id="{30068D56-1164-00D6-25EB-351300ECC188}"/>
              </a:ext>
            </a:extLst>
          </p:cNvPr>
          <p:cNvSpPr/>
          <p:nvPr/>
        </p:nvSpPr>
        <p:spPr>
          <a:xfrm>
            <a:off x="762241" y="1866900"/>
            <a:ext cx="7641077" cy="3409950"/>
          </a:xfrm>
          <a:custGeom>
            <a:avLst/>
            <a:gdLst>
              <a:gd name="connsiteX0" fmla="*/ 0 w 7641077"/>
              <a:gd name="connsiteY0" fmla="*/ 0 h 3409950"/>
              <a:gd name="connsiteX1" fmla="*/ 7641077 w 7641077"/>
              <a:gd name="connsiteY1" fmla="*/ 0 h 3409950"/>
              <a:gd name="connsiteX2" fmla="*/ 7641077 w 7641077"/>
              <a:gd name="connsiteY2" fmla="*/ 2841614 h 3409950"/>
              <a:gd name="connsiteX3" fmla="*/ 7072741 w 7641077"/>
              <a:gd name="connsiteY3" fmla="*/ 3409950 h 3409950"/>
              <a:gd name="connsiteX4" fmla="*/ 0 w 7641077"/>
              <a:gd name="connsiteY4" fmla="*/ 3409950 h 3409950"/>
              <a:gd name="connsiteX5" fmla="*/ 0 w 7641077"/>
              <a:gd name="connsiteY5" fmla="*/ 0 h 3409950"/>
              <a:gd name="connsiteX0" fmla="*/ 7072741 w 7641077"/>
              <a:gd name="connsiteY0" fmla="*/ 3409950 h 3409950"/>
              <a:gd name="connsiteX1" fmla="*/ 7186408 w 7641077"/>
              <a:gd name="connsiteY1" fmla="*/ 2955281 h 3409950"/>
              <a:gd name="connsiteX2" fmla="*/ 7641077 w 7641077"/>
              <a:gd name="connsiteY2" fmla="*/ 2841614 h 3409950"/>
              <a:gd name="connsiteX3" fmla="*/ 7072741 w 7641077"/>
              <a:gd name="connsiteY3" fmla="*/ 3409950 h 3409950"/>
              <a:gd name="connsiteX0" fmla="*/ 7072741 w 7641077"/>
              <a:gd name="connsiteY0" fmla="*/ 3409950 h 3409950"/>
              <a:gd name="connsiteX1" fmla="*/ 7186408 w 7641077"/>
              <a:gd name="connsiteY1" fmla="*/ 2955281 h 3409950"/>
              <a:gd name="connsiteX2" fmla="*/ 7641077 w 7641077"/>
              <a:gd name="connsiteY2" fmla="*/ 2841614 h 3409950"/>
              <a:gd name="connsiteX3" fmla="*/ 7072741 w 7641077"/>
              <a:gd name="connsiteY3" fmla="*/ 3409950 h 3409950"/>
              <a:gd name="connsiteX4" fmla="*/ 0 w 7641077"/>
              <a:gd name="connsiteY4" fmla="*/ 3409950 h 3409950"/>
              <a:gd name="connsiteX5" fmla="*/ 0 w 7641077"/>
              <a:gd name="connsiteY5" fmla="*/ 0 h 3409950"/>
              <a:gd name="connsiteX6" fmla="*/ 7641077 w 7641077"/>
              <a:gd name="connsiteY6" fmla="*/ 0 h 3409950"/>
              <a:gd name="connsiteX7" fmla="*/ 7641077 w 7641077"/>
              <a:gd name="connsiteY7" fmla="*/ 2841614 h 340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1077" h="3409950" stroke="0" extrusionOk="0">
                <a:moveTo>
                  <a:pt x="0" y="0"/>
                </a:moveTo>
                <a:cubicBezTo>
                  <a:pt x="2479467" y="-69071"/>
                  <a:pt x="5068250" y="163864"/>
                  <a:pt x="7641077" y="0"/>
                </a:cubicBezTo>
                <a:cubicBezTo>
                  <a:pt x="7637805" y="990787"/>
                  <a:pt x="7781268" y="1922821"/>
                  <a:pt x="7641077" y="2841614"/>
                </a:cubicBezTo>
                <a:cubicBezTo>
                  <a:pt x="7458310" y="2979453"/>
                  <a:pt x="7184283" y="3373305"/>
                  <a:pt x="7072741" y="3409950"/>
                </a:cubicBezTo>
                <a:cubicBezTo>
                  <a:pt x="5189151" y="3261741"/>
                  <a:pt x="2993182" y="3414228"/>
                  <a:pt x="0" y="3409950"/>
                </a:cubicBezTo>
                <a:cubicBezTo>
                  <a:pt x="-10033" y="2118737"/>
                  <a:pt x="154305" y="1243381"/>
                  <a:pt x="0" y="0"/>
                </a:cubicBezTo>
                <a:close/>
              </a:path>
              <a:path w="7641077" h="3409950" fill="darkenLess" stroke="0" extrusionOk="0">
                <a:moveTo>
                  <a:pt x="7072741" y="3409950"/>
                </a:moveTo>
                <a:cubicBezTo>
                  <a:pt x="7103142" y="3247155"/>
                  <a:pt x="7186580" y="3087652"/>
                  <a:pt x="7186408" y="2955281"/>
                </a:cubicBezTo>
                <a:cubicBezTo>
                  <a:pt x="7236353" y="2938580"/>
                  <a:pt x="7455056" y="2852437"/>
                  <a:pt x="7641077" y="2841614"/>
                </a:cubicBezTo>
                <a:cubicBezTo>
                  <a:pt x="7577852" y="2996842"/>
                  <a:pt x="7124547" y="3337734"/>
                  <a:pt x="7072741" y="3409950"/>
                </a:cubicBezTo>
                <a:close/>
              </a:path>
              <a:path w="7641077" h="3409950" fill="none" extrusionOk="0">
                <a:moveTo>
                  <a:pt x="7072741" y="3409950"/>
                </a:moveTo>
                <a:cubicBezTo>
                  <a:pt x="7078323" y="3244765"/>
                  <a:pt x="7107802" y="3154735"/>
                  <a:pt x="7186408" y="2955281"/>
                </a:cubicBezTo>
                <a:cubicBezTo>
                  <a:pt x="7357504" y="2936949"/>
                  <a:pt x="7441742" y="2901803"/>
                  <a:pt x="7641077" y="2841614"/>
                </a:cubicBezTo>
                <a:cubicBezTo>
                  <a:pt x="7528953" y="3026400"/>
                  <a:pt x="7146707" y="3289787"/>
                  <a:pt x="7072741" y="3409950"/>
                </a:cubicBezTo>
                <a:cubicBezTo>
                  <a:pt x="4522664" y="3496215"/>
                  <a:pt x="3162147" y="3424098"/>
                  <a:pt x="0" y="3409950"/>
                </a:cubicBezTo>
                <a:cubicBezTo>
                  <a:pt x="57835" y="1838397"/>
                  <a:pt x="79836" y="775226"/>
                  <a:pt x="0" y="0"/>
                </a:cubicBezTo>
                <a:cubicBezTo>
                  <a:pt x="1564894" y="-23628"/>
                  <a:pt x="4939358" y="-78274"/>
                  <a:pt x="7641077" y="0"/>
                </a:cubicBezTo>
                <a:cubicBezTo>
                  <a:pt x="7584188" y="430927"/>
                  <a:pt x="7707397" y="1713022"/>
                  <a:pt x="7641077" y="2841614"/>
                </a:cubicBezTo>
              </a:path>
              <a:path w="7641077" h="3409950" fill="none" stroke="0" extrusionOk="0">
                <a:moveTo>
                  <a:pt x="7072741" y="3409950"/>
                </a:moveTo>
                <a:cubicBezTo>
                  <a:pt x="7138169" y="3283729"/>
                  <a:pt x="7121105" y="3125397"/>
                  <a:pt x="7186408" y="2955281"/>
                </a:cubicBezTo>
                <a:cubicBezTo>
                  <a:pt x="7321099" y="2933621"/>
                  <a:pt x="7427380" y="2889200"/>
                  <a:pt x="7641077" y="2841614"/>
                </a:cubicBezTo>
                <a:cubicBezTo>
                  <a:pt x="7323206" y="3068455"/>
                  <a:pt x="7270393" y="3231221"/>
                  <a:pt x="7072741" y="3409950"/>
                </a:cubicBezTo>
                <a:cubicBezTo>
                  <a:pt x="5816991" y="3531153"/>
                  <a:pt x="1610894" y="3525112"/>
                  <a:pt x="0" y="3409950"/>
                </a:cubicBezTo>
                <a:cubicBezTo>
                  <a:pt x="-86855" y="2590850"/>
                  <a:pt x="17957" y="1614144"/>
                  <a:pt x="0" y="0"/>
                </a:cubicBezTo>
                <a:cubicBezTo>
                  <a:pt x="2006691" y="-58174"/>
                  <a:pt x="6293383" y="-164739"/>
                  <a:pt x="7641077" y="0"/>
                </a:cubicBezTo>
                <a:cubicBezTo>
                  <a:pt x="7736108" y="697355"/>
                  <a:pt x="7752881" y="1683630"/>
                  <a:pt x="7641077" y="2841614"/>
                </a:cubicBezTo>
              </a:path>
            </a:pathLst>
          </a:custGeom>
          <a:solidFill>
            <a:schemeClr val="accent3">
              <a:lumMod val="40000"/>
              <a:lumOff val="60000"/>
            </a:schemeClr>
          </a:solidFill>
          <a:ln w="28575">
            <a:solidFill>
              <a:schemeClr val="accent2">
                <a:lumMod val="50000"/>
              </a:schemeClr>
            </a:solidFill>
            <a:prstDash val="lgDash"/>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rgbClr val="000000"/>
                </a:solidFill>
                <a:latin typeface="Nunito Black" pitchFamily="2" charset="0"/>
              </a:rPr>
              <a:t>- Có lần mình bị ốm, không được ra ngoài chơi. Em trai của mình đã bỏ buổi đi chơi với các bạn trong xóm để ở nhà cùng mình. Dù còn nhỏ nhưng em rất ngoan. Thỉnh thoảng em lại hỏi “Chị hết ốm chưa ạ?”. Nhờ có em mà mình cảm thấy khỏe hẳn lên.</a:t>
            </a:r>
          </a:p>
        </p:txBody>
      </p:sp>
    </p:spTree>
    <p:extLst>
      <p:ext uri="{BB962C8B-B14F-4D97-AF65-F5344CB8AC3E}">
        <p14:creationId xmlns:p14="http://schemas.microsoft.com/office/powerpoint/2010/main" val="14271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4EBBED-53A2-AA6E-521B-80AEF1B66C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6084" y1="77381" x2="38462" y2="82143"/>
                        <a14:foregroundMark x1="60140" y1="80952" x2="76923" y2="80952"/>
                        <a14:foregroundMark x1="17483" y1="30952" x2="17483" y2="30952"/>
                      </a14:backgroundRemoval>
                    </a14:imgEffect>
                  </a14:imgLayer>
                </a14:imgProps>
              </a:ext>
            </a:extLst>
          </a:blip>
          <a:stretch>
            <a:fillRect/>
          </a:stretch>
        </p:blipFill>
        <p:spPr>
          <a:xfrm>
            <a:off x="157067" y="230188"/>
            <a:ext cx="1362265" cy="800212"/>
          </a:xfrm>
          <a:prstGeom prst="rect">
            <a:avLst/>
          </a:prstGeom>
        </p:spPr>
      </p:pic>
      <p:sp>
        <p:nvSpPr>
          <p:cNvPr id="5" name="TextBox 4">
            <a:extLst>
              <a:ext uri="{FF2B5EF4-FFF2-40B4-BE49-F238E27FC236}">
                <a16:creationId xmlns:a16="http://schemas.microsoft.com/office/drawing/2014/main" id="{063C7A00-EE6D-967C-637C-CA3BE43435E0}"/>
              </a:ext>
            </a:extLst>
          </p:cNvPr>
          <p:cNvSpPr txBox="1"/>
          <p:nvPr/>
        </p:nvSpPr>
        <p:spPr>
          <a:xfrm>
            <a:off x="1320641" y="230188"/>
            <a:ext cx="9442609" cy="1233812"/>
          </a:xfrm>
          <a:prstGeom prst="roundRect">
            <a:avLst/>
          </a:prstGeom>
        </p:spPr>
        <p:txBody>
          <a:bodyPr vert="horz" lIns="91440" tIns="45720" rIns="91440" bIns="45720" rtlCol="0" anchor="ctr">
            <a:normAutofit fontScale="85000" lnSpcReduction="10000"/>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Kể về một lần em cảm thấy xúc động trước cử chỉ hoặc việc làm của người thân </a:t>
            </a:r>
          </a:p>
        </p:txBody>
      </p:sp>
      <p:sp>
        <p:nvSpPr>
          <p:cNvPr id="6" name="Rectangle: Folded Corner 5">
            <a:extLst>
              <a:ext uri="{FF2B5EF4-FFF2-40B4-BE49-F238E27FC236}">
                <a16:creationId xmlns:a16="http://schemas.microsoft.com/office/drawing/2014/main" id="{14D0A6D2-E0B9-84B7-BEB0-75743BB37CD2}"/>
              </a:ext>
            </a:extLst>
          </p:cNvPr>
          <p:cNvSpPr/>
          <p:nvPr/>
        </p:nvSpPr>
        <p:spPr>
          <a:xfrm>
            <a:off x="1085850" y="1759275"/>
            <a:ext cx="10572750" cy="3708075"/>
          </a:xfrm>
          <a:custGeom>
            <a:avLst/>
            <a:gdLst>
              <a:gd name="connsiteX0" fmla="*/ 0 w 10572750"/>
              <a:gd name="connsiteY0" fmla="*/ 0 h 3708075"/>
              <a:gd name="connsiteX1" fmla="*/ 10572750 w 10572750"/>
              <a:gd name="connsiteY1" fmla="*/ 0 h 3708075"/>
              <a:gd name="connsiteX2" fmla="*/ 10572750 w 10572750"/>
              <a:gd name="connsiteY2" fmla="*/ 3090050 h 3708075"/>
              <a:gd name="connsiteX3" fmla="*/ 9954725 w 10572750"/>
              <a:gd name="connsiteY3" fmla="*/ 3708075 h 3708075"/>
              <a:gd name="connsiteX4" fmla="*/ 0 w 10572750"/>
              <a:gd name="connsiteY4" fmla="*/ 3708075 h 3708075"/>
              <a:gd name="connsiteX5" fmla="*/ 0 w 10572750"/>
              <a:gd name="connsiteY5" fmla="*/ 0 h 3708075"/>
              <a:gd name="connsiteX0" fmla="*/ 9954725 w 10572750"/>
              <a:gd name="connsiteY0" fmla="*/ 3708075 h 3708075"/>
              <a:gd name="connsiteX1" fmla="*/ 10078330 w 10572750"/>
              <a:gd name="connsiteY1" fmla="*/ 3213655 h 3708075"/>
              <a:gd name="connsiteX2" fmla="*/ 10572750 w 10572750"/>
              <a:gd name="connsiteY2" fmla="*/ 3090050 h 3708075"/>
              <a:gd name="connsiteX3" fmla="*/ 9954725 w 10572750"/>
              <a:gd name="connsiteY3" fmla="*/ 3708075 h 3708075"/>
              <a:gd name="connsiteX0" fmla="*/ 9954725 w 10572750"/>
              <a:gd name="connsiteY0" fmla="*/ 3708075 h 3708075"/>
              <a:gd name="connsiteX1" fmla="*/ 10078330 w 10572750"/>
              <a:gd name="connsiteY1" fmla="*/ 3213655 h 3708075"/>
              <a:gd name="connsiteX2" fmla="*/ 10572750 w 10572750"/>
              <a:gd name="connsiteY2" fmla="*/ 3090050 h 3708075"/>
              <a:gd name="connsiteX3" fmla="*/ 9954725 w 10572750"/>
              <a:gd name="connsiteY3" fmla="*/ 3708075 h 3708075"/>
              <a:gd name="connsiteX4" fmla="*/ 0 w 10572750"/>
              <a:gd name="connsiteY4" fmla="*/ 3708075 h 3708075"/>
              <a:gd name="connsiteX5" fmla="*/ 0 w 10572750"/>
              <a:gd name="connsiteY5" fmla="*/ 0 h 3708075"/>
              <a:gd name="connsiteX6" fmla="*/ 10572750 w 10572750"/>
              <a:gd name="connsiteY6" fmla="*/ 0 h 3708075"/>
              <a:gd name="connsiteX7" fmla="*/ 10572750 w 10572750"/>
              <a:gd name="connsiteY7" fmla="*/ 3090050 h 37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2750" h="3708075" stroke="0" extrusionOk="0">
                <a:moveTo>
                  <a:pt x="0" y="0"/>
                </a:moveTo>
                <a:cubicBezTo>
                  <a:pt x="1427272" y="-69071"/>
                  <a:pt x="7209626" y="163864"/>
                  <a:pt x="10572750" y="0"/>
                </a:cubicBezTo>
                <a:cubicBezTo>
                  <a:pt x="10569478" y="358694"/>
                  <a:pt x="10712941" y="2158800"/>
                  <a:pt x="10572750" y="3090050"/>
                </a:cubicBezTo>
                <a:cubicBezTo>
                  <a:pt x="10395131" y="3255920"/>
                  <a:pt x="10113394" y="3582251"/>
                  <a:pt x="9954725" y="3708075"/>
                </a:cubicBezTo>
                <a:cubicBezTo>
                  <a:pt x="6674333" y="3559866"/>
                  <a:pt x="2812772" y="3712353"/>
                  <a:pt x="0" y="3708075"/>
                </a:cubicBezTo>
                <a:cubicBezTo>
                  <a:pt x="-10033" y="3282197"/>
                  <a:pt x="154305" y="887412"/>
                  <a:pt x="0" y="0"/>
                </a:cubicBezTo>
                <a:close/>
              </a:path>
              <a:path w="10572750" h="3708075" fill="darkenLess" stroke="0" extrusionOk="0">
                <a:moveTo>
                  <a:pt x="9954725" y="3708075"/>
                </a:moveTo>
                <a:cubicBezTo>
                  <a:pt x="10039240" y="3547335"/>
                  <a:pt x="10080814" y="3383371"/>
                  <a:pt x="10078330" y="3213655"/>
                </a:cubicBezTo>
                <a:cubicBezTo>
                  <a:pt x="10278202" y="3126545"/>
                  <a:pt x="10342540" y="3169167"/>
                  <a:pt x="10572750" y="3090050"/>
                </a:cubicBezTo>
                <a:cubicBezTo>
                  <a:pt x="10370922" y="3271017"/>
                  <a:pt x="10145880" y="3556640"/>
                  <a:pt x="9954725" y="3708075"/>
                </a:cubicBezTo>
                <a:close/>
              </a:path>
              <a:path w="10572750" h="3708075" fill="none" extrusionOk="0">
                <a:moveTo>
                  <a:pt x="9954725" y="3708075"/>
                </a:moveTo>
                <a:cubicBezTo>
                  <a:pt x="10032080" y="3470923"/>
                  <a:pt x="10019481" y="3294781"/>
                  <a:pt x="10078330" y="3213655"/>
                </a:cubicBezTo>
                <a:cubicBezTo>
                  <a:pt x="10262761" y="3136507"/>
                  <a:pt x="10515710" y="3073739"/>
                  <a:pt x="10572750" y="3090050"/>
                </a:cubicBezTo>
                <a:cubicBezTo>
                  <a:pt x="10347768" y="3227207"/>
                  <a:pt x="10230276" y="3514869"/>
                  <a:pt x="9954725" y="3708075"/>
                </a:cubicBezTo>
                <a:cubicBezTo>
                  <a:pt x="5556631" y="3794340"/>
                  <a:pt x="2167686" y="3722223"/>
                  <a:pt x="0" y="3708075"/>
                </a:cubicBezTo>
                <a:cubicBezTo>
                  <a:pt x="57835" y="2124635"/>
                  <a:pt x="79836" y="1470798"/>
                  <a:pt x="0" y="0"/>
                </a:cubicBezTo>
                <a:cubicBezTo>
                  <a:pt x="4628786" y="-23628"/>
                  <a:pt x="9513689" y="-78274"/>
                  <a:pt x="10572750" y="0"/>
                </a:cubicBezTo>
                <a:cubicBezTo>
                  <a:pt x="10515861" y="640610"/>
                  <a:pt x="10639070" y="1833157"/>
                  <a:pt x="10572750" y="3090050"/>
                </a:cubicBezTo>
              </a:path>
              <a:path w="10572750" h="3708075" fill="none" stroke="0" extrusionOk="0">
                <a:moveTo>
                  <a:pt x="9954725" y="3708075"/>
                </a:moveTo>
                <a:cubicBezTo>
                  <a:pt x="9948341" y="3571378"/>
                  <a:pt x="10054976" y="3380360"/>
                  <a:pt x="10078330" y="3213655"/>
                </a:cubicBezTo>
                <a:cubicBezTo>
                  <a:pt x="10132257" y="3177811"/>
                  <a:pt x="10346909" y="3108691"/>
                  <a:pt x="10572750" y="3090050"/>
                </a:cubicBezTo>
                <a:cubicBezTo>
                  <a:pt x="10382035" y="3261066"/>
                  <a:pt x="10032914" y="3626908"/>
                  <a:pt x="9954725" y="3708075"/>
                </a:cubicBezTo>
                <a:cubicBezTo>
                  <a:pt x="7673050" y="3829278"/>
                  <a:pt x="3456242" y="3823237"/>
                  <a:pt x="0" y="3708075"/>
                </a:cubicBezTo>
                <a:cubicBezTo>
                  <a:pt x="-86855" y="2607419"/>
                  <a:pt x="17957" y="1785215"/>
                  <a:pt x="0" y="0"/>
                </a:cubicBezTo>
                <a:cubicBezTo>
                  <a:pt x="2913177" y="-58174"/>
                  <a:pt x="6326240" y="-164739"/>
                  <a:pt x="10572750" y="0"/>
                </a:cubicBezTo>
                <a:cubicBezTo>
                  <a:pt x="10667781" y="343662"/>
                  <a:pt x="10684554" y="2733566"/>
                  <a:pt x="10572750" y="3090050"/>
                </a:cubicBezTo>
              </a:path>
            </a:pathLst>
          </a:custGeom>
          <a:solidFill>
            <a:schemeClr val="accent4">
              <a:lumMod val="40000"/>
              <a:lumOff val="60000"/>
            </a:schemeClr>
          </a:solidFill>
          <a:ln w="28575">
            <a:solidFill>
              <a:schemeClr val="accent2">
                <a:lumMod val="50000"/>
              </a:schemeClr>
            </a:solidFill>
            <a:prstDash val="lgDash"/>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rgbClr val="000000"/>
                </a:solidFill>
                <a:latin typeface="Nunito Black" pitchFamily="2" charset="0"/>
              </a:rPr>
              <a:t>- Năm học lớp 2, có một buổi tớ lười học, không làm bài tập về nhà. Buổi học hôm sau, cô giáo kiểm tra vở và tớ đã bị điểm xấu. Chiều hôm đó về nhà, mẹ tớ biết chuyện này nhưng lại không hề đánh hay mắng tớ. Mẹ chỉ nhẹ nhàng hỏi tại sao tớ lại không chịu làm bài. Sau đó mẹ giải thích cho tớ hiểu rằng phải chăm chỉ học hành thì mới có thể trở thành con ngoan, trò giỏi.</a:t>
            </a:r>
          </a:p>
        </p:txBody>
      </p:sp>
    </p:spTree>
    <p:extLst>
      <p:ext uri="{BB962C8B-B14F-4D97-AF65-F5344CB8AC3E}">
        <p14:creationId xmlns:p14="http://schemas.microsoft.com/office/powerpoint/2010/main" val="109375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753ED-C063-506E-91EF-CF12C41BA07D}"/>
              </a:ext>
            </a:extLst>
          </p:cNvPr>
          <p:cNvPicPr>
            <a:picLocks noChangeAspect="1"/>
          </p:cNvPicPr>
          <p:nvPr/>
        </p:nvPicPr>
        <p:blipFill>
          <a:blip r:embed="rId3"/>
          <a:stretch>
            <a:fillRect/>
          </a:stretch>
        </p:blipFill>
        <p:spPr>
          <a:xfrm>
            <a:off x="1276350" y="1320399"/>
            <a:ext cx="9953625" cy="4956575"/>
          </a:xfrm>
          <a:prstGeom prst="rect">
            <a:avLst/>
          </a:prstGeom>
        </p:spPr>
      </p:pic>
      <p:sp>
        <p:nvSpPr>
          <p:cNvPr id="3" name="Speech Bubble: Rectangle with Corners Rounded 2">
            <a:extLst>
              <a:ext uri="{FF2B5EF4-FFF2-40B4-BE49-F238E27FC236}">
                <a16:creationId xmlns:a16="http://schemas.microsoft.com/office/drawing/2014/main" id="{C8D19277-1108-8997-DCB3-AA82D080209C}"/>
              </a:ext>
            </a:extLst>
          </p:cNvPr>
          <p:cNvSpPr/>
          <p:nvPr/>
        </p:nvSpPr>
        <p:spPr>
          <a:xfrm>
            <a:off x="4112729" y="296508"/>
            <a:ext cx="3508513" cy="914400"/>
          </a:xfrm>
          <a:prstGeom prst="wedgeRoundRectCallout">
            <a:avLst>
              <a:gd name="adj1" fmla="val -17575"/>
              <a:gd name="adj2" fmla="val 66666"/>
              <a:gd name="adj3" fmla="val 16667"/>
            </a:avLst>
          </a:prstGeom>
          <a:solidFill>
            <a:schemeClr val="accent4">
              <a:lumMod val="60000"/>
              <a:lumOff val="40000"/>
            </a:schemeClr>
          </a:solid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Nunito Black" pitchFamily="2" charset="0"/>
              </a:rPr>
              <a:t>Bức tranh vẽ gì?</a:t>
            </a:r>
          </a:p>
        </p:txBody>
      </p:sp>
    </p:spTree>
    <p:extLst>
      <p:ext uri="{BB962C8B-B14F-4D97-AF65-F5344CB8AC3E}">
        <p14:creationId xmlns:p14="http://schemas.microsoft.com/office/powerpoint/2010/main" val="21653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8325EFD8-0706-8028-0203-AA8E92999708}"/>
              </a:ext>
            </a:extLst>
          </p:cNvPr>
          <p:cNvSpPr txBox="1"/>
          <p:nvPr/>
        </p:nvSpPr>
        <p:spPr>
          <a:xfrm>
            <a:off x="3059669" y="153647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ĐỌC VĂN BẢN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144132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5A0756C-E919-7458-4BBF-65F975469F7C}"/>
              </a:ext>
            </a:extLst>
          </p:cNvPr>
          <p:cNvSpPr/>
          <p:nvPr/>
        </p:nvSpPr>
        <p:spPr>
          <a:xfrm>
            <a:off x="190500" y="228600"/>
            <a:ext cx="11811000" cy="58293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i="0">
                <a:solidFill>
                  <a:srgbClr val="2888E1"/>
                </a:solidFill>
                <a:effectLst/>
                <a:latin typeface="Nunito Black" pitchFamily="2" charset="0"/>
              </a:rPr>
              <a:t>B</a:t>
            </a:r>
            <a:r>
              <a:rPr lang="vi-VN" sz="2800" b="1" i="0">
                <a:solidFill>
                  <a:srgbClr val="2888E1"/>
                </a:solidFill>
                <a:effectLst/>
                <a:latin typeface="Nunito Black" pitchFamily="2" charset="0"/>
              </a:rPr>
              <a:t>ài đọc</a:t>
            </a:r>
            <a:endParaRPr lang="vi-VN" sz="2800" b="0" i="0">
              <a:solidFill>
                <a:srgbClr val="000000"/>
              </a:solidFill>
              <a:effectLst/>
              <a:latin typeface="Nunito Black" pitchFamily="2" charset="0"/>
            </a:endParaRPr>
          </a:p>
          <a:p>
            <a:pPr algn="ctr"/>
            <a:r>
              <a:rPr lang="vi-VN" sz="2400" b="1" i="0">
                <a:solidFill>
                  <a:srgbClr val="C00000"/>
                </a:solidFill>
                <a:effectLst/>
                <a:latin typeface="Nunito Black" pitchFamily="2" charset="0"/>
              </a:rPr>
              <a:t>Để cháu nắm tay ông</a:t>
            </a:r>
            <a:endParaRPr lang="vi-VN" sz="2400" b="0" i="0">
              <a:solidFill>
                <a:srgbClr val="C00000"/>
              </a:solidFill>
              <a:effectLst/>
              <a:latin typeface="Nunito Black" pitchFamily="2" charset="0"/>
            </a:endParaRP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Hè năm nay, Dương được đi du lịch ở Nha Trang cùng bố mẹ và ông ngoại.</a:t>
            </a:r>
          </a:p>
          <a:p>
            <a:pPr algn="just"/>
            <a:r>
              <a:rPr lang="vi-VN" sz="2400" b="0" i="0">
                <a:solidFill>
                  <a:schemeClr val="accent1">
                    <a:lumMod val="75000"/>
                  </a:schemeClr>
                </a:solidFill>
                <a:effectLst/>
                <a:latin typeface="Nunito Black" pitchFamily="2"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chemeClr val="accent1">
                    <a:lumMod val="75000"/>
                  </a:schemeClr>
                </a:solidFill>
                <a:effectLst/>
                <a:latin typeface="Nunito Black" pitchFamily="2" charset="0"/>
              </a:rPr>
              <a:t>    </a:t>
            </a:r>
            <a:r>
              <a:rPr lang="vi-VN" sz="2400" b="0" i="0">
                <a:solidFill>
                  <a:schemeClr val="accent1">
                    <a:lumMod val="75000"/>
                  </a:schemeClr>
                </a:solidFill>
                <a:effectLst/>
                <a:latin typeface="Nunito Black" pitchFamily="2"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algn="ctr"/>
            <a:endParaRPr lang="en-US"/>
          </a:p>
        </p:txBody>
      </p:sp>
    </p:spTree>
    <p:extLst>
      <p:ext uri="{BB962C8B-B14F-4D97-AF65-F5344CB8AC3E}">
        <p14:creationId xmlns:p14="http://schemas.microsoft.com/office/powerpoint/2010/main" val="303312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CB48339-40D4-E459-098C-66F7338C936A}"/>
              </a:ext>
            </a:extLst>
          </p:cNvPr>
          <p:cNvSpPr/>
          <p:nvPr/>
        </p:nvSpPr>
        <p:spPr>
          <a:xfrm>
            <a:off x="190499" y="304799"/>
            <a:ext cx="11277601" cy="2924176"/>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Nunito Black" pitchFamily="2" charset="0"/>
              </a:rPr>
              <a:t>      </a:t>
            </a:r>
            <a:r>
              <a:rPr lang="en-US" sz="2400">
                <a:solidFill>
                  <a:srgbClr val="0070C0"/>
                </a:solidFill>
                <a:latin typeface="Nunito Black" pitchFamily="2" charset="0"/>
              </a:rPr>
              <a:t>T</a:t>
            </a:r>
            <a:r>
              <a:rPr lang="vi-VN" sz="2400" b="0" i="0">
                <a:solidFill>
                  <a:srgbClr val="0070C0"/>
                </a:solidFill>
                <a:effectLst/>
                <a:latin typeface="Nunito Black" pitchFamily="2" charset="0"/>
              </a:rPr>
              <a: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vi-VN" sz="2400" b="0" i="0">
                <a:solidFill>
                  <a:srgbClr val="0070C0"/>
                </a:solidFill>
                <a:effectLst/>
                <a:latin typeface="Nunito Black" pitchFamily="2" charset="0"/>
              </a:rPr>
              <a:t>- Ông ngoại ơi, cháu yêu ông nhiều lắm!</a:t>
            </a:r>
          </a:p>
          <a:p>
            <a:pPr algn="just"/>
            <a:r>
              <a:rPr lang="vi-VN" sz="2400" b="0" i="0">
                <a:solidFill>
                  <a:srgbClr val="0070C0"/>
                </a:solidFill>
                <a:effectLst/>
                <a:latin typeface="Nunito Black" pitchFamily="2" charset="0"/>
              </a:rPr>
              <a:t>Dương nghĩ, từ bây giờ nó mới là người đưa tay cho ông nắm</a:t>
            </a:r>
            <a:r>
              <a:rPr lang="en-US" sz="2400" b="0" i="0">
                <a:solidFill>
                  <a:srgbClr val="0070C0"/>
                </a:solidFill>
                <a:effectLst/>
                <a:latin typeface="Nunito Black" pitchFamily="2" charset="0"/>
              </a:rPr>
              <a:t>.</a:t>
            </a:r>
          </a:p>
          <a:p>
            <a:pPr algn="just"/>
            <a:r>
              <a:rPr lang="en-US" sz="2400">
                <a:solidFill>
                  <a:srgbClr val="0070C0"/>
                </a:solidFill>
                <a:latin typeface="Nunito Black" pitchFamily="2" charset="0"/>
              </a:rPr>
              <a:t>                                                                                              (Dương Thụy)</a:t>
            </a:r>
            <a:endParaRPr lang="en-US" sz="2400" b="0" i="0">
              <a:solidFill>
                <a:srgbClr val="0070C0"/>
              </a:solidFill>
              <a:effectLst/>
              <a:latin typeface="Nunito Black" pitchFamily="2" charset="0"/>
            </a:endParaRPr>
          </a:p>
          <a:p>
            <a:pPr algn="just"/>
            <a:r>
              <a:rPr lang="en-US" sz="2400">
                <a:solidFill>
                  <a:srgbClr val="0070C0"/>
                </a:solidFill>
                <a:latin typeface="Nunito Black" pitchFamily="2" charset="0"/>
              </a:rPr>
              <a:t>    </a:t>
            </a:r>
            <a:endParaRPr lang="vi-VN" sz="2400" b="0" i="0">
              <a:solidFill>
                <a:srgbClr val="0070C0"/>
              </a:solidFill>
              <a:effectLst/>
              <a:latin typeface="Nunito Black" pitchFamily="2" charset="0"/>
            </a:endParaRPr>
          </a:p>
        </p:txBody>
      </p:sp>
      <p:pic>
        <p:nvPicPr>
          <p:cNvPr id="7" name="Picture 6">
            <a:extLst>
              <a:ext uri="{FF2B5EF4-FFF2-40B4-BE49-F238E27FC236}">
                <a16:creationId xmlns:a16="http://schemas.microsoft.com/office/drawing/2014/main" id="{011A3299-F999-7FAD-278F-2CCC1230B808}"/>
              </a:ext>
            </a:extLst>
          </p:cNvPr>
          <p:cNvPicPr>
            <a:picLocks noChangeAspect="1"/>
          </p:cNvPicPr>
          <p:nvPr/>
        </p:nvPicPr>
        <p:blipFill>
          <a:blip r:embed="rId3"/>
          <a:stretch>
            <a:fillRect/>
          </a:stretch>
        </p:blipFill>
        <p:spPr>
          <a:xfrm>
            <a:off x="2613991" y="3271776"/>
            <a:ext cx="6589644" cy="32814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494318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E55CBE33-BFA3-4043-B71A-CE6639FE7659}"/>
</file>

<file path=customXml/itemProps2.xml><?xml version="1.0" encoding="utf-8"?>
<ds:datastoreItem xmlns:ds="http://schemas.openxmlformats.org/officeDocument/2006/customXml" ds:itemID="{31345386-CACD-4ADD-9BA5-6BBC164202D8}"/>
</file>

<file path=customXml/itemProps3.xml><?xml version="1.0" encoding="utf-8"?>
<ds:datastoreItem xmlns:ds="http://schemas.openxmlformats.org/officeDocument/2006/customXml" ds:itemID="{6456E8B9-1701-4088-9F8C-C68C6FEE64C7}"/>
</file>

<file path=docProps/app.xml><?xml version="1.0" encoding="utf-8"?>
<Properties xmlns="http://schemas.openxmlformats.org/officeDocument/2006/extended-properties" xmlns:vt="http://schemas.openxmlformats.org/officeDocument/2006/docPropsVTypes">
  <TotalTime>580</TotalTime>
  <Words>1795</Words>
  <Application>Microsoft Office PowerPoint</Application>
  <PresentationFormat>Màn hình rộng</PresentationFormat>
  <Paragraphs>97</Paragraphs>
  <Slides>28</Slides>
  <Notes>0</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28</vt:i4>
      </vt:variant>
    </vt:vector>
  </HeadingPairs>
  <TitlesOfParts>
    <vt:vector size="39" baseType="lpstr">
      <vt:lpstr>#9Slide03 AmpleSoft Bold</vt:lpstr>
      <vt:lpstr>Arial</vt:lpstr>
      <vt:lpstr>Calibri</vt:lpstr>
      <vt:lpstr>Calibri Light</vt:lpstr>
      <vt:lpstr>Nunito</vt:lpstr>
      <vt:lpstr>Nunito Black</vt:lpstr>
      <vt:lpstr>Open Sans</vt:lpstr>
      <vt:lpstr>OpenSans</vt:lpstr>
      <vt:lpstr>Sigmar One</vt:lpstr>
      <vt:lpstr>Sriracha</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Nguyễn Thúy Hạnh</cp:lastModifiedBy>
  <cp:revision>8</cp:revision>
  <dcterms:created xsi:type="dcterms:W3CDTF">2022-08-11T14:51:20Z</dcterms:created>
  <dcterms:modified xsi:type="dcterms:W3CDTF">2023-02-21T06:36:26Z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