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09" r:id="rId3"/>
    <p:sldId id="310" r:id="rId4"/>
    <p:sldId id="324" r:id="rId5"/>
    <p:sldId id="273" r:id="rId6"/>
    <p:sldId id="278" r:id="rId7"/>
    <p:sldId id="276" r:id="rId8"/>
    <p:sldId id="280" r:id="rId9"/>
    <p:sldId id="281" r:id="rId10"/>
    <p:sldId id="282" r:id="rId11"/>
    <p:sldId id="285" r:id="rId12"/>
    <p:sldId id="284" r:id="rId13"/>
    <p:sldId id="283" r:id="rId14"/>
    <p:sldId id="325" r:id="rId15"/>
    <p:sldId id="286" r:id="rId16"/>
    <p:sldId id="292" r:id="rId17"/>
    <p:sldId id="287" r:id="rId18"/>
    <p:sldId id="290" r:id="rId19"/>
    <p:sldId id="294" r:id="rId20"/>
    <p:sldId id="326" r:id="rId21"/>
    <p:sldId id="297" r:id="rId22"/>
    <p:sldId id="288" r:id="rId23"/>
    <p:sldId id="312" r:id="rId24"/>
    <p:sldId id="291" r:id="rId25"/>
    <p:sldId id="303" r:id="rId26"/>
    <p:sldId id="304" r:id="rId27"/>
    <p:sldId id="314" r:id="rId28"/>
    <p:sldId id="299" r:id="rId29"/>
    <p:sldId id="279" r:id="rId30"/>
    <p:sldId id="32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763B-BF6C-CCA7-0F75-21A843F81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D5806-66B0-F81A-7B36-63ED08D5D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435BD-B375-D224-E601-85A24A6ED4B2}"/>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84CBBF0C-10D1-48CC-6A3C-BA7B0D917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5A94A-4753-963A-28C0-B5F394FF65A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8072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E501-5A64-8D20-00F8-7BCB6714A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846F4E-9D1F-F85A-1C69-A4140E132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A879E-9189-EA92-0BCD-7A39EA56B0BE}"/>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FF5F54DE-78CF-8CD1-B1B1-AB72F92DD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5FF26-42D2-8CF7-8093-3CE1966CE01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8535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AE412-59EC-A306-C45C-C5F09C4DE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8523E3-9E8C-B564-5C02-15C1C486F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D03C4-7EFC-80F6-3B82-64709091BFCC}"/>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19BF1840-65F3-8D3C-5EFB-10C34E2C2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8EFCF-B265-4120-9BE9-E20CC05AD45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5289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767-2D7B-2889-FC48-05A58AFAB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C2554-D090-3179-B15F-085CA9A9F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11B0B-00BF-7B44-BCDA-477E338392FE}"/>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279DB8D4-2E40-60DC-356A-E484529D0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DDDA0-BCC1-26A0-E078-72F1BC5D1E8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3362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BF3C-C74B-2AFF-8D22-AFB90A56B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0FAEA-A4E9-00C2-540A-F7C884BC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F2BBFE-38F1-F111-805F-25B7DE27E059}"/>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17AF3629-AC8D-B612-2F1C-19C25DF43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45C1A-6D85-F706-7EBD-90C2A8A79C4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325972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F9CB-D88F-7C7A-C579-60DD9DF2D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C90E3-9D2A-8937-4D4C-C1C5C3158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369830-27E3-472D-521B-E275D38AE9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DDF60-D192-73AB-D82C-69A5B61DE52C}"/>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6" name="Footer Placeholder 5">
            <a:extLst>
              <a:ext uri="{FF2B5EF4-FFF2-40B4-BE49-F238E27FC236}">
                <a16:creationId xmlns:a16="http://schemas.microsoft.com/office/drawing/2014/main" id="{51E8EC44-A281-FC69-F6EB-D8CCA9524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1C832-A76E-3362-CECA-9E16805F37E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2523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3BB9-0D6E-8EEA-25A6-1931C0DB6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BB5E4C-36FA-C984-153A-23DD7E950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0CE94-33B4-867E-42FA-BDC1D388A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1DCF8-488C-9C82-6415-17763D115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45B4C-579B-2FBD-C866-E0AC05F18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08A8E-5500-339A-D251-FEC7CFD7BB63}"/>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8" name="Footer Placeholder 7">
            <a:extLst>
              <a:ext uri="{FF2B5EF4-FFF2-40B4-BE49-F238E27FC236}">
                <a16:creationId xmlns:a16="http://schemas.microsoft.com/office/drawing/2014/main" id="{6E9710B7-A7C3-576C-3764-F9B44E843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C824F-255B-258C-1946-6C752C0FE383}"/>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97043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450B-935D-9824-0B04-9344249D6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5D071-1A09-6F41-1859-7C61524B57BF}"/>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4" name="Footer Placeholder 3">
            <a:extLst>
              <a:ext uri="{FF2B5EF4-FFF2-40B4-BE49-F238E27FC236}">
                <a16:creationId xmlns:a16="http://schemas.microsoft.com/office/drawing/2014/main" id="{428F397E-7240-B409-C9C2-DC41D9638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C7647-6CBB-02FA-F966-2BA49609C77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52546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5BA91-3591-83A8-3FFD-BDE896CDE039}"/>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3" name="Footer Placeholder 2">
            <a:extLst>
              <a:ext uri="{FF2B5EF4-FFF2-40B4-BE49-F238E27FC236}">
                <a16:creationId xmlns:a16="http://schemas.microsoft.com/office/drawing/2014/main" id="{9065DB35-5CCB-969B-F135-D20BC5FDD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40F265-882D-2C2C-0B12-9291BA13EB0C}"/>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40904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D9D7-C5AD-C7C0-D3D9-A13C39063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DC952-F0DF-C8BF-A55E-68410EFC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960AE8-033E-7E37-1033-33A339115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18045-0D60-6EBD-700F-A9BA4902CBC7}"/>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6" name="Footer Placeholder 5">
            <a:extLst>
              <a:ext uri="{FF2B5EF4-FFF2-40B4-BE49-F238E27FC236}">
                <a16:creationId xmlns:a16="http://schemas.microsoft.com/office/drawing/2014/main" id="{52D70EF1-BE11-9429-1B1C-CAEF4B0FD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84832-5ADF-7900-2497-E49747EDB702}"/>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5276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E71C-BC49-3F63-0CDD-FA8904ADF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670924-4039-9E7B-096B-9B3B5A42F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EFCAF0-D1C8-F015-B90A-006401B37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5010A-5124-53B2-F41B-1AB309522119}"/>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6" name="Footer Placeholder 5">
            <a:extLst>
              <a:ext uri="{FF2B5EF4-FFF2-40B4-BE49-F238E27FC236}">
                <a16:creationId xmlns:a16="http://schemas.microsoft.com/office/drawing/2014/main" id="{7F009B5B-FD6B-0215-80B2-173FEAC91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FEA62-ECF6-2A0C-F478-C0F04D2A829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4651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1A1A0-91A0-952B-2241-124D98B1F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E1EDD-2602-5F6D-5F42-DFAEE6E51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63773-8AF3-2E46-880D-18EA0A41C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B7298E4F-C9DD-CE33-E532-FCE0E76B6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DD86B2-537B-DFC5-2E96-764EF2EC6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C3C78-7F83-4D3B-A1E0-8A06385F3015}" type="slidenum">
              <a:rPr lang="en-US" smtClean="0"/>
              <a:t>‹#›</a:t>
            </a:fld>
            <a:endParaRPr lang="en-US"/>
          </a:p>
        </p:txBody>
      </p:sp>
    </p:spTree>
    <p:extLst>
      <p:ext uri="{BB962C8B-B14F-4D97-AF65-F5344CB8AC3E}">
        <p14:creationId xmlns:p14="http://schemas.microsoft.com/office/powerpoint/2010/main" val="298232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4.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25A9E-7FEA-E938-D37B-3905F57AA9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403" b="96855" l="895" r="97315">
                        <a14:foregroundMark x1="5882" y1="15723" x2="17903" y2="77358"/>
                        <a14:foregroundMark x1="2302" y1="40252" x2="3836" y2="61635"/>
                        <a14:foregroundMark x1="5499" y1="83648" x2="13043" y2="93082"/>
                        <a14:foregroundMark x1="13683" y1="10063" x2="10230" y2="5660"/>
                        <a14:foregroundMark x1="5499" y1="13836" x2="10230" y2="13208"/>
                        <a14:foregroundMark x1="5627" y1="15094" x2="9463" y2="8805"/>
                        <a14:foregroundMark x1="6650" y1="11321" x2="14322" y2="13208"/>
                        <a14:foregroundMark x1="14322" y1="13208" x2="19182" y2="33333"/>
                        <a14:foregroundMark x1="19182" y1="33333" x2="19437" y2="35849"/>
                        <a14:foregroundMark x1="17775" y1="22642" x2="19437" y2="37107"/>
                        <a14:foregroundMark x1="23657" y1="47799" x2="71867" y2="54717"/>
                        <a14:foregroundMark x1="71867" y1="54717" x2="82225" y2="49686"/>
                        <a14:foregroundMark x1="17391" y1="11950" x2="59591" y2="21384"/>
                        <a14:foregroundMark x1="59591" y1="21384" x2="90921" y2="5660"/>
                        <a14:foregroundMark x1="90921" y1="5660" x2="90921" y2="5660"/>
                        <a14:foregroundMark x1="21483" y1="16352" x2="43862" y2="78616"/>
                        <a14:foregroundMark x1="19949" y1="42138" x2="29668" y2="80503"/>
                        <a14:foregroundMark x1="29668" y1="80503" x2="30051" y2="81132"/>
                        <a14:foregroundMark x1="20844" y1="82390" x2="75575" y2="68553"/>
                        <a14:foregroundMark x1="64322" y1="44025" x2="86573" y2="60377"/>
                        <a14:foregroundMark x1="72251" y1="32075" x2="87852" y2="33333"/>
                        <a14:foregroundMark x1="94501" y1="20755" x2="95141" y2="20126"/>
                        <a14:foregroundMark x1="95396" y1="72956" x2="95908" y2="72956"/>
                        <a14:foregroundMark x1="96036" y1="72956" x2="96036" y2="72956"/>
                        <a14:foregroundMark x1="96931" y1="73585" x2="96931" y2="73585"/>
                        <a14:foregroundMark x1="97315" y1="72956" x2="97315" y2="72956"/>
                        <a14:foregroundMark x1="4859" y1="16352" x2="2685" y2="38365"/>
                        <a14:foregroundMark x1="4987" y1="15094" x2="1790" y2="45283"/>
                        <a14:foregroundMark x1="1790" y1="45283" x2="1535" y2="54088"/>
                        <a14:foregroundMark x1="1535" y1="36478" x2="4731" y2="18868"/>
                        <a14:foregroundMark x1="3197" y1="33333" x2="2430" y2="69182"/>
                        <a14:foregroundMark x1="2430" y1="69182" x2="2430" y2="69182"/>
                        <a14:foregroundMark x1="1023" y1="60377" x2="4092" y2="81132"/>
                        <a14:foregroundMark x1="2174" y1="61635" x2="6522" y2="88050"/>
                        <a14:foregroundMark x1="4348" y1="78616" x2="8824" y2="96855"/>
                        <a14:foregroundMark x1="6266" y1="89937" x2="14578" y2="96226"/>
                        <a14:foregroundMark x1="14578" y1="96226" x2="14578" y2="94969"/>
                        <a14:foregroundMark x1="11509" y1="6289" x2="14834" y2="13836"/>
                        <a14:foregroundMark x1="13299" y1="8176" x2="15985" y2="15094"/>
                      </a14:backgroundRemoval>
                    </a14:imgEffect>
                  </a14:imgLayer>
                </a14:imgProps>
              </a:ext>
            </a:extLst>
          </a:blip>
          <a:stretch>
            <a:fillRect/>
          </a:stretch>
        </p:blipFill>
        <p:spPr>
          <a:xfrm>
            <a:off x="3888502" y="2083647"/>
            <a:ext cx="5986362" cy="1217176"/>
          </a:xfrm>
          <a:prstGeom prst="rect">
            <a:avLst/>
          </a:prstGeom>
        </p:spPr>
      </p:pic>
      <p:sp>
        <p:nvSpPr>
          <p:cNvPr id="2" name="TextBox 29">
            <a:extLst>
              <a:ext uri="{FF2B5EF4-FFF2-40B4-BE49-F238E27FC236}">
                <a16:creationId xmlns:a16="http://schemas.microsoft.com/office/drawing/2014/main" id="{721DBC6B-B0E6-DD97-89A0-44EA1D23CE0E}"/>
              </a:ext>
            </a:extLst>
          </p:cNvPr>
          <p:cNvSpPr txBox="1"/>
          <p:nvPr/>
        </p:nvSpPr>
        <p:spPr>
          <a:xfrm>
            <a:off x="1524000" y="257452"/>
            <a:ext cx="9144000" cy="1641475"/>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r>
              <a:rPr lang="en-US" sz="4800" spc="-133">
                <a:solidFill>
                  <a:srgbClr val="7030A0"/>
                </a:solidFill>
                <a:latin typeface="Nunito Black" pitchFamily="2" charset="0"/>
              </a:rPr>
              <a:t>Thứ </a:t>
            </a:r>
            <a:r>
              <a:rPr lang="en-US" sz="4800" spc="-133" dirty="0">
                <a:solidFill>
                  <a:srgbClr val="7030A0"/>
                </a:solidFill>
                <a:latin typeface="Nunito Black" pitchFamily="2" charset="0"/>
              </a:rPr>
              <a:t>...</a:t>
            </a:r>
            <a:r>
              <a:rPr lang="en-US" sz="4800" spc="-133" err="1">
                <a:solidFill>
                  <a:srgbClr val="7030A0"/>
                </a:solidFill>
                <a:latin typeface="Nunito Black" pitchFamily="2" charset="0"/>
              </a:rPr>
              <a:t>ngày</a:t>
            </a:r>
            <a:r>
              <a:rPr lang="en-US" sz="4800" spc="-133">
                <a:solidFill>
                  <a:srgbClr val="7030A0"/>
                </a:solidFill>
                <a:latin typeface="Nunito Black" pitchFamily="2" charset="0"/>
              </a:rPr>
              <a:t> ... tháng </a:t>
            </a:r>
            <a:r>
              <a:rPr lang="en-US" sz="4800" spc="-133" err="1">
                <a:solidFill>
                  <a:srgbClr val="7030A0"/>
                </a:solidFill>
                <a:latin typeface="Nunito Black" pitchFamily="2" charset="0"/>
              </a:rPr>
              <a:t>năm</a:t>
            </a:r>
            <a:r>
              <a:rPr lang="en-US" sz="4800" spc="-133">
                <a:solidFill>
                  <a:srgbClr val="7030A0"/>
                </a:solidFill>
                <a:latin typeface="Nunito Black" pitchFamily="2" charset="0"/>
              </a:rPr>
              <a:t> 2022</a:t>
            </a:r>
            <a:endParaRPr lang="en-US" sz="5334" spc="-133">
              <a:solidFill>
                <a:srgbClr val="7030A0"/>
              </a:solidFill>
              <a:latin typeface="Nunito Black" pitchFamily="2" charset="0"/>
            </a:endParaRPr>
          </a:p>
          <a:p>
            <a:pPr>
              <a:lnSpc>
                <a:spcPts val="6400"/>
              </a:lnSpc>
              <a:spcBef>
                <a:spcPct val="0"/>
              </a:spcBef>
            </a:pPr>
            <a:r>
              <a:rPr lang="en-US" sz="5334" spc="-133">
                <a:solidFill>
                  <a:srgbClr val="272626"/>
                </a:solidFill>
                <a:latin typeface="Sriracha"/>
              </a:rPr>
              <a:t>                     </a:t>
            </a:r>
            <a:r>
              <a:rPr lang="en-US" sz="5334" spc="-133">
                <a:solidFill>
                  <a:srgbClr val="008000"/>
                </a:solidFill>
                <a:latin typeface="Nunito Black" pitchFamily="2" charset="0"/>
              </a:rPr>
              <a:t>Tiếng Việt                 </a:t>
            </a:r>
          </a:p>
        </p:txBody>
      </p:sp>
      <p:sp>
        <p:nvSpPr>
          <p:cNvPr id="3" name="TextBox 2">
            <a:extLst>
              <a:ext uri="{FF2B5EF4-FFF2-40B4-BE49-F238E27FC236}">
                <a16:creationId xmlns:a16="http://schemas.microsoft.com/office/drawing/2014/main" id="{9FB273DA-3C09-B2D1-1624-466F1445F896}"/>
              </a:ext>
            </a:extLst>
          </p:cNvPr>
          <p:cNvSpPr txBox="1"/>
          <p:nvPr/>
        </p:nvSpPr>
        <p:spPr>
          <a:xfrm>
            <a:off x="1376121" y="2147501"/>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spTree>
    <p:extLst>
      <p:ext uri="{BB962C8B-B14F-4D97-AF65-F5344CB8AC3E}">
        <p14:creationId xmlns:p14="http://schemas.microsoft.com/office/powerpoint/2010/main" val="16121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C0B1EE-C614-BD17-45FB-74921EA720C6}"/>
              </a:ext>
            </a:extLst>
          </p:cNvPr>
          <p:cNvSpPr txBox="1"/>
          <p:nvPr/>
        </p:nvSpPr>
        <p:spPr>
          <a:xfrm>
            <a:off x="499729" y="883037"/>
            <a:ext cx="11585434" cy="3405188"/>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algn="just"/>
            <a:r>
              <a:rPr lang="en-US" sz="2800">
                <a:solidFill>
                  <a:srgbClr val="0070C0"/>
                </a:solidFill>
                <a:latin typeface="Nunito Black" pitchFamily="2" charset="0"/>
              </a:rPr>
              <a:t>	</a:t>
            </a:r>
            <a:r>
              <a:rPr lang="vi-VN" sz="2800" b="1">
                <a:solidFill>
                  <a:srgbClr val="002060"/>
                </a:solidFill>
                <a:latin typeface="OpenSans"/>
              </a:rPr>
              <a:t>Một buổi sáng, khi đang dạo chơi trên đồng cỏ, Na cảm thấy nắng sưởi ấm mái tóc mình và nhảy nhót trên vạt áo. Cô bé vui mừng reo lên</a:t>
            </a:r>
          </a:p>
          <a:p>
            <a:pPr algn="just"/>
            <a:r>
              <a:rPr lang="vi-VN" sz="2800" b="1">
                <a:solidFill>
                  <a:srgbClr val="002060"/>
                </a:solidFill>
                <a:latin typeface="OpenSans"/>
              </a:rPr>
              <a:t>- Mình sẽ bắt nắng trên vạt áo mang về cho bà!</a:t>
            </a:r>
          </a:p>
          <a:p>
            <a:pPr algn="just"/>
            <a:r>
              <a:rPr lang="vi-VN" sz="2800" b="1">
                <a:solidFill>
                  <a:srgbClr val="002060"/>
                </a:solidFill>
                <a:latin typeface="OpenSans"/>
              </a:rPr>
              <a:t>Nghĩ vậy, cô bé chạy ùa vào phòng bà:</a:t>
            </a:r>
          </a:p>
          <a:p>
            <a:pPr algn="just"/>
            <a:r>
              <a:rPr lang="vi-VN" sz="2800" b="1">
                <a:solidFill>
                  <a:srgbClr val="002060"/>
                </a:solidFill>
                <a:latin typeface="OpenSans"/>
              </a:rPr>
              <a:t>- Bà ơi! Bà nhìn này! Cháu mang ít nắng về cho bà đây! – Cô bé reo lên và xổ vạt áo ra nhưng chẳng có tia nắng nào ở đó cả.</a:t>
            </a:r>
          </a:p>
          <a:p>
            <a:pPr algn="just"/>
            <a:endParaRPr lang="vi-VN" sz="2600" dirty="0">
              <a:solidFill>
                <a:srgbClr val="0070C0"/>
              </a:solidFill>
              <a:latin typeface="Nunito Black" pitchFamily="2" charset="0"/>
            </a:endParaRPr>
          </a:p>
        </p:txBody>
      </p:sp>
      <p:pic>
        <p:nvPicPr>
          <p:cNvPr id="5" name="Picture 4">
            <a:extLst>
              <a:ext uri="{FF2B5EF4-FFF2-40B4-BE49-F238E27FC236}">
                <a16:creationId xmlns:a16="http://schemas.microsoft.com/office/drawing/2014/main" id="{370D624F-310F-8DA7-CD62-DEF7A1D6B1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535" y="29817"/>
            <a:ext cx="1071645" cy="853220"/>
          </a:xfrm>
          <a:prstGeom prst="rect">
            <a:avLst/>
          </a:prstGeom>
        </p:spPr>
      </p:pic>
      <p:sp>
        <p:nvSpPr>
          <p:cNvPr id="6" name="TextBox 5">
            <a:extLst>
              <a:ext uri="{FF2B5EF4-FFF2-40B4-BE49-F238E27FC236}">
                <a16:creationId xmlns:a16="http://schemas.microsoft.com/office/drawing/2014/main" id="{66A3AC2B-2BE2-6949-80CD-7FCE745A7668}"/>
              </a:ext>
            </a:extLst>
          </p:cNvPr>
          <p:cNvSpPr txBox="1"/>
          <p:nvPr/>
        </p:nvSpPr>
        <p:spPr>
          <a:xfrm>
            <a:off x="1857728" y="236051"/>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grpSp>
        <p:nvGrpSpPr>
          <p:cNvPr id="7" name="Group 6">
            <a:extLst>
              <a:ext uri="{FF2B5EF4-FFF2-40B4-BE49-F238E27FC236}">
                <a16:creationId xmlns:a16="http://schemas.microsoft.com/office/drawing/2014/main" id="{D396C661-487B-95C3-97FE-F070B8F00CA0}"/>
              </a:ext>
            </a:extLst>
          </p:cNvPr>
          <p:cNvGrpSpPr/>
          <p:nvPr/>
        </p:nvGrpSpPr>
        <p:grpSpPr>
          <a:xfrm>
            <a:off x="499729" y="1097677"/>
            <a:ext cx="914801" cy="584333"/>
            <a:chOff x="-62381" y="727412"/>
            <a:chExt cx="851094" cy="584333"/>
          </a:xfrm>
        </p:grpSpPr>
        <p:pic>
          <p:nvPicPr>
            <p:cNvPr id="8" name="Picture 7">
              <a:extLst>
                <a:ext uri="{FF2B5EF4-FFF2-40B4-BE49-F238E27FC236}">
                  <a16:creationId xmlns:a16="http://schemas.microsoft.com/office/drawing/2014/main" id="{4090D4D9-071B-BE70-C20C-01F0FD819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9" name="TextBox 8">
              <a:extLst>
                <a:ext uri="{FF2B5EF4-FFF2-40B4-BE49-F238E27FC236}">
                  <a16:creationId xmlns:a16="http://schemas.microsoft.com/office/drawing/2014/main" id="{54A1988D-82E9-742A-4216-CEC44D0F8A1B}"/>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
        <p:nvSpPr>
          <p:cNvPr id="10" name="TextBox 9">
            <a:extLst>
              <a:ext uri="{FF2B5EF4-FFF2-40B4-BE49-F238E27FC236}">
                <a16:creationId xmlns:a16="http://schemas.microsoft.com/office/drawing/2014/main" id="{975575C2-09D1-CEC5-E419-6FC728DE0ECE}"/>
              </a:ext>
            </a:extLst>
          </p:cNvPr>
          <p:cNvSpPr txBox="1"/>
          <p:nvPr/>
        </p:nvSpPr>
        <p:spPr>
          <a:xfrm>
            <a:off x="304429" y="4334075"/>
            <a:ext cx="11491167" cy="2928461"/>
          </a:xfrm>
          <a:prstGeom prst="roundRect">
            <a:avLst>
              <a:gd name="adj" fmla="val 16667"/>
            </a:avLst>
          </a:prstGeom>
          <a:solidFill>
            <a:schemeClr val="accent2">
              <a:lumMod val="60000"/>
              <a:lumOff val="40000"/>
            </a:schemeClr>
          </a:solidFill>
          <a:ln w="28575">
            <a:noFill/>
            <a:prstDash val="sysDash"/>
          </a:ln>
        </p:spPr>
        <p:txBody>
          <a:bodyPr wrap="square">
            <a:spAutoFit/>
          </a:bodyPr>
          <a:lstStyle/>
          <a:p>
            <a:pPr algn="just"/>
            <a:r>
              <a:rPr kumimoji="0" lang="en-US" sz="2800" b="0" i="0" u="none" strike="noStrike" kern="1200" cap="none" spc="0" normalizeH="0" baseline="0" noProof="0">
                <a:ln>
                  <a:noFill/>
                </a:ln>
                <a:solidFill>
                  <a:srgbClr val="F79646">
                    <a:lumMod val="50000"/>
                  </a:srgbClr>
                </a:solidFill>
                <a:effectLst/>
                <a:uLnTx/>
                <a:uFillTx/>
                <a:latin typeface="Nunito Black" pitchFamily="2" charset="0"/>
              </a:rPr>
              <a:t>	</a:t>
            </a:r>
            <a:r>
              <a:rPr lang="vi-VN" sz="2800" b="1">
                <a:solidFill>
                  <a:srgbClr val="002060"/>
                </a:solidFill>
                <a:latin typeface="OpenSans"/>
              </a:rPr>
              <a:t>- Kìa, nắng long lanh trong ánh mắt cháu đấy, và rực lên trên mái tóc của cháu đây này! – Bà nội trìu mến nhìn cô bé.</a:t>
            </a:r>
          </a:p>
          <a:p>
            <a:pPr algn="just"/>
            <a:r>
              <a:rPr lang="vi-VN" sz="2800" b="1">
                <a:solidFill>
                  <a:srgbClr val="002060"/>
                </a:solidFill>
                <a:latin typeface="OpenSans"/>
              </a:rPr>
              <a:t>Na không hiểu được tại sao nắng lại chiếu từ mắt mình nhưng cô bé rất mừng vì làm cho bà vui. Mỗi sáng, Na dạo chơi trong vườn rồi chạy vào phòng để đem nắng cho bà.</a:t>
            </a:r>
          </a:p>
          <a:p>
            <a:pPr algn="just"/>
            <a:endParaRPr lang="vi-VN" sz="2600" dirty="0">
              <a:solidFill>
                <a:srgbClr val="F92D67"/>
              </a:solidFill>
              <a:latin typeface="Nunito Black" pitchFamily="2" charset="0"/>
            </a:endParaRPr>
          </a:p>
        </p:txBody>
      </p:sp>
      <p:pic>
        <p:nvPicPr>
          <p:cNvPr id="2" name="Picture 1">
            <a:extLst>
              <a:ext uri="{FF2B5EF4-FFF2-40B4-BE49-F238E27FC236}">
                <a16:creationId xmlns:a16="http://schemas.microsoft.com/office/drawing/2014/main" id="{87DCA1AE-905A-113D-C473-454390481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583" y="4334075"/>
            <a:ext cx="914801" cy="584333"/>
          </a:xfrm>
          <a:prstGeom prst="rect">
            <a:avLst/>
          </a:prstGeom>
        </p:spPr>
      </p:pic>
      <p:sp>
        <p:nvSpPr>
          <p:cNvPr id="3" name="TextBox 2">
            <a:extLst>
              <a:ext uri="{FF2B5EF4-FFF2-40B4-BE49-F238E27FC236}">
                <a16:creationId xmlns:a16="http://schemas.microsoft.com/office/drawing/2014/main" id="{4553CF1F-195F-F366-411E-7A16AE361A06}"/>
              </a:ext>
            </a:extLst>
          </p:cNvPr>
          <p:cNvSpPr txBox="1"/>
          <p:nvPr/>
        </p:nvSpPr>
        <p:spPr>
          <a:xfrm>
            <a:off x="841347" y="4288225"/>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spTree>
    <p:extLst>
      <p:ext uri="{BB962C8B-B14F-4D97-AF65-F5344CB8AC3E}">
        <p14:creationId xmlns:p14="http://schemas.microsoft.com/office/powerpoint/2010/main" val="29627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0AAA9-E5E6-1971-FC6E-7288B950782C}"/>
              </a:ext>
            </a:extLst>
          </p:cNvPr>
          <p:cNvSpPr/>
          <p:nvPr/>
        </p:nvSpPr>
        <p:spPr>
          <a:xfrm>
            <a:off x="238125" y="930137"/>
            <a:ext cx="11478453" cy="580403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
        <p:nvSpPr>
          <p:cNvPr id="5" name="TextBox 4">
            <a:extLst>
              <a:ext uri="{FF2B5EF4-FFF2-40B4-BE49-F238E27FC236}">
                <a16:creationId xmlns:a16="http://schemas.microsoft.com/office/drawing/2014/main" id="{F6507FF1-8032-9640-7FDD-9EEE977D66FA}"/>
              </a:ext>
            </a:extLst>
          </p:cNvPr>
          <p:cNvSpPr txBox="1"/>
          <p:nvPr/>
        </p:nvSpPr>
        <p:spPr>
          <a:xfrm>
            <a:off x="1069932" y="158198"/>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pic>
        <p:nvPicPr>
          <p:cNvPr id="6" name="Picture 5">
            <a:extLst>
              <a:ext uri="{FF2B5EF4-FFF2-40B4-BE49-F238E27FC236}">
                <a16:creationId xmlns:a16="http://schemas.microsoft.com/office/drawing/2014/main" id="{85B48E7A-D394-000A-8E3E-16A56861AF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9148" y="76917"/>
            <a:ext cx="1071645" cy="853220"/>
          </a:xfrm>
          <a:prstGeom prst="rect">
            <a:avLst/>
          </a:prstGeom>
        </p:spPr>
      </p:pic>
    </p:spTree>
    <p:extLst>
      <p:ext uri="{BB962C8B-B14F-4D97-AF65-F5344CB8AC3E}">
        <p14:creationId xmlns:p14="http://schemas.microsoft.com/office/powerpoint/2010/main" val="29014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F7BCB-E66E-DDFB-8312-F72344EACC03}"/>
              </a:ext>
            </a:extLst>
          </p:cNvPr>
          <p:cNvSpPr/>
          <p:nvPr/>
        </p:nvSpPr>
        <p:spPr>
          <a:xfrm>
            <a:off x="0" y="920612"/>
            <a:ext cx="11478453" cy="58040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pic>
        <p:nvPicPr>
          <p:cNvPr id="5" name="Picture 4">
            <a:extLst>
              <a:ext uri="{FF2B5EF4-FFF2-40B4-BE49-F238E27FC236}">
                <a16:creationId xmlns:a16="http://schemas.microsoft.com/office/drawing/2014/main" id="{0A2F454F-9FCA-685F-F187-32E5D8C646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0"/>
            <a:ext cx="1071645" cy="853220"/>
          </a:xfrm>
          <a:prstGeom prst="rect">
            <a:avLst/>
          </a:prstGeom>
        </p:spPr>
      </p:pic>
      <p:sp>
        <p:nvSpPr>
          <p:cNvPr id="6" name="TextBox 5">
            <a:extLst>
              <a:ext uri="{FF2B5EF4-FFF2-40B4-BE49-F238E27FC236}">
                <a16:creationId xmlns:a16="http://schemas.microsoft.com/office/drawing/2014/main" id="{358447C7-A133-BB36-E10A-935334573DD6}"/>
              </a:ext>
            </a:extLst>
          </p:cNvPr>
          <p:cNvSpPr txBox="1"/>
          <p:nvPr/>
        </p:nvSpPr>
        <p:spPr>
          <a:xfrm>
            <a:off x="892740" y="206234"/>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11193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67BE9-C308-30AA-B088-6F506582D9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09505" y="43848"/>
            <a:ext cx="1071645" cy="853220"/>
          </a:xfrm>
          <a:prstGeom prst="rect">
            <a:avLst/>
          </a:prstGeom>
        </p:spPr>
      </p:pic>
      <p:sp>
        <p:nvSpPr>
          <p:cNvPr id="3" name="TextBox 2">
            <a:extLst>
              <a:ext uri="{FF2B5EF4-FFF2-40B4-BE49-F238E27FC236}">
                <a16:creationId xmlns:a16="http://schemas.microsoft.com/office/drawing/2014/main" id="{5D2404CC-6AE0-A3D7-D8E2-ECC97DCD9E65}"/>
              </a:ext>
            </a:extLst>
          </p:cNvPr>
          <p:cNvSpPr txBox="1"/>
          <p:nvPr/>
        </p:nvSpPr>
        <p:spPr>
          <a:xfrm>
            <a:off x="1581150" y="112913"/>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sp>
        <p:nvSpPr>
          <p:cNvPr id="5" name="TextBox 4">
            <a:extLst>
              <a:ext uri="{FF2B5EF4-FFF2-40B4-BE49-F238E27FC236}">
                <a16:creationId xmlns:a16="http://schemas.microsoft.com/office/drawing/2014/main" id="{EB7208FE-BAB5-3DBF-9BA1-A3BB52F34DFD}"/>
              </a:ext>
            </a:extLst>
          </p:cNvPr>
          <p:cNvSpPr txBox="1"/>
          <p:nvPr/>
        </p:nvSpPr>
        <p:spPr>
          <a:xfrm>
            <a:off x="1297620" y="1753421"/>
            <a:ext cx="9596760" cy="2646878"/>
          </a:xfrm>
          <a:prstGeom prst="rect">
            <a:avLst/>
          </a:prstGeom>
          <a:noFill/>
        </p:spPr>
        <p:txBody>
          <a:bodyPr wrap="square">
            <a:spAutoFit/>
          </a:bodyPr>
          <a:lstStyle/>
          <a:p>
            <a:pPr marL="457200" indent="-457200" algn="just">
              <a:buFontTx/>
              <a:buChar char="-"/>
            </a:pPr>
            <a:r>
              <a:rPr lang="vi-VN" sz="2800" b="0" i="0">
                <a:solidFill>
                  <a:srgbClr val="0070C0"/>
                </a:solidFill>
                <a:effectLst/>
                <a:latin typeface="Nunito Black" pitchFamily="2" charset="0"/>
              </a:rPr>
              <a:t>Xổ: mở tung ra, tháo tung ra</a:t>
            </a:r>
            <a:endParaRPr lang="en-US" sz="2800">
              <a:solidFill>
                <a:srgbClr val="0070C0"/>
              </a:solidFill>
              <a:latin typeface="Nunito Black" pitchFamily="2" charset="0"/>
            </a:endParaRPr>
          </a:p>
          <a:p>
            <a:pPr algn="just"/>
            <a:endParaRPr lang="vi-VN" b="0" i="0">
              <a:solidFill>
                <a:srgbClr val="0070C0"/>
              </a:solidFill>
              <a:effectLst/>
              <a:latin typeface="Nunito Black" pitchFamily="2" charset="0"/>
            </a:endParaRPr>
          </a:p>
          <a:p>
            <a:pPr algn="just"/>
            <a:r>
              <a:rPr lang="vi-VN" sz="2800" b="0" i="0">
                <a:solidFill>
                  <a:srgbClr val="C00000"/>
                </a:solidFill>
                <a:effectLst/>
                <a:latin typeface="Nunito Black" pitchFamily="2" charset="0"/>
              </a:rPr>
              <a:t>- Mắt long lanh: mắt như có ánh sáng chiếu vào, trông sinh động</a:t>
            </a:r>
          </a:p>
          <a:p>
            <a:br>
              <a:rPr lang="vi-VN" sz="2800" b="0" i="0">
                <a:solidFill>
                  <a:srgbClr val="000000"/>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9056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38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5E1452-C17B-B31B-08EE-B168E36FCC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CF7FAA13-BFE5-CF3B-7717-E9C729A461C4}"/>
              </a:ext>
            </a:extLst>
          </p:cNvPr>
          <p:cNvSpPr txBox="1"/>
          <p:nvPr/>
        </p:nvSpPr>
        <p:spPr>
          <a:xfrm>
            <a:off x="1510909" y="242293"/>
            <a:ext cx="9771302" cy="646986"/>
          </a:xfrm>
          <a:prstGeom prst="roundRect">
            <a:avLst/>
          </a:prstGeom>
          <a:solidFill>
            <a:srgbClr val="FFFFCC"/>
          </a:solidFill>
          <a:ln w="28575">
            <a:solidFill>
              <a:srgbClr val="217875"/>
            </a:solidFill>
            <a:prstDash val="sysDash"/>
          </a:ln>
        </p:spPr>
        <p:txBody>
          <a:bodyPr wrap="square">
            <a:spAutoFit/>
          </a:bodyPr>
          <a:lstStyle/>
          <a:p>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1: V</a:t>
            </a:r>
            <a:r>
              <a:rPr lang="vi-VN" sz="3200" b="1" dirty="0">
                <a:solidFill>
                  <a:srgbClr val="008000"/>
                </a:solidFill>
                <a:latin typeface="Nunito Black" pitchFamily="2" charset="0"/>
                <a:ea typeface="Tahoma" panose="020B0604030504040204" pitchFamily="34" charset="0"/>
                <a:cs typeface="Tahoma" panose="020B0604030504040204" pitchFamily="34" charset="0"/>
              </a:rPr>
              <a:t>ì </a:t>
            </a:r>
            <a:r>
              <a:rPr lang="vi-VN" sz="3200" b="1">
                <a:solidFill>
                  <a:srgbClr val="008000"/>
                </a:solidFill>
                <a:latin typeface="Nunito Black" pitchFamily="2" charset="0"/>
                <a:ea typeface="Tahoma" panose="020B0604030504040204" pitchFamily="34" charset="0"/>
                <a:cs typeface="Tahoma" panose="020B0604030504040204" pitchFamily="34" charset="0"/>
              </a:rPr>
              <a:t>sao </a:t>
            </a:r>
            <a:r>
              <a:rPr lang="en-US" sz="3200" b="1">
                <a:solidFill>
                  <a:srgbClr val="008000"/>
                </a:solidFill>
                <a:latin typeface="Nunito Black" pitchFamily="2" charset="0"/>
                <a:ea typeface="Tahoma" panose="020B0604030504040204" pitchFamily="34" charset="0"/>
                <a:cs typeface="Tahoma" panose="020B0604030504040204" pitchFamily="34" charset="0"/>
              </a:rPr>
              <a:t>bà nội của Na khó thấy được nắng</a:t>
            </a:r>
            <a:r>
              <a:rPr lang="vi-VN" sz="3200" b="1">
                <a:solidFill>
                  <a:srgbClr val="008000"/>
                </a:solidFill>
                <a:latin typeface="Nunito Black" pitchFamily="2" charset="0"/>
                <a:ea typeface="Tahoma" panose="020B0604030504040204" pitchFamily="34" charset="0"/>
                <a:cs typeface="Tahoma" panose="020B0604030504040204" pitchFamily="34" charset="0"/>
              </a:rPr>
              <a:t>?</a:t>
            </a:r>
            <a:endParaRPr lang="en-US" sz="3200" b="1"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646D033-56DF-D31C-C87C-36D569A3541C}"/>
              </a:ext>
            </a:extLst>
          </p:cNvPr>
          <p:cNvSpPr txBox="1"/>
          <p:nvPr/>
        </p:nvSpPr>
        <p:spPr>
          <a:xfrm>
            <a:off x="7866821" y="1131572"/>
            <a:ext cx="2677354" cy="2485787"/>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1026" name="Picture 2" descr="Cô Giáo Hình ảnh | Định dạng hình ảnh PNG 400329061| vn ...">
            <a:extLst>
              <a:ext uri="{FF2B5EF4-FFF2-40B4-BE49-F238E27FC236}">
                <a16:creationId xmlns:a16="http://schemas.microsoft.com/office/drawing/2014/main" id="{A0F5B5CC-3AF9-814C-43D6-B8A7FA73AF7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753" b="95057" l="10000" r="96900">
                        <a14:foregroundMark x1="96600" y1="7034" x2="59300" y2="51046"/>
                        <a14:foregroundMark x1="10900" y1="71198" x2="12900" y2="71198"/>
                        <a14:foregroundMark x1="37100" y1="84411" x2="23000" y2="86787"/>
                        <a14:foregroundMark x1="32800" y1="87262" x2="29300" y2="95247"/>
                        <a14:foregroundMark x1="91800" y1="13498" x2="95400" y2="5894"/>
                        <a14:foregroundMark x1="96900" y1="4753" x2="61600" y2="4629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05950" y="2924707"/>
            <a:ext cx="2677354" cy="4028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51381BC-B45E-BB99-B97B-CD76BE20B514}"/>
              </a:ext>
            </a:extLst>
          </p:cNvPr>
          <p:cNvPicPr>
            <a:picLocks noChangeAspect="1"/>
          </p:cNvPicPr>
          <p:nvPr/>
        </p:nvPicPr>
        <p:blipFill>
          <a:blip r:embed="rId7"/>
          <a:stretch>
            <a:fillRect/>
          </a:stretch>
        </p:blipFill>
        <p:spPr>
          <a:xfrm flipH="1">
            <a:off x="8696" y="1209508"/>
            <a:ext cx="7633853" cy="4275315"/>
          </a:xfrm>
          <a:prstGeom prst="rect">
            <a:avLst/>
          </a:prstGeom>
        </p:spPr>
      </p:pic>
      <p:sp>
        <p:nvSpPr>
          <p:cNvPr id="10" name="TextBox 9">
            <a:extLst>
              <a:ext uri="{FF2B5EF4-FFF2-40B4-BE49-F238E27FC236}">
                <a16:creationId xmlns:a16="http://schemas.microsoft.com/office/drawing/2014/main" id="{CD872DFB-99B0-322E-BD94-D2EBC644CDB7}"/>
              </a:ext>
            </a:extLst>
          </p:cNvPr>
          <p:cNvSpPr txBox="1"/>
          <p:nvPr/>
        </p:nvSpPr>
        <p:spPr>
          <a:xfrm>
            <a:off x="2028840" y="2493974"/>
            <a:ext cx="5251759" cy="2246769"/>
          </a:xfrm>
          <a:prstGeom prst="rect">
            <a:avLst/>
          </a:prstGeom>
          <a:noFill/>
        </p:spPr>
        <p:txBody>
          <a:bodyPr wrap="none" rtlCol="0">
            <a:spAutoFit/>
          </a:bodyPr>
          <a:lstStyle/>
          <a:p>
            <a:r>
              <a:rPr lang="en-US" sz="2800">
                <a:solidFill>
                  <a:srgbClr val="0070C0"/>
                </a:solidFill>
                <a:latin typeface="Nunito Black" pitchFamily="2" charset="0"/>
              </a:rPr>
              <a:t>Bà khó thấy được nắng </a:t>
            </a:r>
          </a:p>
          <a:p>
            <a:r>
              <a:rPr lang="en-US" sz="2800">
                <a:solidFill>
                  <a:srgbClr val="0070C0"/>
                </a:solidFill>
                <a:latin typeface="Nunito Black" pitchFamily="2" charset="0"/>
              </a:rPr>
              <a:t>vì nắng không lọt vào phòng </a:t>
            </a:r>
          </a:p>
          <a:p>
            <a:r>
              <a:rPr lang="en-US" sz="2800">
                <a:solidFill>
                  <a:srgbClr val="0070C0"/>
                </a:solidFill>
                <a:latin typeface="Nunito Black" pitchFamily="2" charset="0"/>
              </a:rPr>
              <a:t>bà, bà lại già yếu, khó đi lại</a:t>
            </a:r>
          </a:p>
          <a:p>
            <a:r>
              <a:rPr lang="en-US" sz="2800">
                <a:solidFill>
                  <a:srgbClr val="0070C0"/>
                </a:solidFill>
                <a:latin typeface="Nunito Black" pitchFamily="2" charset="0"/>
              </a:rPr>
              <a:t> nên không đi ra chỗ có </a:t>
            </a:r>
          </a:p>
          <a:p>
            <a:r>
              <a:rPr lang="en-US" sz="2800">
                <a:solidFill>
                  <a:srgbClr val="0070C0"/>
                </a:solidFill>
                <a:latin typeface="Nunito Black" pitchFamily="2" charset="0"/>
              </a:rPr>
              <a:t> nắng được. </a:t>
            </a:r>
          </a:p>
        </p:txBody>
      </p:sp>
    </p:spTree>
    <p:extLst>
      <p:ext uri="{BB962C8B-B14F-4D97-AF65-F5344CB8AC3E}">
        <p14:creationId xmlns:p14="http://schemas.microsoft.com/office/powerpoint/2010/main" val="12184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4B500-7439-E627-3FB6-DE8FBBE287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a16="http://schemas.microsoft.com/office/drawing/2014/main" id="{3A751C74-6AE3-301D-DAE6-C8163399CC00}"/>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lvl="0"/>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2</a:t>
            </a:r>
            <a:r>
              <a:rPr lang="en-US" sz="3200" b="1">
                <a:solidFill>
                  <a:srgbClr val="008000"/>
                </a:solidFill>
                <a:latin typeface="Nunito Black" pitchFamily="2" charset="0"/>
                <a:ea typeface="Tahoma" panose="020B0604030504040204" pitchFamily="34" charset="0"/>
                <a:cs typeface="Tahoma" panose="020B0604030504040204" pitchFamily="34" charset="0"/>
              </a:rPr>
              <a:t>: Na nghĩ cách nào để mang được nắng cho bà?</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DA49AF66-7283-A8D0-F6CA-2504E8B4C32B}"/>
              </a:ext>
            </a:extLst>
          </p:cNvPr>
          <p:cNvPicPr>
            <a:picLocks noChangeAspect="1"/>
          </p:cNvPicPr>
          <p:nvPr/>
        </p:nvPicPr>
        <p:blipFill>
          <a:blip r:embed="rId5"/>
          <a:stretch>
            <a:fillRect/>
          </a:stretch>
        </p:blipFill>
        <p:spPr>
          <a:xfrm>
            <a:off x="2302019" y="1970155"/>
            <a:ext cx="8354359" cy="4275315"/>
          </a:xfrm>
          <a:prstGeom prst="rect">
            <a:avLst/>
          </a:prstGeom>
        </p:spPr>
      </p:pic>
      <p:sp>
        <p:nvSpPr>
          <p:cNvPr id="9" name="TextBox 8">
            <a:extLst>
              <a:ext uri="{FF2B5EF4-FFF2-40B4-BE49-F238E27FC236}">
                <a16:creationId xmlns:a16="http://schemas.microsoft.com/office/drawing/2014/main" id="{90D56548-A6D6-707F-1FF5-3B31002F6CB2}"/>
              </a:ext>
            </a:extLst>
          </p:cNvPr>
          <p:cNvSpPr txBox="1"/>
          <p:nvPr/>
        </p:nvSpPr>
        <p:spPr>
          <a:xfrm>
            <a:off x="3761947" y="3630758"/>
            <a:ext cx="5434501" cy="954107"/>
          </a:xfrm>
          <a:prstGeom prst="rect">
            <a:avLst/>
          </a:prstGeom>
          <a:noFill/>
        </p:spPr>
        <p:txBody>
          <a:bodyPr wrap="none" rtlCol="0">
            <a:spAutoFit/>
          </a:bodyPr>
          <a:lstStyle/>
          <a:p>
            <a:r>
              <a:rPr lang="en-US" sz="2800">
                <a:solidFill>
                  <a:srgbClr val="0070C0"/>
                </a:solidFill>
                <a:latin typeface="Nunito Black" pitchFamily="2" charset="0"/>
              </a:rPr>
              <a:t>Na nghĩ ra cách bắt nắng trên </a:t>
            </a:r>
          </a:p>
          <a:p>
            <a:r>
              <a:rPr lang="en-US" sz="2800">
                <a:solidFill>
                  <a:srgbClr val="0070C0"/>
                </a:solidFill>
                <a:latin typeface="Nunito Black" pitchFamily="2" charset="0"/>
              </a:rPr>
              <a:t>vạt áo mang về cho bà. </a:t>
            </a:r>
          </a:p>
        </p:txBody>
      </p:sp>
    </p:spTree>
    <p:extLst>
      <p:ext uri="{BB962C8B-B14F-4D97-AF65-F5344CB8AC3E}">
        <p14:creationId xmlns:p14="http://schemas.microsoft.com/office/powerpoint/2010/main" val="24267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E94BBB-38AA-30AE-A53B-1AB640DC9B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787A131A-49A8-F80C-39A8-D7884E0C8BE3}"/>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3: Na có mang được nắng cho bà không? Vì sao?</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58C0C39-4A4C-DF7A-7756-8438C19807BA}"/>
              </a:ext>
            </a:extLst>
          </p:cNvPr>
          <p:cNvPicPr>
            <a:picLocks noChangeAspect="1"/>
          </p:cNvPicPr>
          <p:nvPr/>
        </p:nvPicPr>
        <p:blipFill>
          <a:blip r:embed="rId5"/>
          <a:stretch>
            <a:fillRect/>
          </a:stretch>
        </p:blipFill>
        <p:spPr>
          <a:xfrm>
            <a:off x="1053549" y="2294096"/>
            <a:ext cx="9487420" cy="4275315"/>
          </a:xfrm>
          <a:prstGeom prst="rect">
            <a:avLst/>
          </a:prstGeom>
        </p:spPr>
      </p:pic>
      <p:sp>
        <p:nvSpPr>
          <p:cNvPr id="7" name="TextBox 6">
            <a:extLst>
              <a:ext uri="{FF2B5EF4-FFF2-40B4-BE49-F238E27FC236}">
                <a16:creationId xmlns:a16="http://schemas.microsoft.com/office/drawing/2014/main" id="{0BF3A2E4-ED76-92EC-01A7-21CE3CC809B3}"/>
              </a:ext>
            </a:extLst>
          </p:cNvPr>
          <p:cNvSpPr txBox="1"/>
          <p:nvPr/>
        </p:nvSpPr>
        <p:spPr>
          <a:xfrm>
            <a:off x="2423237" y="3700334"/>
            <a:ext cx="6126998" cy="1815882"/>
          </a:xfrm>
          <a:prstGeom prst="rect">
            <a:avLst/>
          </a:prstGeom>
          <a:noFill/>
        </p:spPr>
        <p:txBody>
          <a:bodyPr wrap="none" rtlCol="0">
            <a:spAutoFit/>
          </a:bodyPr>
          <a:lstStyle/>
          <a:p>
            <a:r>
              <a:rPr lang="en-US" sz="2800">
                <a:solidFill>
                  <a:srgbClr val="0070C0"/>
                </a:solidFill>
                <a:latin typeface="Nunito Black" pitchFamily="2" charset="0"/>
              </a:rPr>
              <a:t>Na không mang được nắng về cho </a:t>
            </a:r>
          </a:p>
          <a:p>
            <a:r>
              <a:rPr lang="en-US" sz="2800">
                <a:solidFill>
                  <a:srgbClr val="0070C0"/>
                </a:solidFill>
                <a:latin typeface="Nunito Black" pitchFamily="2" charset="0"/>
              </a:rPr>
              <a:t>bà vì nắng là thứ không thể bắt </a:t>
            </a:r>
          </a:p>
          <a:p>
            <a:r>
              <a:rPr lang="en-US" sz="2800">
                <a:solidFill>
                  <a:srgbClr val="0070C0"/>
                </a:solidFill>
                <a:latin typeface="Nunito Black" pitchFamily="2" charset="0"/>
              </a:rPr>
              <a:t>được. Nắng chỉ chiếu trên vạt áo</a:t>
            </a:r>
          </a:p>
          <a:p>
            <a:r>
              <a:rPr lang="en-US" sz="2800">
                <a:solidFill>
                  <a:srgbClr val="0070C0"/>
                </a:solidFill>
                <a:latin typeface="Nunito Black" pitchFamily="2" charset="0"/>
              </a:rPr>
              <a:t>Na chứ không ở đó mãi. </a:t>
            </a:r>
          </a:p>
        </p:txBody>
      </p:sp>
    </p:spTree>
    <p:extLst>
      <p:ext uri="{BB962C8B-B14F-4D97-AF65-F5344CB8AC3E}">
        <p14:creationId xmlns:p14="http://schemas.microsoft.com/office/powerpoint/2010/main" val="2363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E2269-682A-8BBE-69EE-CEED887B2FE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253D102E-66E1-D4A7-B010-F59D05118670}"/>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4: Câu nói của bà cho em biết điều gì? Chọn câu trả lời hoặc nêu ý kiến khác của em.</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F89944C-E68C-E38C-FCFD-1E210B8F3512}"/>
              </a:ext>
            </a:extLst>
          </p:cNvPr>
          <p:cNvSpPr txBox="1"/>
          <p:nvPr/>
        </p:nvSpPr>
        <p:spPr>
          <a:xfrm>
            <a:off x="1449732" y="1836727"/>
            <a:ext cx="5502964" cy="918270"/>
          </a:xfrm>
          <a:custGeom>
            <a:avLst/>
            <a:gdLst>
              <a:gd name="connsiteX0" fmla="*/ 0 w 5502964"/>
              <a:gd name="connsiteY0" fmla="*/ 0 h 918270"/>
              <a:gd name="connsiteX1" fmla="*/ 5502964 w 5502964"/>
              <a:gd name="connsiteY1" fmla="*/ 0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6" fmla="*/ 5502964 w 5502964"/>
              <a:gd name="connsiteY6" fmla="*/ 0 h 918270"/>
              <a:gd name="connsiteX7" fmla="*/ 5502964 w 5502964"/>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2964" h="918270" stroke="0" extrusionOk="0">
                <a:moveTo>
                  <a:pt x="0" y="0"/>
                </a:moveTo>
                <a:cubicBezTo>
                  <a:pt x="1995536" y="44124"/>
                  <a:pt x="3363251" y="54190"/>
                  <a:pt x="5502964" y="0"/>
                </a:cubicBezTo>
                <a:cubicBezTo>
                  <a:pt x="5518169" y="134086"/>
                  <a:pt x="5484375" y="434626"/>
                  <a:pt x="5502964" y="765222"/>
                </a:cubicBezTo>
                <a:cubicBezTo>
                  <a:pt x="5456249" y="826279"/>
                  <a:pt x="5380035" y="914156"/>
                  <a:pt x="5349916" y="918270"/>
                </a:cubicBezTo>
                <a:cubicBezTo>
                  <a:pt x="3788179" y="961043"/>
                  <a:pt x="1511526" y="1015459"/>
                  <a:pt x="0" y="918270"/>
                </a:cubicBezTo>
                <a:cubicBezTo>
                  <a:pt x="-926" y="478810"/>
                  <a:pt x="-38309" y="411523"/>
                  <a:pt x="0" y="0"/>
                </a:cubicBezTo>
                <a:close/>
              </a:path>
              <a:path w="5502964" h="918270" fill="darkenLess" stroke="0" extrusionOk="0">
                <a:moveTo>
                  <a:pt x="5349916" y="918270"/>
                </a:moveTo>
                <a:cubicBezTo>
                  <a:pt x="5362034" y="868212"/>
                  <a:pt x="5373888" y="841101"/>
                  <a:pt x="5380526" y="795832"/>
                </a:cubicBezTo>
                <a:cubicBezTo>
                  <a:pt x="5418735" y="775860"/>
                  <a:pt x="5487458" y="771517"/>
                  <a:pt x="5502964" y="765222"/>
                </a:cubicBezTo>
                <a:cubicBezTo>
                  <a:pt x="5436156" y="821413"/>
                  <a:pt x="5381372" y="860745"/>
                  <a:pt x="5349916" y="918270"/>
                </a:cubicBezTo>
                <a:close/>
              </a:path>
              <a:path w="5502964" h="918270" fill="none" extrusionOk="0">
                <a:moveTo>
                  <a:pt x="5349916" y="918270"/>
                </a:moveTo>
                <a:cubicBezTo>
                  <a:pt x="5366691" y="860889"/>
                  <a:pt x="5378793" y="831815"/>
                  <a:pt x="5380526" y="795832"/>
                </a:cubicBezTo>
                <a:cubicBezTo>
                  <a:pt x="5398157" y="786776"/>
                  <a:pt x="5447024" y="786742"/>
                  <a:pt x="5502964" y="765222"/>
                </a:cubicBezTo>
                <a:cubicBezTo>
                  <a:pt x="5442251" y="849890"/>
                  <a:pt x="5382811" y="867209"/>
                  <a:pt x="5349916" y="918270"/>
                </a:cubicBezTo>
                <a:cubicBezTo>
                  <a:pt x="3467215" y="1062073"/>
                  <a:pt x="2627185" y="959840"/>
                  <a:pt x="0" y="918270"/>
                </a:cubicBezTo>
                <a:cubicBezTo>
                  <a:pt x="-49455" y="575487"/>
                  <a:pt x="-55914" y="97080"/>
                  <a:pt x="0" y="0"/>
                </a:cubicBezTo>
                <a:cubicBezTo>
                  <a:pt x="941746" y="143083"/>
                  <a:pt x="4634153" y="133554"/>
                  <a:pt x="5502964" y="0"/>
                </a:cubicBezTo>
                <a:cubicBezTo>
                  <a:pt x="5484966" y="111133"/>
                  <a:pt x="5505323" y="581117"/>
                  <a:pt x="5502964" y="765222"/>
                </a:cubicBezTo>
              </a:path>
              <a:path w="5502964" h="918270" fill="none" stroke="0" extrusionOk="0">
                <a:moveTo>
                  <a:pt x="5349916" y="918270"/>
                </a:moveTo>
                <a:cubicBezTo>
                  <a:pt x="5354093" y="885357"/>
                  <a:pt x="5365508" y="838251"/>
                  <a:pt x="5380526" y="795832"/>
                </a:cubicBezTo>
                <a:cubicBezTo>
                  <a:pt x="5425450" y="788321"/>
                  <a:pt x="5474852" y="782095"/>
                  <a:pt x="5502964" y="765222"/>
                </a:cubicBezTo>
                <a:cubicBezTo>
                  <a:pt x="5436070" y="809158"/>
                  <a:pt x="5382324" y="872274"/>
                  <a:pt x="5349916" y="918270"/>
                </a:cubicBezTo>
                <a:cubicBezTo>
                  <a:pt x="3801269" y="761987"/>
                  <a:pt x="1924323" y="1065957"/>
                  <a:pt x="0" y="918270"/>
                </a:cubicBezTo>
                <a:cubicBezTo>
                  <a:pt x="-31997" y="656038"/>
                  <a:pt x="81174" y="407368"/>
                  <a:pt x="0" y="0"/>
                </a:cubicBezTo>
                <a:cubicBezTo>
                  <a:pt x="1319692" y="-145276"/>
                  <a:pt x="4511812" y="53065"/>
                  <a:pt x="5502964" y="0"/>
                </a:cubicBezTo>
                <a:cubicBezTo>
                  <a:pt x="5500835" y="283980"/>
                  <a:pt x="5495251" y="541186"/>
                  <a:pt x="5502964" y="765222"/>
                </a:cubicBezTo>
              </a:path>
            </a:pathLst>
          </a:custGeom>
          <a:solidFill>
            <a:srgbClr val="FDD9BB"/>
          </a:solidFill>
          <a:ln w="38100">
            <a:solidFill>
              <a:srgbClr val="00B0F0"/>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a.Bà hiểu tình cảm của Na</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4735957-1AD3-DEAD-3AB0-3E7DDFD84F1B}"/>
              </a:ext>
            </a:extLst>
          </p:cNvPr>
          <p:cNvSpPr txBox="1"/>
          <p:nvPr/>
        </p:nvSpPr>
        <p:spPr>
          <a:xfrm>
            <a:off x="2355254" y="3184734"/>
            <a:ext cx="6027049" cy="918270"/>
          </a:xfrm>
          <a:custGeom>
            <a:avLst/>
            <a:gdLst>
              <a:gd name="connsiteX0" fmla="*/ 0 w 6027049"/>
              <a:gd name="connsiteY0" fmla="*/ 0 h 918270"/>
              <a:gd name="connsiteX1" fmla="*/ 6027049 w 6027049"/>
              <a:gd name="connsiteY1" fmla="*/ 0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6" fmla="*/ 6027049 w 6027049"/>
              <a:gd name="connsiteY6" fmla="*/ 0 h 918270"/>
              <a:gd name="connsiteX7" fmla="*/ 6027049 w 6027049"/>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7049" h="918270" stroke="0" extrusionOk="0">
                <a:moveTo>
                  <a:pt x="0" y="0"/>
                </a:moveTo>
                <a:cubicBezTo>
                  <a:pt x="2573184" y="44124"/>
                  <a:pt x="3732745" y="54190"/>
                  <a:pt x="6027049" y="0"/>
                </a:cubicBezTo>
                <a:cubicBezTo>
                  <a:pt x="6042254" y="134086"/>
                  <a:pt x="6008460" y="434626"/>
                  <a:pt x="6027049" y="765222"/>
                </a:cubicBezTo>
                <a:cubicBezTo>
                  <a:pt x="5980334" y="826279"/>
                  <a:pt x="5904120" y="914156"/>
                  <a:pt x="5874001" y="918270"/>
                </a:cubicBezTo>
                <a:cubicBezTo>
                  <a:pt x="3904558" y="961043"/>
                  <a:pt x="2225020" y="1015459"/>
                  <a:pt x="0" y="918270"/>
                </a:cubicBezTo>
                <a:cubicBezTo>
                  <a:pt x="-926" y="478810"/>
                  <a:pt x="-38309" y="411523"/>
                  <a:pt x="0" y="0"/>
                </a:cubicBezTo>
                <a:close/>
              </a:path>
              <a:path w="6027049" h="918270" fill="darkenLess" stroke="0" extrusionOk="0">
                <a:moveTo>
                  <a:pt x="5874001" y="918270"/>
                </a:moveTo>
                <a:cubicBezTo>
                  <a:pt x="5886119" y="868212"/>
                  <a:pt x="5897973" y="841101"/>
                  <a:pt x="5904611" y="795832"/>
                </a:cubicBezTo>
                <a:cubicBezTo>
                  <a:pt x="5942820" y="775860"/>
                  <a:pt x="6011543" y="771517"/>
                  <a:pt x="6027049" y="765222"/>
                </a:cubicBezTo>
                <a:cubicBezTo>
                  <a:pt x="5960241" y="821413"/>
                  <a:pt x="5905457" y="860745"/>
                  <a:pt x="5874001" y="918270"/>
                </a:cubicBezTo>
                <a:close/>
              </a:path>
              <a:path w="6027049" h="918270" fill="none" extrusionOk="0">
                <a:moveTo>
                  <a:pt x="5874001" y="918270"/>
                </a:moveTo>
                <a:cubicBezTo>
                  <a:pt x="5890776" y="860889"/>
                  <a:pt x="5902878" y="831815"/>
                  <a:pt x="5904611" y="795832"/>
                </a:cubicBezTo>
                <a:cubicBezTo>
                  <a:pt x="5922242" y="786776"/>
                  <a:pt x="5971109" y="786742"/>
                  <a:pt x="6027049" y="765222"/>
                </a:cubicBezTo>
                <a:cubicBezTo>
                  <a:pt x="5966336" y="849890"/>
                  <a:pt x="5906896" y="867209"/>
                  <a:pt x="5874001" y="918270"/>
                </a:cubicBezTo>
                <a:cubicBezTo>
                  <a:pt x="3986969" y="1062073"/>
                  <a:pt x="2463681" y="959840"/>
                  <a:pt x="0" y="918270"/>
                </a:cubicBezTo>
                <a:cubicBezTo>
                  <a:pt x="-49455" y="575487"/>
                  <a:pt x="-55914" y="97080"/>
                  <a:pt x="0" y="0"/>
                </a:cubicBezTo>
                <a:cubicBezTo>
                  <a:pt x="1310470" y="143083"/>
                  <a:pt x="4060442" y="133554"/>
                  <a:pt x="6027049" y="0"/>
                </a:cubicBezTo>
                <a:cubicBezTo>
                  <a:pt x="6009051" y="111133"/>
                  <a:pt x="6029408" y="581117"/>
                  <a:pt x="6027049" y="765222"/>
                </a:cubicBezTo>
              </a:path>
              <a:path w="6027049" h="918270" fill="none" stroke="0" extrusionOk="0">
                <a:moveTo>
                  <a:pt x="5874001" y="918270"/>
                </a:moveTo>
                <a:cubicBezTo>
                  <a:pt x="5878178" y="885357"/>
                  <a:pt x="5889593" y="838251"/>
                  <a:pt x="5904611" y="795832"/>
                </a:cubicBezTo>
                <a:cubicBezTo>
                  <a:pt x="5949535" y="788321"/>
                  <a:pt x="5998937" y="782095"/>
                  <a:pt x="6027049" y="765222"/>
                </a:cubicBezTo>
                <a:cubicBezTo>
                  <a:pt x="5960155" y="809158"/>
                  <a:pt x="5906409" y="872274"/>
                  <a:pt x="5874001" y="918270"/>
                </a:cubicBezTo>
                <a:cubicBezTo>
                  <a:pt x="3182261" y="761987"/>
                  <a:pt x="1907595" y="1065957"/>
                  <a:pt x="0" y="918270"/>
                </a:cubicBezTo>
                <a:cubicBezTo>
                  <a:pt x="-31997" y="656038"/>
                  <a:pt x="81174" y="407368"/>
                  <a:pt x="0" y="0"/>
                </a:cubicBezTo>
                <a:cubicBezTo>
                  <a:pt x="642377" y="-145276"/>
                  <a:pt x="4044782" y="53065"/>
                  <a:pt x="6027049" y="0"/>
                </a:cubicBezTo>
                <a:cubicBezTo>
                  <a:pt x="6024920" y="283980"/>
                  <a:pt x="6019336" y="541186"/>
                  <a:pt x="6027049" y="765222"/>
                </a:cubicBezTo>
              </a:path>
            </a:pathLst>
          </a:custGeom>
          <a:solidFill>
            <a:srgbClr val="92D050"/>
          </a:solidFill>
          <a:ln w="38100">
            <a:solidFill>
              <a:srgbClr val="C00000"/>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b. Bà không muốn Na buồn</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6BA2FB93-1C0F-B955-A95A-AEBE13F88DC4}"/>
              </a:ext>
            </a:extLst>
          </p:cNvPr>
          <p:cNvSpPr txBox="1"/>
          <p:nvPr/>
        </p:nvSpPr>
        <p:spPr>
          <a:xfrm>
            <a:off x="4201214" y="4683115"/>
            <a:ext cx="3910900" cy="918270"/>
          </a:xfrm>
          <a:custGeom>
            <a:avLst/>
            <a:gdLst>
              <a:gd name="connsiteX0" fmla="*/ 0 w 3910900"/>
              <a:gd name="connsiteY0" fmla="*/ 0 h 918270"/>
              <a:gd name="connsiteX1" fmla="*/ 3910900 w 3910900"/>
              <a:gd name="connsiteY1" fmla="*/ 0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6" fmla="*/ 3910900 w 3910900"/>
              <a:gd name="connsiteY6" fmla="*/ 0 h 918270"/>
              <a:gd name="connsiteX7" fmla="*/ 3910900 w 3910900"/>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0900" h="918270" stroke="0" extrusionOk="0">
                <a:moveTo>
                  <a:pt x="0" y="0"/>
                </a:moveTo>
                <a:cubicBezTo>
                  <a:pt x="1146845" y="44124"/>
                  <a:pt x="3265632" y="54190"/>
                  <a:pt x="3910900" y="0"/>
                </a:cubicBezTo>
                <a:cubicBezTo>
                  <a:pt x="3926105" y="134086"/>
                  <a:pt x="3892311" y="434626"/>
                  <a:pt x="3910900" y="765222"/>
                </a:cubicBezTo>
                <a:cubicBezTo>
                  <a:pt x="3864185" y="826279"/>
                  <a:pt x="3787971" y="914156"/>
                  <a:pt x="3757852" y="918270"/>
                </a:cubicBezTo>
                <a:cubicBezTo>
                  <a:pt x="2448243" y="961043"/>
                  <a:pt x="1521091" y="1015459"/>
                  <a:pt x="0" y="918270"/>
                </a:cubicBezTo>
                <a:cubicBezTo>
                  <a:pt x="-926" y="478810"/>
                  <a:pt x="-38309" y="411523"/>
                  <a:pt x="0" y="0"/>
                </a:cubicBezTo>
                <a:close/>
              </a:path>
              <a:path w="3910900" h="918270" fill="darkenLess" stroke="0" extrusionOk="0">
                <a:moveTo>
                  <a:pt x="3757852" y="918270"/>
                </a:moveTo>
                <a:cubicBezTo>
                  <a:pt x="3769970" y="868212"/>
                  <a:pt x="3781824" y="841101"/>
                  <a:pt x="3788462" y="795832"/>
                </a:cubicBezTo>
                <a:cubicBezTo>
                  <a:pt x="3826671" y="775860"/>
                  <a:pt x="3895394" y="771517"/>
                  <a:pt x="3910900" y="765222"/>
                </a:cubicBezTo>
                <a:cubicBezTo>
                  <a:pt x="3844092" y="821413"/>
                  <a:pt x="3789308" y="860745"/>
                  <a:pt x="3757852" y="918270"/>
                </a:cubicBezTo>
                <a:close/>
              </a:path>
              <a:path w="3910900" h="918270" fill="none" extrusionOk="0">
                <a:moveTo>
                  <a:pt x="3757852" y="918270"/>
                </a:moveTo>
                <a:cubicBezTo>
                  <a:pt x="3774627" y="860889"/>
                  <a:pt x="3786729" y="831815"/>
                  <a:pt x="3788462" y="795832"/>
                </a:cubicBezTo>
                <a:cubicBezTo>
                  <a:pt x="3806093" y="786776"/>
                  <a:pt x="3854960" y="786742"/>
                  <a:pt x="3910900" y="765222"/>
                </a:cubicBezTo>
                <a:cubicBezTo>
                  <a:pt x="3850187" y="849890"/>
                  <a:pt x="3790747" y="867209"/>
                  <a:pt x="3757852" y="918270"/>
                </a:cubicBezTo>
                <a:cubicBezTo>
                  <a:pt x="3235187" y="1062073"/>
                  <a:pt x="615848" y="959840"/>
                  <a:pt x="0" y="918270"/>
                </a:cubicBezTo>
                <a:cubicBezTo>
                  <a:pt x="-49455" y="575487"/>
                  <a:pt x="-55914" y="97080"/>
                  <a:pt x="0" y="0"/>
                </a:cubicBezTo>
                <a:cubicBezTo>
                  <a:pt x="1285314" y="143083"/>
                  <a:pt x="3346335" y="133554"/>
                  <a:pt x="3910900" y="0"/>
                </a:cubicBezTo>
                <a:cubicBezTo>
                  <a:pt x="3892902" y="111133"/>
                  <a:pt x="3913259" y="581117"/>
                  <a:pt x="3910900" y="765222"/>
                </a:cubicBezTo>
              </a:path>
              <a:path w="3910900" h="918270" fill="none" stroke="0" extrusionOk="0">
                <a:moveTo>
                  <a:pt x="3757852" y="918270"/>
                </a:moveTo>
                <a:cubicBezTo>
                  <a:pt x="3762029" y="885357"/>
                  <a:pt x="3773444" y="838251"/>
                  <a:pt x="3788462" y="795832"/>
                </a:cubicBezTo>
                <a:cubicBezTo>
                  <a:pt x="3833386" y="788321"/>
                  <a:pt x="3882788" y="782095"/>
                  <a:pt x="3910900" y="765222"/>
                </a:cubicBezTo>
                <a:cubicBezTo>
                  <a:pt x="3844006" y="809158"/>
                  <a:pt x="3790260" y="872274"/>
                  <a:pt x="3757852" y="918270"/>
                </a:cubicBezTo>
                <a:cubicBezTo>
                  <a:pt x="3108962" y="761987"/>
                  <a:pt x="508969" y="1065957"/>
                  <a:pt x="0" y="918270"/>
                </a:cubicBezTo>
                <a:cubicBezTo>
                  <a:pt x="-31997" y="656038"/>
                  <a:pt x="81174" y="407368"/>
                  <a:pt x="0" y="0"/>
                </a:cubicBezTo>
                <a:cubicBezTo>
                  <a:pt x="1820606" y="-145276"/>
                  <a:pt x="2799233" y="53065"/>
                  <a:pt x="3910900" y="0"/>
                </a:cubicBezTo>
                <a:cubicBezTo>
                  <a:pt x="3908771" y="283980"/>
                  <a:pt x="3903187" y="541186"/>
                  <a:pt x="3910900" y="765222"/>
                </a:cubicBezTo>
              </a:path>
            </a:pathLst>
          </a:custGeom>
          <a:solidFill>
            <a:schemeClr val="tx2">
              <a:lumMod val="20000"/>
              <a:lumOff val="80000"/>
            </a:schemeClr>
          </a:solidFill>
          <a:ln w="38100">
            <a:solidFill>
              <a:schemeClr val="accent2">
                <a:lumMod val="50000"/>
              </a:schemeClr>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c. Bà rất yêu Na.</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50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3CD35-9B08-08BD-EB82-58E0831693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a16="http://schemas.microsoft.com/office/drawing/2014/main" id="{58D0687B-0747-F58B-5636-DD3F830912F2}"/>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5 : Nếu là Na, em sẽ làm gì để giúp bà nhìn thấy nắng?</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10" name="Cloud 9">
            <a:extLst>
              <a:ext uri="{FF2B5EF4-FFF2-40B4-BE49-F238E27FC236}">
                <a16:creationId xmlns:a16="http://schemas.microsoft.com/office/drawing/2014/main" id="{2AEDEAFD-DD81-2EA9-177D-B5CDE02FAD01}"/>
              </a:ext>
            </a:extLst>
          </p:cNvPr>
          <p:cNvSpPr/>
          <p:nvPr/>
        </p:nvSpPr>
        <p:spPr>
          <a:xfrm>
            <a:off x="8575530" y="16002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   nhóm đôi</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Folded Corner 10">
            <a:extLst>
              <a:ext uri="{FF2B5EF4-FFF2-40B4-BE49-F238E27FC236}">
                <a16:creationId xmlns:a16="http://schemas.microsoft.com/office/drawing/2014/main" id="{7296C2E5-9369-62D6-758A-DC40759ED5C4}"/>
              </a:ext>
            </a:extLst>
          </p:cNvPr>
          <p:cNvSpPr/>
          <p:nvPr/>
        </p:nvSpPr>
        <p:spPr>
          <a:xfrm>
            <a:off x="669069" y="1600200"/>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3">
              <a:lumMod val="40000"/>
              <a:lumOff val="6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vẽ nắng</a:t>
            </a:r>
          </a:p>
        </p:txBody>
      </p:sp>
      <p:sp>
        <p:nvSpPr>
          <p:cNvPr id="12" name="Rectangle: Folded Corner 11">
            <a:extLst>
              <a:ext uri="{FF2B5EF4-FFF2-40B4-BE49-F238E27FC236}">
                <a16:creationId xmlns:a16="http://schemas.microsoft.com/office/drawing/2014/main" id="{0E0ABDC9-8158-D32B-D7E8-ADA8EF4CE9E7}"/>
              </a:ext>
            </a:extLst>
          </p:cNvPr>
          <p:cNvSpPr/>
          <p:nvPr/>
        </p:nvSpPr>
        <p:spPr>
          <a:xfrm>
            <a:off x="3289384" y="1614902"/>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chụp ảnh nắng</a:t>
            </a:r>
          </a:p>
        </p:txBody>
      </p:sp>
      <p:sp>
        <p:nvSpPr>
          <p:cNvPr id="13" name="Rectangle: Folded Corner 12">
            <a:extLst>
              <a:ext uri="{FF2B5EF4-FFF2-40B4-BE49-F238E27FC236}">
                <a16:creationId xmlns:a16="http://schemas.microsoft.com/office/drawing/2014/main" id="{FA733854-9D83-3693-C5B8-8F5762727E43}"/>
              </a:ext>
            </a:extLst>
          </p:cNvPr>
          <p:cNvSpPr/>
          <p:nvPr/>
        </p:nvSpPr>
        <p:spPr>
          <a:xfrm>
            <a:off x="492270" y="3353681"/>
            <a:ext cx="4224204" cy="1828800"/>
          </a:xfrm>
          <a:custGeom>
            <a:avLst/>
            <a:gdLst>
              <a:gd name="connsiteX0" fmla="*/ 0 w 4224204"/>
              <a:gd name="connsiteY0" fmla="*/ 0 h 1828800"/>
              <a:gd name="connsiteX1" fmla="*/ 4224204 w 4224204"/>
              <a:gd name="connsiteY1" fmla="*/ 0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6" fmla="*/ 4224204 w 4224204"/>
              <a:gd name="connsiteY6" fmla="*/ 0 h 1828800"/>
              <a:gd name="connsiteX7" fmla="*/ 4224204 w 4224204"/>
              <a:gd name="connsiteY7" fmla="*/ 152399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1828800" stroke="0" extrusionOk="0">
                <a:moveTo>
                  <a:pt x="0" y="0"/>
                </a:moveTo>
                <a:cubicBezTo>
                  <a:pt x="1963030" y="-69071"/>
                  <a:pt x="2509923" y="163864"/>
                  <a:pt x="4224204" y="0"/>
                </a:cubicBezTo>
                <a:cubicBezTo>
                  <a:pt x="4195551" y="559127"/>
                  <a:pt x="4269003" y="1091393"/>
                  <a:pt x="4224204" y="1523994"/>
                </a:cubicBezTo>
                <a:cubicBezTo>
                  <a:pt x="4165343" y="1635280"/>
                  <a:pt x="3975772" y="1763121"/>
                  <a:pt x="3919398" y="1828800"/>
                </a:cubicBezTo>
                <a:cubicBezTo>
                  <a:pt x="2975229" y="1680591"/>
                  <a:pt x="1163852" y="1833078"/>
                  <a:pt x="0" y="1828800"/>
                </a:cubicBezTo>
                <a:cubicBezTo>
                  <a:pt x="119887" y="948384"/>
                  <a:pt x="35969" y="706650"/>
                  <a:pt x="0" y="0"/>
                </a:cubicBezTo>
                <a:close/>
              </a:path>
              <a:path w="4224204" h="1828800" fill="darkenLess" stroke="0" extrusionOk="0">
                <a:moveTo>
                  <a:pt x="3919398" y="1828800"/>
                </a:moveTo>
                <a:cubicBezTo>
                  <a:pt x="3936690" y="1779229"/>
                  <a:pt x="3948981" y="1687255"/>
                  <a:pt x="3980359" y="1584955"/>
                </a:cubicBezTo>
                <a:cubicBezTo>
                  <a:pt x="4064768" y="1561447"/>
                  <a:pt x="4151008" y="1542713"/>
                  <a:pt x="4224204" y="1523994"/>
                </a:cubicBezTo>
                <a:cubicBezTo>
                  <a:pt x="4110071" y="1607837"/>
                  <a:pt x="4020021" y="1748809"/>
                  <a:pt x="3919398" y="1828800"/>
                </a:cubicBezTo>
                <a:close/>
              </a:path>
              <a:path w="4224204" h="1828800" fill="none" extrusionOk="0">
                <a:moveTo>
                  <a:pt x="3919398" y="1828800"/>
                </a:moveTo>
                <a:cubicBezTo>
                  <a:pt x="3927800" y="1716520"/>
                  <a:pt x="3972199" y="1625011"/>
                  <a:pt x="3980359" y="1584955"/>
                </a:cubicBezTo>
                <a:cubicBezTo>
                  <a:pt x="4082433" y="1569514"/>
                  <a:pt x="4134800" y="1546834"/>
                  <a:pt x="4224204" y="1523994"/>
                </a:cubicBezTo>
                <a:cubicBezTo>
                  <a:pt x="4106293" y="1638778"/>
                  <a:pt x="3985182" y="1794699"/>
                  <a:pt x="3919398" y="1828800"/>
                </a:cubicBezTo>
                <a:cubicBezTo>
                  <a:pt x="2646447" y="1915065"/>
                  <a:pt x="733726" y="1842948"/>
                  <a:pt x="0" y="1828800"/>
                </a:cubicBezTo>
                <a:cubicBezTo>
                  <a:pt x="-56149" y="1399150"/>
                  <a:pt x="-150756" y="726065"/>
                  <a:pt x="0" y="0"/>
                </a:cubicBezTo>
                <a:cubicBezTo>
                  <a:pt x="1235088" y="-23628"/>
                  <a:pt x="3662699" y="-78274"/>
                  <a:pt x="4224204" y="0"/>
                </a:cubicBezTo>
                <a:cubicBezTo>
                  <a:pt x="4190532" y="285573"/>
                  <a:pt x="4320842" y="1015709"/>
                  <a:pt x="4224204" y="1523994"/>
                </a:cubicBezTo>
              </a:path>
              <a:path w="4224204" h="1828800" fill="none" stroke="0" extrusionOk="0">
                <a:moveTo>
                  <a:pt x="3919398" y="1828800"/>
                </a:moveTo>
                <a:cubicBezTo>
                  <a:pt x="3948238" y="1724048"/>
                  <a:pt x="3983218" y="1616321"/>
                  <a:pt x="3980359" y="1584955"/>
                </a:cubicBezTo>
                <a:cubicBezTo>
                  <a:pt x="4034612" y="1575680"/>
                  <a:pt x="4154810" y="1527310"/>
                  <a:pt x="4224204" y="1523994"/>
                </a:cubicBezTo>
                <a:cubicBezTo>
                  <a:pt x="4154912" y="1579728"/>
                  <a:pt x="3992585" y="1779777"/>
                  <a:pt x="3919398" y="1828800"/>
                </a:cubicBezTo>
                <a:cubicBezTo>
                  <a:pt x="2625636" y="1950003"/>
                  <a:pt x="1783315" y="1943962"/>
                  <a:pt x="0" y="1828800"/>
                </a:cubicBezTo>
                <a:cubicBezTo>
                  <a:pt x="-16615" y="1170222"/>
                  <a:pt x="-55739" y="352548"/>
                  <a:pt x="0" y="0"/>
                </a:cubicBezTo>
                <a:cubicBezTo>
                  <a:pt x="1046563" y="-58174"/>
                  <a:pt x="3774396" y="-164739"/>
                  <a:pt x="4224204" y="0"/>
                </a:cubicBezTo>
                <a:cubicBezTo>
                  <a:pt x="4109109" y="723102"/>
                  <a:pt x="4229357" y="781122"/>
                  <a:pt x="4224204" y="1523994"/>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Nhờ bố , người thân cùng đưa bà ra ngoài ngắm nắng</a:t>
            </a:r>
          </a:p>
        </p:txBody>
      </p:sp>
      <p:sp>
        <p:nvSpPr>
          <p:cNvPr id="2" name="Rectangle: Folded Corner 1">
            <a:extLst>
              <a:ext uri="{FF2B5EF4-FFF2-40B4-BE49-F238E27FC236}">
                <a16:creationId xmlns:a16="http://schemas.microsoft.com/office/drawing/2014/main" id="{03E519EE-B541-F067-3FCA-8DB209BA23D9}"/>
              </a:ext>
            </a:extLst>
          </p:cNvPr>
          <p:cNvSpPr/>
          <p:nvPr/>
        </p:nvSpPr>
        <p:spPr>
          <a:xfrm>
            <a:off x="5363426" y="3686175"/>
            <a:ext cx="4224204" cy="2471323"/>
          </a:xfrm>
          <a:custGeom>
            <a:avLst/>
            <a:gdLst>
              <a:gd name="connsiteX0" fmla="*/ 0 w 4224204"/>
              <a:gd name="connsiteY0" fmla="*/ 0 h 2471323"/>
              <a:gd name="connsiteX1" fmla="*/ 4224204 w 4224204"/>
              <a:gd name="connsiteY1" fmla="*/ 0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6" fmla="*/ 4224204 w 4224204"/>
              <a:gd name="connsiteY6" fmla="*/ 0 h 2471323"/>
              <a:gd name="connsiteX7" fmla="*/ 4224204 w 4224204"/>
              <a:gd name="connsiteY7" fmla="*/ 2059428 h 247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2471323" stroke="0" extrusionOk="0">
                <a:moveTo>
                  <a:pt x="0" y="0"/>
                </a:moveTo>
                <a:cubicBezTo>
                  <a:pt x="1963030" y="-69071"/>
                  <a:pt x="2509923" y="163864"/>
                  <a:pt x="4224204" y="0"/>
                </a:cubicBezTo>
                <a:cubicBezTo>
                  <a:pt x="4220932" y="867869"/>
                  <a:pt x="4364395" y="1312989"/>
                  <a:pt x="4224204" y="2059428"/>
                </a:cubicBezTo>
                <a:cubicBezTo>
                  <a:pt x="4101845" y="2112523"/>
                  <a:pt x="3892211" y="2422625"/>
                  <a:pt x="3812309" y="2471323"/>
                </a:cubicBezTo>
                <a:cubicBezTo>
                  <a:pt x="2055200" y="2323114"/>
                  <a:pt x="1828625" y="2475601"/>
                  <a:pt x="0" y="2471323"/>
                </a:cubicBezTo>
                <a:cubicBezTo>
                  <a:pt x="-10033" y="1602710"/>
                  <a:pt x="154305" y="647331"/>
                  <a:pt x="0" y="0"/>
                </a:cubicBezTo>
                <a:close/>
              </a:path>
              <a:path w="4224204" h="2471323" fill="darkenLess" stroke="0" extrusionOk="0">
                <a:moveTo>
                  <a:pt x="3812309" y="2471323"/>
                </a:moveTo>
                <a:cubicBezTo>
                  <a:pt x="3802507" y="2406504"/>
                  <a:pt x="3862202" y="2263924"/>
                  <a:pt x="3894688" y="2141807"/>
                </a:cubicBezTo>
                <a:cubicBezTo>
                  <a:pt x="4065427" y="2125783"/>
                  <a:pt x="4114611" y="2086944"/>
                  <a:pt x="4224204" y="2059428"/>
                </a:cubicBezTo>
                <a:cubicBezTo>
                  <a:pt x="4070614" y="2242339"/>
                  <a:pt x="3892763" y="2422582"/>
                  <a:pt x="3812309" y="2471323"/>
                </a:cubicBezTo>
                <a:close/>
              </a:path>
              <a:path w="4224204" h="2471323" fill="none" extrusionOk="0">
                <a:moveTo>
                  <a:pt x="3812309" y="2471323"/>
                </a:moveTo>
                <a:cubicBezTo>
                  <a:pt x="3828129" y="2311828"/>
                  <a:pt x="3842836" y="2276550"/>
                  <a:pt x="3894688" y="2141807"/>
                </a:cubicBezTo>
                <a:cubicBezTo>
                  <a:pt x="4050373" y="2091863"/>
                  <a:pt x="4142338" y="2089629"/>
                  <a:pt x="4224204" y="2059428"/>
                </a:cubicBezTo>
                <a:cubicBezTo>
                  <a:pt x="4062288" y="2267853"/>
                  <a:pt x="3936151" y="2410286"/>
                  <a:pt x="3812309" y="2471323"/>
                </a:cubicBezTo>
                <a:cubicBezTo>
                  <a:pt x="2053083" y="2557588"/>
                  <a:pt x="1843785" y="2485471"/>
                  <a:pt x="0" y="2471323"/>
                </a:cubicBezTo>
                <a:cubicBezTo>
                  <a:pt x="57835" y="1626257"/>
                  <a:pt x="79836" y="787429"/>
                  <a:pt x="0" y="0"/>
                </a:cubicBezTo>
                <a:cubicBezTo>
                  <a:pt x="1235088" y="-23628"/>
                  <a:pt x="3662699" y="-78274"/>
                  <a:pt x="4224204" y="0"/>
                </a:cubicBezTo>
                <a:cubicBezTo>
                  <a:pt x="4167315" y="502507"/>
                  <a:pt x="4290524" y="1076066"/>
                  <a:pt x="4224204" y="2059428"/>
                </a:cubicBezTo>
              </a:path>
              <a:path w="4224204" h="2471323" fill="none" stroke="0" extrusionOk="0">
                <a:moveTo>
                  <a:pt x="3812309" y="2471323"/>
                </a:moveTo>
                <a:cubicBezTo>
                  <a:pt x="3864812" y="2325248"/>
                  <a:pt x="3868456" y="2249825"/>
                  <a:pt x="3894688" y="2141807"/>
                </a:cubicBezTo>
                <a:cubicBezTo>
                  <a:pt x="4022194" y="2131064"/>
                  <a:pt x="4194619" y="2088967"/>
                  <a:pt x="4224204" y="2059428"/>
                </a:cubicBezTo>
                <a:cubicBezTo>
                  <a:pt x="4102146" y="2211105"/>
                  <a:pt x="3969379" y="2350624"/>
                  <a:pt x="3812309" y="2471323"/>
                </a:cubicBezTo>
                <a:cubicBezTo>
                  <a:pt x="2758884" y="2592526"/>
                  <a:pt x="1599671" y="2586485"/>
                  <a:pt x="0" y="2471323"/>
                </a:cubicBezTo>
                <a:cubicBezTo>
                  <a:pt x="-86855" y="1367480"/>
                  <a:pt x="17957" y="508931"/>
                  <a:pt x="0" y="0"/>
                </a:cubicBezTo>
                <a:cubicBezTo>
                  <a:pt x="1046563" y="-58174"/>
                  <a:pt x="3774396" y="-164739"/>
                  <a:pt x="4224204" y="0"/>
                </a:cubicBezTo>
                <a:cubicBezTo>
                  <a:pt x="4319235" y="352815"/>
                  <a:pt x="4336008" y="1171846"/>
                  <a:pt x="4224204" y="2059428"/>
                </a:cubicBezTo>
              </a:path>
            </a:pathLst>
          </a:custGeom>
          <a:solidFill>
            <a:schemeClr val="accent2">
              <a:lumMod val="40000"/>
              <a:lumOff val="60000"/>
            </a:schemeClr>
          </a:solidFill>
          <a:ln w="28575">
            <a:solidFill>
              <a:srgbClr val="0070C0"/>
            </a:solidFill>
            <a:prstDash val="lgDashDot"/>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Nunito Black" pitchFamily="2" charset="0"/>
            </a:endParaRPr>
          </a:p>
          <a:p>
            <a:pPr algn="ctr"/>
            <a:r>
              <a:rPr lang="en-US" sz="2800">
                <a:solidFill>
                  <a:srgbClr val="002060"/>
                </a:solidFill>
                <a:latin typeface="Nunito Black" pitchFamily="2" charset="0"/>
              </a:rPr>
              <a:t>Nếu là Na, em sẽ dùng bút màu vẽ một bức tranh có thật nhiều tia nắng để tặng bà.</a:t>
            </a:r>
          </a:p>
        </p:txBody>
      </p:sp>
    </p:spTree>
    <p:extLst>
      <p:ext uri="{BB962C8B-B14F-4D97-AF65-F5344CB8AC3E}">
        <p14:creationId xmlns:p14="http://schemas.microsoft.com/office/powerpoint/2010/main" val="3536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81735BAA-793F-55E1-F129-60FC9BF4E8E8}"/>
              </a:ext>
            </a:extLst>
          </p:cNvPr>
          <p:cNvSpPr txBox="1"/>
          <p:nvPr/>
        </p:nvSpPr>
        <p:spPr>
          <a:xfrm>
            <a:off x="3537625" y="1170148"/>
            <a:ext cx="5116750" cy="954107"/>
          </a:xfrm>
          <a:prstGeom prst="rect">
            <a:avLst/>
          </a:prstGeom>
        </p:spPr>
        <p:txBody>
          <a:bodyPr wrap="square" lIns="0" tIns="0" rIns="0" bIns="0" rtlCol="0" anchor="t">
            <a:spAutoFit/>
          </a:bodyPr>
          <a:lstStyle/>
          <a:p>
            <a:pPr algn="ctr">
              <a:lnSpc>
                <a:spcPts val="6400"/>
              </a:lnSpc>
              <a:spcBef>
                <a:spcPct val="0"/>
              </a:spcBef>
            </a:pPr>
            <a:r>
              <a:rPr lang="en-US" sz="8800" b="1" spc="-133" dirty="0" err="1">
                <a:solidFill>
                  <a:srgbClr val="F92D67"/>
                </a:solidFill>
                <a:latin typeface="Nunito Black" pitchFamily="2" charset="0"/>
              </a:rPr>
              <a:t>Tiết</a:t>
            </a:r>
            <a:r>
              <a:rPr lang="en-US" sz="8800" b="1" spc="-133" dirty="0">
                <a:solidFill>
                  <a:srgbClr val="F92D67"/>
                </a:solidFill>
                <a:latin typeface="Nunito Black" pitchFamily="2" charset="0"/>
              </a:rPr>
              <a:t> 1 + 2</a:t>
            </a:r>
          </a:p>
        </p:txBody>
      </p:sp>
      <p:pic>
        <p:nvPicPr>
          <p:cNvPr id="2" name="Picture 1">
            <a:extLst>
              <a:ext uri="{FF2B5EF4-FFF2-40B4-BE49-F238E27FC236}">
                <a16:creationId xmlns:a16="http://schemas.microsoft.com/office/drawing/2014/main" id="{89CEF814-089A-81A2-B322-ED623978F50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97933E1E-77F4-4FBE-4F31-A0152438C05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29501" y="3559775"/>
            <a:ext cx="781050" cy="9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89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6E3FFA-D278-3DD7-77D9-8356D3050C49}"/>
              </a:ext>
            </a:extLst>
          </p:cNvPr>
          <p:cNvPicPr>
            <a:picLocks noChangeAspect="1"/>
          </p:cNvPicPr>
          <p:nvPr/>
        </p:nvPicPr>
        <p:blipFill>
          <a:blip r:embed="rId3"/>
          <a:stretch>
            <a:fillRect/>
          </a:stretch>
        </p:blipFill>
        <p:spPr>
          <a:xfrm>
            <a:off x="400050" y="363332"/>
            <a:ext cx="10706100" cy="63095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a:extLst>
              <a:ext uri="{FF2B5EF4-FFF2-40B4-BE49-F238E27FC236}">
                <a16:creationId xmlns:a16="http://schemas.microsoft.com/office/drawing/2014/main" id="{2903FC1A-CCDC-CAD8-3DBA-A79EAAA9B476}"/>
              </a:ext>
            </a:extLst>
          </p:cNvPr>
          <p:cNvSpPr/>
          <p:nvPr/>
        </p:nvSpPr>
        <p:spPr>
          <a:xfrm>
            <a:off x="400050" y="5230452"/>
            <a:ext cx="10706100" cy="1442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Bài đọc nói về cô bé Na ngoan ngoãn. Vì bà không thể ra ngoài để nhìn được nắng nên Na đã nghĩ ra cách lấy vạt áo bắt nắng về cho bà.</a:t>
            </a:r>
          </a:p>
        </p:txBody>
      </p:sp>
    </p:spTree>
    <p:extLst>
      <p:ext uri="{BB962C8B-B14F-4D97-AF65-F5344CB8AC3E}">
        <p14:creationId xmlns:p14="http://schemas.microsoft.com/office/powerpoint/2010/main" val="88991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493C69-AADF-0B11-E9BE-E0BE3A5BCD37}"/>
              </a:ext>
            </a:extLst>
          </p:cNvPr>
          <p:cNvSpPr txBox="1"/>
          <p:nvPr/>
        </p:nvSpPr>
        <p:spPr>
          <a:xfrm>
            <a:off x="3346910" y="1841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Luyện đọc lại</a:t>
            </a:r>
            <a:endParaRPr lang="en-US" sz="6400" dirty="0">
              <a:solidFill>
                <a:srgbClr val="F92D67"/>
              </a:solidFill>
              <a:latin typeface="Sigmar One" panose="00000500000000000000" pitchFamily="2" charset="0"/>
              <a:ea typeface="+mj-ea"/>
              <a:cs typeface="+mj-cs"/>
            </a:endParaRPr>
          </a:p>
        </p:txBody>
      </p:sp>
      <p:pic>
        <p:nvPicPr>
          <p:cNvPr id="3" name="Picture 1">
            <a:extLst>
              <a:ext uri="{FF2B5EF4-FFF2-40B4-BE49-F238E27FC236}">
                <a16:creationId xmlns:a16="http://schemas.microsoft.com/office/drawing/2014/main" id="{E05DA526-3E5F-68A0-0846-AA05A5C51C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46910" y="30387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A7F507A2-A79D-4A90-B03E-A0B8B2D10C6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8707" y="3376692"/>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085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09D45-8368-A941-0E11-137B01E090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675" y="-76200"/>
            <a:ext cx="1071645" cy="853220"/>
          </a:xfrm>
          <a:prstGeom prst="rect">
            <a:avLst/>
          </a:prstGeom>
        </p:spPr>
      </p:pic>
      <p:sp>
        <p:nvSpPr>
          <p:cNvPr id="3" name="Rectangle 2">
            <a:extLst>
              <a:ext uri="{FF2B5EF4-FFF2-40B4-BE49-F238E27FC236}">
                <a16:creationId xmlns:a16="http://schemas.microsoft.com/office/drawing/2014/main" id="{F70670C5-1F4E-F22F-98D4-5C361C35C114}"/>
              </a:ext>
            </a:extLst>
          </p:cNvPr>
          <p:cNvSpPr/>
          <p:nvPr/>
        </p:nvSpPr>
        <p:spPr>
          <a:xfrm>
            <a:off x="0" y="777020"/>
            <a:ext cx="11911426" cy="59183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Tree>
    <p:extLst>
      <p:ext uri="{BB962C8B-B14F-4D97-AF65-F5344CB8AC3E}">
        <p14:creationId xmlns:p14="http://schemas.microsoft.com/office/powerpoint/2010/main" val="114759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A28592-DFA7-4CB9-5C25-69C21D26695D}"/>
              </a:ext>
            </a:extLst>
          </p:cNvPr>
          <p:cNvSpPr txBox="1"/>
          <p:nvPr/>
        </p:nvSpPr>
        <p:spPr>
          <a:xfrm>
            <a:off x="1803860" y="546100"/>
            <a:ext cx="7644940"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8000">
                <a:solidFill>
                  <a:srgbClr val="F92D67"/>
                </a:solidFill>
                <a:latin typeface="Sigmar One" panose="00000500000000000000" pitchFamily="2" charset="0"/>
                <a:ea typeface="+mj-ea"/>
                <a:cs typeface="+mj-cs"/>
              </a:rPr>
              <a:t>Nói và nghe</a:t>
            </a:r>
            <a:endParaRPr lang="en-US" sz="8000" dirty="0">
              <a:solidFill>
                <a:srgbClr val="F92D67"/>
              </a:solidFill>
              <a:latin typeface="Sigmar One" panose="00000500000000000000" pitchFamily="2" charset="0"/>
              <a:ea typeface="+mj-ea"/>
              <a:cs typeface="+mj-cs"/>
            </a:endParaRPr>
          </a:p>
        </p:txBody>
      </p:sp>
      <p:pic>
        <p:nvPicPr>
          <p:cNvPr id="2" name="Picture 1">
            <a:extLst>
              <a:ext uri="{FF2B5EF4-FFF2-40B4-BE49-F238E27FC236}">
                <a16:creationId xmlns:a16="http://schemas.microsoft.com/office/drawing/2014/main" id="{B1E25110-2C9F-8DA1-A3B1-CCA26C44B81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97711" y="2995457"/>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8DC30AA2-BAF9-21FD-F892-39997066203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12511" y="30768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2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F8083-6794-1129-549E-BC0596F4D8B0}"/>
              </a:ext>
            </a:extLst>
          </p:cNvPr>
          <p:cNvSpPr txBox="1"/>
          <p:nvPr/>
        </p:nvSpPr>
        <p:spPr>
          <a:xfrm>
            <a:off x="1358282" y="11541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pic>
        <p:nvPicPr>
          <p:cNvPr id="8" name="Picture 7">
            <a:extLst>
              <a:ext uri="{FF2B5EF4-FFF2-40B4-BE49-F238E27FC236}">
                <a16:creationId xmlns:a16="http://schemas.microsoft.com/office/drawing/2014/main" id="{38EF4653-DC74-5BA3-5050-3A70A9284E64}"/>
              </a:ext>
            </a:extLst>
          </p:cNvPr>
          <p:cNvPicPr>
            <a:picLocks noChangeAspect="1"/>
          </p:cNvPicPr>
          <p:nvPr/>
        </p:nvPicPr>
        <p:blipFill>
          <a:blip r:embed="rId3"/>
          <a:stretch>
            <a:fillRect/>
          </a:stretch>
        </p:blipFill>
        <p:spPr>
          <a:xfrm>
            <a:off x="847725" y="577075"/>
            <a:ext cx="3629532" cy="2400635"/>
          </a:xfrm>
          <a:prstGeom prst="rect">
            <a:avLst/>
          </a:prstGeom>
        </p:spPr>
      </p:pic>
      <p:sp>
        <p:nvSpPr>
          <p:cNvPr id="10" name="TextBox 9">
            <a:extLst>
              <a:ext uri="{FF2B5EF4-FFF2-40B4-BE49-F238E27FC236}">
                <a16:creationId xmlns:a16="http://schemas.microsoft.com/office/drawing/2014/main" id="{711A6231-C776-F020-81C3-578B3EBD8AC9}"/>
              </a:ext>
            </a:extLst>
          </p:cNvPr>
          <p:cNvSpPr txBox="1"/>
          <p:nvPr/>
        </p:nvSpPr>
        <p:spPr>
          <a:xfrm>
            <a:off x="91088" y="294072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Bà nội của Na (…) </a:t>
            </a:r>
          </a:p>
        </p:txBody>
      </p:sp>
      <p:pic>
        <p:nvPicPr>
          <p:cNvPr id="12" name="Picture 11">
            <a:extLst>
              <a:ext uri="{FF2B5EF4-FFF2-40B4-BE49-F238E27FC236}">
                <a16:creationId xmlns:a16="http://schemas.microsoft.com/office/drawing/2014/main" id="{F69E2222-D5A2-270D-858B-54EE9386CB2C}"/>
              </a:ext>
            </a:extLst>
          </p:cNvPr>
          <p:cNvPicPr>
            <a:picLocks noChangeAspect="1"/>
          </p:cNvPicPr>
          <p:nvPr/>
        </p:nvPicPr>
        <p:blipFill>
          <a:blip r:embed="rId4"/>
          <a:stretch>
            <a:fillRect/>
          </a:stretch>
        </p:blipFill>
        <p:spPr>
          <a:xfrm>
            <a:off x="5971922" y="600890"/>
            <a:ext cx="3620005" cy="2353003"/>
          </a:xfrm>
          <a:prstGeom prst="rect">
            <a:avLst/>
          </a:prstGeom>
        </p:spPr>
      </p:pic>
      <p:sp>
        <p:nvSpPr>
          <p:cNvPr id="13" name="TextBox 12">
            <a:extLst>
              <a:ext uri="{FF2B5EF4-FFF2-40B4-BE49-F238E27FC236}">
                <a16:creationId xmlns:a16="http://schemas.microsoft.com/office/drawing/2014/main" id="{0C4FC25D-F687-FF90-8E01-A0DA5600644F}"/>
              </a:ext>
            </a:extLst>
          </p:cNvPr>
          <p:cNvSpPr txBox="1"/>
          <p:nvPr/>
        </p:nvSpPr>
        <p:spPr>
          <a:xfrm>
            <a:off x="5971922" y="2967335"/>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Một buổi sáng (…)</a:t>
            </a:r>
          </a:p>
        </p:txBody>
      </p:sp>
      <p:pic>
        <p:nvPicPr>
          <p:cNvPr id="15" name="Picture 14">
            <a:extLst>
              <a:ext uri="{FF2B5EF4-FFF2-40B4-BE49-F238E27FC236}">
                <a16:creationId xmlns:a16="http://schemas.microsoft.com/office/drawing/2014/main" id="{EE77FE31-7849-01BC-0479-9DDCF4FDDCD6}"/>
              </a:ext>
            </a:extLst>
          </p:cNvPr>
          <p:cNvPicPr>
            <a:picLocks noChangeAspect="1"/>
          </p:cNvPicPr>
          <p:nvPr/>
        </p:nvPicPr>
        <p:blipFill>
          <a:blip r:embed="rId5"/>
          <a:stretch>
            <a:fillRect/>
          </a:stretch>
        </p:blipFill>
        <p:spPr>
          <a:xfrm>
            <a:off x="776278" y="3455616"/>
            <a:ext cx="3772426" cy="2438740"/>
          </a:xfrm>
          <a:prstGeom prst="rect">
            <a:avLst/>
          </a:prstGeom>
        </p:spPr>
      </p:pic>
      <p:sp>
        <p:nvSpPr>
          <p:cNvPr id="16" name="TextBox 15">
            <a:extLst>
              <a:ext uri="{FF2B5EF4-FFF2-40B4-BE49-F238E27FC236}">
                <a16:creationId xmlns:a16="http://schemas.microsoft.com/office/drawing/2014/main" id="{2F64B213-2B56-22ED-3F40-9B9F22ADB68D}"/>
              </a:ext>
            </a:extLst>
          </p:cNvPr>
          <p:cNvSpPr txBox="1"/>
          <p:nvPr/>
        </p:nvSpPr>
        <p:spPr>
          <a:xfrm>
            <a:off x="847726" y="5819260"/>
            <a:ext cx="3314700"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Na chạy ùa vào (…) </a:t>
            </a:r>
          </a:p>
        </p:txBody>
      </p:sp>
      <p:pic>
        <p:nvPicPr>
          <p:cNvPr id="18" name="Picture 17">
            <a:extLst>
              <a:ext uri="{FF2B5EF4-FFF2-40B4-BE49-F238E27FC236}">
                <a16:creationId xmlns:a16="http://schemas.microsoft.com/office/drawing/2014/main" id="{2885E791-AEFF-EDEE-B6D8-71527E816F0A}"/>
              </a:ext>
            </a:extLst>
          </p:cNvPr>
          <p:cNvPicPr>
            <a:picLocks noChangeAspect="1"/>
          </p:cNvPicPr>
          <p:nvPr/>
        </p:nvPicPr>
        <p:blipFill>
          <a:blip r:embed="rId6"/>
          <a:stretch>
            <a:fillRect/>
          </a:stretch>
        </p:blipFill>
        <p:spPr>
          <a:xfrm>
            <a:off x="5857606" y="3457826"/>
            <a:ext cx="3734321" cy="2438740"/>
          </a:xfrm>
          <a:prstGeom prst="rect">
            <a:avLst/>
          </a:prstGeom>
        </p:spPr>
      </p:pic>
      <p:sp>
        <p:nvSpPr>
          <p:cNvPr id="19" name="TextBox 18">
            <a:extLst>
              <a:ext uri="{FF2B5EF4-FFF2-40B4-BE49-F238E27FC236}">
                <a16:creationId xmlns:a16="http://schemas.microsoft.com/office/drawing/2014/main" id="{6E103C33-C5BF-3573-6030-1168BB68D9E7}"/>
              </a:ext>
            </a:extLst>
          </p:cNvPr>
          <p:cNvSpPr txBox="1"/>
          <p:nvPr/>
        </p:nvSpPr>
        <p:spPr>
          <a:xfrm>
            <a:off x="5643147" y="5938834"/>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Mỗi sáng (….)</a:t>
            </a:r>
          </a:p>
        </p:txBody>
      </p:sp>
    </p:spTree>
    <p:extLst>
      <p:ext uri="{BB962C8B-B14F-4D97-AF65-F5344CB8AC3E}">
        <p14:creationId xmlns:p14="http://schemas.microsoft.com/office/powerpoint/2010/main" val="155475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B1167B35-D5D8-B5CF-16B7-B6B2FDC06537}"/>
              </a:ext>
            </a:extLst>
          </p:cNvPr>
          <p:cNvGrpSpPr>
            <a:grpSpLocks noChangeAspect="1"/>
          </p:cNvGrpSpPr>
          <p:nvPr/>
        </p:nvGrpSpPr>
        <p:grpSpPr>
          <a:xfrm>
            <a:off x="11192166" y="0"/>
            <a:ext cx="999834" cy="999831"/>
            <a:chOff x="0" y="0"/>
            <a:chExt cx="6350000" cy="6349975"/>
          </a:xfrm>
        </p:grpSpPr>
        <p:sp>
          <p:nvSpPr>
            <p:cNvPr id="3" name="Freeform 6">
              <a:extLst>
                <a:ext uri="{FF2B5EF4-FFF2-40B4-BE49-F238E27FC236}">
                  <a16:creationId xmlns:a16="http://schemas.microsoft.com/office/drawing/2014/main" id="{B8657B2C-C5A9-7C60-B9F8-4F53FF0ABEE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8" name="TextBox 7">
            <a:extLst>
              <a:ext uri="{FF2B5EF4-FFF2-40B4-BE49-F238E27FC236}">
                <a16:creationId xmlns:a16="http://schemas.microsoft.com/office/drawing/2014/main" id="{45298109-973F-F7CF-E651-72CCF0521A73}"/>
              </a:ext>
            </a:extLst>
          </p:cNvPr>
          <p:cNvSpPr txBox="1"/>
          <p:nvPr/>
        </p:nvSpPr>
        <p:spPr>
          <a:xfrm>
            <a:off x="-1554" y="3429000"/>
            <a:ext cx="6097554" cy="2800767"/>
          </a:xfrm>
          <a:prstGeom prst="rect">
            <a:avLst/>
          </a:prstGeom>
          <a:noFill/>
        </p:spPr>
        <p:txBody>
          <a:bodyPr wrap="square">
            <a:spAutoFit/>
          </a:bodyPr>
          <a:lstStyle/>
          <a:p>
            <a:r>
              <a:rPr lang="vi-VN" sz="2800" b="0" i="0">
                <a:solidFill>
                  <a:srgbClr val="002060"/>
                </a:solidFill>
                <a:effectLst/>
                <a:latin typeface="Nunito Black" pitchFamily="2" charset="0"/>
              </a:rPr>
              <a:t>Tranh 1: Bà nội của Na đã già yếu, đi lại khó khăn. Bà rất thích được nhìn thấy nắng nhưng vì phòng của bà ở phía không có nắng nên không thể nhìn được.</a:t>
            </a:r>
            <a:br>
              <a:rPr lang="vi-VN" sz="2800" b="0" i="0">
                <a:solidFill>
                  <a:srgbClr val="002060"/>
                </a:solidFill>
                <a:effectLst/>
                <a:latin typeface="Nunito Black" pitchFamily="2" charset="0"/>
              </a:rPr>
            </a:br>
            <a:br>
              <a:rPr lang="vi-VN" b="0" i="0">
                <a:solidFill>
                  <a:srgbClr val="002060"/>
                </a:solidFill>
                <a:effectLst/>
                <a:latin typeface="OpenSans"/>
              </a:rPr>
            </a:br>
            <a:endParaRPr lang="en-US">
              <a:solidFill>
                <a:srgbClr val="002060"/>
              </a:solidFill>
            </a:endParaRPr>
          </a:p>
        </p:txBody>
      </p:sp>
      <p:pic>
        <p:nvPicPr>
          <p:cNvPr id="9" name="Picture 8">
            <a:extLst>
              <a:ext uri="{FF2B5EF4-FFF2-40B4-BE49-F238E27FC236}">
                <a16:creationId xmlns:a16="http://schemas.microsoft.com/office/drawing/2014/main" id="{FA7DFFF0-D405-93F0-F484-07A29AE8ADC9}"/>
              </a:ext>
            </a:extLst>
          </p:cNvPr>
          <p:cNvPicPr>
            <a:picLocks noChangeAspect="1"/>
          </p:cNvPicPr>
          <p:nvPr/>
        </p:nvPicPr>
        <p:blipFill>
          <a:blip r:embed="rId4"/>
          <a:stretch>
            <a:fillRect/>
          </a:stretch>
        </p:blipFill>
        <p:spPr>
          <a:xfrm>
            <a:off x="847725" y="577075"/>
            <a:ext cx="3629532" cy="2400635"/>
          </a:xfrm>
          <a:prstGeom prst="rect">
            <a:avLst/>
          </a:prstGeom>
        </p:spPr>
      </p:pic>
      <p:sp>
        <p:nvSpPr>
          <p:cNvPr id="11" name="TextBox 10">
            <a:extLst>
              <a:ext uri="{FF2B5EF4-FFF2-40B4-BE49-F238E27FC236}">
                <a16:creationId xmlns:a16="http://schemas.microsoft.com/office/drawing/2014/main" id="{33B5327D-E6A4-1A81-4A36-69C00E71B5A8}"/>
              </a:ext>
            </a:extLst>
          </p:cNvPr>
          <p:cNvSpPr txBox="1"/>
          <p:nvPr/>
        </p:nvSpPr>
        <p:spPr>
          <a:xfrm>
            <a:off x="1070689" y="3059668"/>
            <a:ext cx="6097554" cy="523220"/>
          </a:xfrm>
          <a:prstGeom prst="rect">
            <a:avLst/>
          </a:prstGeom>
          <a:noFill/>
        </p:spPr>
        <p:txBody>
          <a:bodyPr wrap="square">
            <a:spAutoFit/>
          </a:bodyPr>
          <a:lstStyle/>
          <a:p>
            <a:r>
              <a:rPr lang="en-US" sz="2800">
                <a:solidFill>
                  <a:schemeClr val="accent1">
                    <a:lumMod val="75000"/>
                  </a:schemeClr>
                </a:solidFill>
                <a:latin typeface="Nunito Black" pitchFamily="2" charset="0"/>
              </a:rPr>
              <a:t>Bà nội của Na (…) </a:t>
            </a:r>
          </a:p>
        </p:txBody>
      </p:sp>
      <p:sp>
        <p:nvSpPr>
          <p:cNvPr id="12" name="TextBox 11">
            <a:extLst>
              <a:ext uri="{FF2B5EF4-FFF2-40B4-BE49-F238E27FC236}">
                <a16:creationId xmlns:a16="http://schemas.microsoft.com/office/drawing/2014/main" id="{623AA4C7-7264-9926-99CF-EBF10C43A136}"/>
              </a:ext>
            </a:extLst>
          </p:cNvPr>
          <p:cNvSpPr txBox="1"/>
          <p:nvPr/>
        </p:nvSpPr>
        <p:spPr>
          <a:xfrm>
            <a:off x="1070689" y="74431"/>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pic>
        <p:nvPicPr>
          <p:cNvPr id="13" name="Picture 12">
            <a:extLst>
              <a:ext uri="{FF2B5EF4-FFF2-40B4-BE49-F238E27FC236}">
                <a16:creationId xmlns:a16="http://schemas.microsoft.com/office/drawing/2014/main" id="{C772E158-01D8-3B6D-6C30-C2D6D186527B}"/>
              </a:ext>
            </a:extLst>
          </p:cNvPr>
          <p:cNvPicPr>
            <a:picLocks noChangeAspect="1"/>
          </p:cNvPicPr>
          <p:nvPr/>
        </p:nvPicPr>
        <p:blipFill>
          <a:blip r:embed="rId5"/>
          <a:stretch>
            <a:fillRect/>
          </a:stretch>
        </p:blipFill>
        <p:spPr>
          <a:xfrm>
            <a:off x="7287538" y="493666"/>
            <a:ext cx="3620005" cy="2353003"/>
          </a:xfrm>
          <a:prstGeom prst="rect">
            <a:avLst/>
          </a:prstGeom>
        </p:spPr>
      </p:pic>
      <p:sp>
        <p:nvSpPr>
          <p:cNvPr id="14" name="TextBox 13">
            <a:extLst>
              <a:ext uri="{FF2B5EF4-FFF2-40B4-BE49-F238E27FC236}">
                <a16:creationId xmlns:a16="http://schemas.microsoft.com/office/drawing/2014/main" id="{6BFFBD9A-A0CC-EF8A-C484-80EA19275A30}"/>
              </a:ext>
            </a:extLst>
          </p:cNvPr>
          <p:cNvSpPr txBox="1"/>
          <p:nvPr/>
        </p:nvSpPr>
        <p:spPr>
          <a:xfrm>
            <a:off x="7519787" y="2897282"/>
            <a:ext cx="3695802" cy="523220"/>
          </a:xfrm>
          <a:prstGeom prst="rect">
            <a:avLst/>
          </a:prstGeom>
          <a:noFill/>
        </p:spPr>
        <p:txBody>
          <a:bodyPr wrap="square" rtlCol="0">
            <a:spAutoFit/>
          </a:bodyPr>
          <a:lstStyle/>
          <a:p>
            <a:r>
              <a:rPr lang="en-US" sz="2800">
                <a:solidFill>
                  <a:schemeClr val="accent1">
                    <a:lumMod val="75000"/>
                  </a:schemeClr>
                </a:solidFill>
                <a:latin typeface="Nunito Black" pitchFamily="2" charset="0"/>
              </a:rPr>
              <a:t>Một buổi sáng (…)</a:t>
            </a:r>
          </a:p>
        </p:txBody>
      </p:sp>
      <p:sp>
        <p:nvSpPr>
          <p:cNvPr id="16" name="TextBox 15">
            <a:extLst>
              <a:ext uri="{FF2B5EF4-FFF2-40B4-BE49-F238E27FC236}">
                <a16:creationId xmlns:a16="http://schemas.microsoft.com/office/drawing/2014/main" id="{B034F6D5-98BF-9FAE-7F87-5312A03CF115}"/>
              </a:ext>
            </a:extLst>
          </p:cNvPr>
          <p:cNvSpPr txBox="1"/>
          <p:nvPr/>
        </p:nvSpPr>
        <p:spPr>
          <a:xfrm>
            <a:off x="6144986" y="3510958"/>
            <a:ext cx="6162868" cy="2369880"/>
          </a:xfrm>
          <a:prstGeom prst="rect">
            <a:avLst/>
          </a:prstGeom>
          <a:noFill/>
        </p:spPr>
        <p:txBody>
          <a:bodyPr wrap="square">
            <a:spAutoFit/>
          </a:bodyPr>
          <a:lstStyle/>
          <a:p>
            <a:r>
              <a:rPr lang="en-US" sz="2800" b="0" i="0">
                <a:solidFill>
                  <a:srgbClr val="FF0000"/>
                </a:solidFill>
                <a:effectLst/>
                <a:latin typeface="Nunito Black" pitchFamily="2" charset="0"/>
              </a:rPr>
              <a:t>- Tranh 2: Một buổi sáng, Na đi dạo trên đồng cỏ đầy nắng, Na liền nghĩ ra cách sẽ lấy vạt áo bắt nắng mang về cho bà.</a:t>
            </a:r>
            <a:br>
              <a:rPr lang="en-US" sz="2800" b="0" i="0">
                <a:solidFill>
                  <a:srgbClr val="FF0000"/>
                </a:solidFill>
                <a:effectLst/>
                <a:latin typeface="Nunito Black" pitchFamily="2" charset="0"/>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69748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BDF0A4B-6AA3-82AA-00FE-534D6A5D9568}"/>
              </a:ext>
            </a:extLst>
          </p:cNvPr>
          <p:cNvGrpSpPr>
            <a:grpSpLocks noChangeAspect="1"/>
          </p:cNvGrpSpPr>
          <p:nvPr/>
        </p:nvGrpSpPr>
        <p:grpSpPr>
          <a:xfrm>
            <a:off x="11213060" y="0"/>
            <a:ext cx="978940" cy="978937"/>
            <a:chOff x="0" y="0"/>
            <a:chExt cx="6350000" cy="6349975"/>
          </a:xfrm>
        </p:grpSpPr>
        <p:sp>
          <p:nvSpPr>
            <p:cNvPr id="3" name="Freeform 6">
              <a:extLst>
                <a:ext uri="{FF2B5EF4-FFF2-40B4-BE49-F238E27FC236}">
                  <a16:creationId xmlns:a16="http://schemas.microsoft.com/office/drawing/2014/main" id="{55DBBCF5-7D6B-78DD-BF47-67C7705227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3">
            <a:extLst>
              <a:ext uri="{FF2B5EF4-FFF2-40B4-BE49-F238E27FC236}">
                <a16:creationId xmlns:a16="http://schemas.microsoft.com/office/drawing/2014/main" id="{7B3E9DD4-11C6-7F1E-641D-97478C19BA10}"/>
              </a:ext>
            </a:extLst>
          </p:cNvPr>
          <p:cNvPicPr>
            <a:picLocks noChangeAspect="1"/>
          </p:cNvPicPr>
          <p:nvPr/>
        </p:nvPicPr>
        <p:blipFill>
          <a:blip r:embed="rId4"/>
          <a:stretch>
            <a:fillRect/>
          </a:stretch>
        </p:blipFill>
        <p:spPr>
          <a:xfrm>
            <a:off x="1175499" y="577075"/>
            <a:ext cx="3772426" cy="2438740"/>
          </a:xfrm>
          <a:prstGeom prst="rect">
            <a:avLst/>
          </a:prstGeom>
        </p:spPr>
      </p:pic>
      <p:sp>
        <p:nvSpPr>
          <p:cNvPr id="5" name="TextBox 4">
            <a:extLst>
              <a:ext uri="{FF2B5EF4-FFF2-40B4-BE49-F238E27FC236}">
                <a16:creationId xmlns:a16="http://schemas.microsoft.com/office/drawing/2014/main" id="{CEA2E9DD-B064-E4EE-FB40-A6BCD3635D99}"/>
              </a:ext>
            </a:extLst>
          </p:cNvPr>
          <p:cNvSpPr txBox="1"/>
          <p:nvPr/>
        </p:nvSpPr>
        <p:spPr>
          <a:xfrm>
            <a:off x="1358282" y="11541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sp>
        <p:nvSpPr>
          <p:cNvPr id="7" name="TextBox 6">
            <a:extLst>
              <a:ext uri="{FF2B5EF4-FFF2-40B4-BE49-F238E27FC236}">
                <a16:creationId xmlns:a16="http://schemas.microsoft.com/office/drawing/2014/main" id="{AF1F1F0A-797F-783B-0751-50AF3FC1EB04}"/>
              </a:ext>
            </a:extLst>
          </p:cNvPr>
          <p:cNvSpPr txBox="1"/>
          <p:nvPr/>
        </p:nvSpPr>
        <p:spPr>
          <a:xfrm>
            <a:off x="1552576" y="3095110"/>
            <a:ext cx="3314700"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Na chạy ùa vào (…) </a:t>
            </a:r>
          </a:p>
        </p:txBody>
      </p:sp>
      <p:sp>
        <p:nvSpPr>
          <p:cNvPr id="9" name="TextBox 8">
            <a:extLst>
              <a:ext uri="{FF2B5EF4-FFF2-40B4-BE49-F238E27FC236}">
                <a16:creationId xmlns:a16="http://schemas.microsoft.com/office/drawing/2014/main" id="{3BF236C0-0F96-5C97-A88D-B822CA233D01}"/>
              </a:ext>
            </a:extLst>
          </p:cNvPr>
          <p:cNvSpPr txBox="1"/>
          <p:nvPr/>
        </p:nvSpPr>
        <p:spPr>
          <a:xfrm>
            <a:off x="466725" y="3477480"/>
            <a:ext cx="6096000" cy="3231654"/>
          </a:xfrm>
          <a:prstGeom prst="rect">
            <a:avLst/>
          </a:prstGeom>
          <a:noFill/>
        </p:spPr>
        <p:txBody>
          <a:bodyPr wrap="square">
            <a:spAutoFit/>
          </a:bodyPr>
          <a:lstStyle/>
          <a:p>
            <a:r>
              <a:rPr lang="vi-VN" sz="2800" b="0" i="0">
                <a:solidFill>
                  <a:srgbClr val="00B050"/>
                </a:solidFill>
                <a:effectLst/>
                <a:latin typeface="Nunito Black" pitchFamily="2" charset="0"/>
              </a:rPr>
              <a:t>- Tranh 3: Na chạy ùa vào phòng bà, khoe với bà rằng mình mang nắng về cho bà nhưng lại chẳng có tia nắng nào ở đó cả. Bà nói với Na rằng nắng long lanh trong mắt và rực trên mái tóc của Na.</a:t>
            </a:r>
            <a:br>
              <a:rPr lang="vi-VN" sz="2800" b="0" i="0">
                <a:solidFill>
                  <a:srgbClr val="00B050"/>
                </a:solidFill>
                <a:effectLst/>
                <a:latin typeface="Nunito Black" pitchFamily="2" charset="0"/>
              </a:rPr>
            </a:br>
            <a:br>
              <a:rPr lang="vi-VN" b="0" i="0">
                <a:solidFill>
                  <a:srgbClr val="000000"/>
                </a:solidFill>
                <a:effectLst/>
                <a:latin typeface="OpenSans"/>
              </a:rPr>
            </a:br>
            <a:endParaRPr lang="en-US"/>
          </a:p>
        </p:txBody>
      </p:sp>
      <p:pic>
        <p:nvPicPr>
          <p:cNvPr id="10" name="Picture 9">
            <a:extLst>
              <a:ext uri="{FF2B5EF4-FFF2-40B4-BE49-F238E27FC236}">
                <a16:creationId xmlns:a16="http://schemas.microsoft.com/office/drawing/2014/main" id="{8EC71316-E164-1D6F-DE2D-C7E17010F4E9}"/>
              </a:ext>
            </a:extLst>
          </p:cNvPr>
          <p:cNvPicPr>
            <a:picLocks noChangeAspect="1"/>
          </p:cNvPicPr>
          <p:nvPr/>
        </p:nvPicPr>
        <p:blipFill>
          <a:blip r:embed="rId5"/>
          <a:stretch>
            <a:fillRect/>
          </a:stretch>
        </p:blipFill>
        <p:spPr>
          <a:xfrm>
            <a:off x="7099397" y="489468"/>
            <a:ext cx="3734321" cy="2438740"/>
          </a:xfrm>
          <a:prstGeom prst="rect">
            <a:avLst/>
          </a:prstGeom>
        </p:spPr>
      </p:pic>
      <p:sp>
        <p:nvSpPr>
          <p:cNvPr id="11" name="TextBox 10">
            <a:extLst>
              <a:ext uri="{FF2B5EF4-FFF2-40B4-BE49-F238E27FC236}">
                <a16:creationId xmlns:a16="http://schemas.microsoft.com/office/drawing/2014/main" id="{75551CC1-4075-6F88-F165-26B97EC5EDD1}"/>
              </a:ext>
            </a:extLst>
          </p:cNvPr>
          <p:cNvSpPr txBox="1"/>
          <p:nvPr/>
        </p:nvSpPr>
        <p:spPr>
          <a:xfrm>
            <a:off x="7810502" y="2934123"/>
            <a:ext cx="25812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Mỗi sáng (….)</a:t>
            </a:r>
          </a:p>
        </p:txBody>
      </p:sp>
      <p:sp>
        <p:nvSpPr>
          <p:cNvPr id="13" name="TextBox 12">
            <a:extLst>
              <a:ext uri="{FF2B5EF4-FFF2-40B4-BE49-F238E27FC236}">
                <a16:creationId xmlns:a16="http://schemas.microsoft.com/office/drawing/2014/main" id="{8800C1A5-0A7D-B66D-4E4D-2AB80A49C55B}"/>
              </a:ext>
            </a:extLst>
          </p:cNvPr>
          <p:cNvSpPr txBox="1"/>
          <p:nvPr/>
        </p:nvSpPr>
        <p:spPr>
          <a:xfrm>
            <a:off x="7199279" y="3562954"/>
            <a:ext cx="3803718" cy="2123658"/>
          </a:xfrm>
          <a:prstGeom prst="rect">
            <a:avLst/>
          </a:prstGeom>
          <a:noFill/>
        </p:spPr>
        <p:txBody>
          <a:bodyPr wrap="square">
            <a:spAutoFit/>
          </a:bodyPr>
          <a:lstStyle/>
          <a:p>
            <a:r>
              <a:rPr lang="vi-VN" sz="2400" b="0" i="0">
                <a:solidFill>
                  <a:schemeClr val="accent4">
                    <a:lumMod val="50000"/>
                  </a:schemeClr>
                </a:solidFill>
                <a:effectLst/>
                <a:latin typeface="Nunito Black" pitchFamily="2" charset="0"/>
              </a:rPr>
              <a:t>- Tranh 4: Mỗi sáng, Na dạo chơi trong vườn rồi chạy vào phòng để đem nắng cho bà.</a:t>
            </a:r>
            <a:br>
              <a:rPr lang="vi-VN" sz="2400" b="0" i="0">
                <a:solidFill>
                  <a:schemeClr val="accent4">
                    <a:lumMod val="50000"/>
                  </a:schemeClr>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69791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242029-29D0-5572-C148-766A8DEA6CFB}"/>
              </a:ext>
            </a:extLst>
          </p:cNvPr>
          <p:cNvSpPr txBox="1"/>
          <p:nvPr/>
        </p:nvSpPr>
        <p:spPr>
          <a:xfrm>
            <a:off x="1070689" y="74431"/>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2. Kể lại câu chuyện </a:t>
            </a:r>
          </a:p>
        </p:txBody>
      </p:sp>
      <p:sp>
        <p:nvSpPr>
          <p:cNvPr id="7" name="Cloud 6">
            <a:extLst>
              <a:ext uri="{FF2B5EF4-FFF2-40B4-BE49-F238E27FC236}">
                <a16:creationId xmlns:a16="http://schemas.microsoft.com/office/drawing/2014/main" id="{DDB54003-E955-41A5-FCB9-D8CBCAA34C2C}"/>
              </a:ext>
            </a:extLst>
          </p:cNvPr>
          <p:cNvSpPr/>
          <p:nvPr/>
        </p:nvSpPr>
        <p:spPr>
          <a:xfrm>
            <a:off x="4174479" y="74431"/>
            <a:ext cx="4400550" cy="1828800"/>
          </a:xfrm>
          <a:prstGeom prst="cloud">
            <a:avLst/>
          </a:prstGeom>
          <a:solidFill>
            <a:schemeClr val="accent4">
              <a:lumMod val="20000"/>
              <a:lumOff val="80000"/>
            </a:schemeClr>
          </a:solidFill>
          <a:ln w="285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Nunito Black" pitchFamily="2" charset="0"/>
            </a:endParaRPr>
          </a:p>
          <a:p>
            <a:pPr algn="ctr"/>
            <a:r>
              <a:rPr lang="en-US" sz="2800" b="0" i="0">
                <a:solidFill>
                  <a:schemeClr val="accent4">
                    <a:lumMod val="50000"/>
                  </a:schemeClr>
                </a:solidFill>
                <a:effectLst/>
                <a:latin typeface="Nunito Black" pitchFamily="2" charset="0"/>
              </a:rPr>
              <a:t>Em dựa vào các bức tranh để kể lại câu chuyện.</a:t>
            </a:r>
            <a:br>
              <a:rPr lang="en-US" sz="2800" b="0" i="0">
                <a:solidFill>
                  <a:schemeClr val="accent4">
                    <a:lumMod val="50000"/>
                  </a:schemeClr>
                </a:solidFill>
                <a:effectLst/>
                <a:latin typeface="Nunito Black" pitchFamily="2" charset="0"/>
              </a:rPr>
            </a:br>
            <a:endParaRPr lang="en-US" sz="2800">
              <a:solidFill>
                <a:schemeClr val="accent4">
                  <a:lumMod val="50000"/>
                </a:schemeClr>
              </a:solidFill>
              <a:latin typeface="Nunito Black" pitchFamily="2" charset="0"/>
            </a:endParaRPr>
          </a:p>
        </p:txBody>
      </p:sp>
      <p:sp>
        <p:nvSpPr>
          <p:cNvPr id="8" name="Rectangle 7">
            <a:extLst>
              <a:ext uri="{FF2B5EF4-FFF2-40B4-BE49-F238E27FC236}">
                <a16:creationId xmlns:a16="http://schemas.microsoft.com/office/drawing/2014/main" id="{86190B49-90E6-9250-1B3F-E5730A12C44D}"/>
              </a:ext>
            </a:extLst>
          </p:cNvPr>
          <p:cNvSpPr/>
          <p:nvPr/>
        </p:nvSpPr>
        <p:spPr>
          <a:xfrm>
            <a:off x="205601" y="988831"/>
            <a:ext cx="11911426" cy="59183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Tree>
    <p:extLst>
      <p:ext uri="{BB962C8B-B14F-4D97-AF65-F5344CB8AC3E}">
        <p14:creationId xmlns:p14="http://schemas.microsoft.com/office/powerpoint/2010/main" val="21099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7"/>
                                        </p:tgtEl>
                                        <p:attrNameLst>
                                          <p:attrName>ppt_w</p:attrName>
                                        </p:attrNameLst>
                                      </p:cBhvr>
                                      <p:tavLst>
                                        <p:tav tm="0">
                                          <p:val>
                                            <p:strVal val="ppt_w"/>
                                          </p:val>
                                        </p:tav>
                                        <p:tav tm="100000">
                                          <p:val>
                                            <p:fltVal val="0"/>
                                          </p:val>
                                        </p:tav>
                                      </p:tavLst>
                                    </p:anim>
                                    <p:anim calcmode="lin" valueType="num">
                                      <p:cBhvr>
                                        <p:cTn id="14" dur="1000"/>
                                        <p:tgtEl>
                                          <p:spTgt spid="7"/>
                                        </p:tgtEl>
                                        <p:attrNameLst>
                                          <p:attrName>ppt_h</p:attrName>
                                        </p:attrNameLst>
                                      </p:cBhvr>
                                      <p:tavLst>
                                        <p:tav tm="0">
                                          <p:val>
                                            <p:strVal val="ppt_h"/>
                                          </p:val>
                                        </p:tav>
                                        <p:tav tm="100000">
                                          <p:val>
                                            <p:fltVal val="0"/>
                                          </p:val>
                                        </p:tav>
                                      </p:tavLst>
                                    </p:anim>
                                    <p:anim calcmode="lin" valueType="num">
                                      <p:cBhvr>
                                        <p:cTn id="15" dur="1000"/>
                                        <p:tgtEl>
                                          <p:spTgt spid="7"/>
                                        </p:tgtEl>
                                        <p:attrNameLst>
                                          <p:attrName>style.rotation</p:attrName>
                                        </p:attrNameLst>
                                      </p:cBhvr>
                                      <p:tavLst>
                                        <p:tav tm="0">
                                          <p:val>
                                            <p:fltVal val="0"/>
                                          </p:val>
                                        </p:tav>
                                        <p:tav tm="100000">
                                          <p:val>
                                            <p:fltVal val="9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2CD23C71-B127-4D5B-BA40-1549ADF1938A}"/>
              </a:ext>
            </a:extLst>
          </p:cNvPr>
          <p:cNvSpPr txBox="1"/>
          <p:nvPr/>
        </p:nvSpPr>
        <p:spPr>
          <a:xfrm>
            <a:off x="998953" y="95250"/>
            <a:ext cx="6098344"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en-US" sz="2800" b="1" i="0">
                <a:solidFill>
                  <a:srgbClr val="2888E1"/>
                </a:solidFill>
                <a:effectLst/>
                <a:latin typeface="OpenSansBold"/>
              </a:rPr>
              <a:t>3</a:t>
            </a:r>
            <a:r>
              <a:rPr lang="en-US" sz="2800">
                <a:solidFill>
                  <a:srgbClr val="000000"/>
                </a:solidFill>
                <a:latin typeface="OpenSans"/>
              </a:rPr>
              <a:t>. </a:t>
            </a:r>
            <a:r>
              <a:rPr lang="en-US" sz="2800" b="1" i="0">
                <a:solidFill>
                  <a:schemeClr val="accent1">
                    <a:lumMod val="75000"/>
                  </a:schemeClr>
                </a:solidFill>
                <a:effectLst/>
                <a:latin typeface="OpenSansBold"/>
              </a:rPr>
              <a:t>Em nghĩ gì về cô bé Na?</a:t>
            </a:r>
            <a:endParaRPr lang="en-US" sz="2800" b="0" i="0">
              <a:solidFill>
                <a:schemeClr val="accent1">
                  <a:lumMod val="75000"/>
                </a:schemeClr>
              </a:solidFill>
              <a:effectLst/>
              <a:latin typeface="OpenSans"/>
            </a:endParaRPr>
          </a:p>
        </p:txBody>
      </p:sp>
      <p:pic>
        <p:nvPicPr>
          <p:cNvPr id="6" name="Picture 5">
            <a:extLst>
              <a:ext uri="{FF2B5EF4-FFF2-40B4-BE49-F238E27FC236}">
                <a16:creationId xmlns:a16="http://schemas.microsoft.com/office/drawing/2014/main" id="{FBADB664-6227-63A9-4826-0355E0A256F4}"/>
              </a:ext>
            </a:extLst>
          </p:cNvPr>
          <p:cNvPicPr>
            <a:picLocks noChangeAspect="1"/>
          </p:cNvPicPr>
          <p:nvPr/>
        </p:nvPicPr>
        <p:blipFill>
          <a:blip r:embed="rId3"/>
          <a:stretch>
            <a:fillRect/>
          </a:stretch>
        </p:blipFill>
        <p:spPr>
          <a:xfrm>
            <a:off x="1948955" y="901128"/>
            <a:ext cx="8068801" cy="3848637"/>
          </a:xfrm>
          <a:prstGeom prst="rect">
            <a:avLst/>
          </a:prstGeom>
        </p:spPr>
      </p:pic>
    </p:spTree>
    <p:extLst>
      <p:ext uri="{BB962C8B-B14F-4D97-AF65-F5344CB8AC3E}">
        <p14:creationId xmlns:p14="http://schemas.microsoft.com/office/powerpoint/2010/main" val="14027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F2E63-0E88-4482-12EE-7D8A36DA85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451" y="208975"/>
            <a:ext cx="12102549" cy="6788172"/>
          </a:xfrm>
          <a:prstGeom prst="rect">
            <a:avLst/>
          </a:prstGeom>
        </p:spPr>
      </p:pic>
      <p:pic>
        <p:nvPicPr>
          <p:cNvPr id="5" name="Picture 1">
            <a:extLst>
              <a:ext uri="{FF2B5EF4-FFF2-40B4-BE49-F238E27FC236}">
                <a16:creationId xmlns:a16="http://schemas.microsoft.com/office/drawing/2014/main" id="{5A9988AE-088A-8BE8-864A-938AEBECD81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C7E2E54C-D929-F19A-BA27-88726E4930F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49174" y="2921313"/>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id="{F1EAADCB-736E-C196-C7E9-9B80AA928BA8}"/>
              </a:ext>
            </a:extLst>
          </p:cNvPr>
          <p:cNvGrpSpPr>
            <a:grpSpLocks noChangeAspect="1"/>
          </p:cNvGrpSpPr>
          <p:nvPr/>
        </p:nvGrpSpPr>
        <p:grpSpPr>
          <a:xfrm>
            <a:off x="11342800" y="0"/>
            <a:ext cx="849200" cy="844826"/>
            <a:chOff x="0" y="0"/>
            <a:chExt cx="6350000" cy="6349975"/>
          </a:xfrm>
        </p:grpSpPr>
        <p:sp>
          <p:nvSpPr>
            <p:cNvPr id="8" name="Freeform 6">
              <a:extLst>
                <a:ext uri="{FF2B5EF4-FFF2-40B4-BE49-F238E27FC236}">
                  <a16:creationId xmlns:a16="http://schemas.microsoft.com/office/drawing/2014/main" id="{B0643D58-4092-10CC-C998-999B3EF77DF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
        <p:nvSpPr>
          <p:cNvPr id="2" name="TextBox 29">
            <a:extLst>
              <a:ext uri="{FF2B5EF4-FFF2-40B4-BE49-F238E27FC236}">
                <a16:creationId xmlns:a16="http://schemas.microsoft.com/office/drawing/2014/main" id="{9B61B1D5-A2D4-94E9-4D24-0BD19183172F}"/>
              </a:ext>
            </a:extLst>
          </p:cNvPr>
          <p:cNvSpPr txBox="1"/>
          <p:nvPr/>
        </p:nvSpPr>
        <p:spPr>
          <a:xfrm>
            <a:off x="739446" y="647665"/>
            <a:ext cx="10163098" cy="2595582"/>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CỦNG CỐ -</a:t>
            </a:r>
          </a:p>
          <a:p>
            <a:pPr algn="ctr">
              <a:lnSpc>
                <a:spcPts val="6400"/>
              </a:lnSpc>
              <a:spcBef>
                <a:spcPct val="0"/>
              </a:spcBef>
            </a:pPr>
            <a:endParaRPr lang="en-US" sz="8800" b="1" spc="-133">
              <a:solidFill>
                <a:srgbClr val="F92D67"/>
              </a:solidFill>
              <a:latin typeface="Nunito Black" pitchFamily="2" charset="0"/>
            </a:endParaRPr>
          </a:p>
          <a:p>
            <a:pPr algn="ctr">
              <a:lnSpc>
                <a:spcPts val="6400"/>
              </a:lnSpc>
              <a:spcBef>
                <a:spcPct val="0"/>
              </a:spcBef>
            </a:pPr>
            <a:r>
              <a:rPr lang="en-US" sz="8800" b="1" spc="-133">
                <a:solidFill>
                  <a:srgbClr val="F92D67"/>
                </a:solidFill>
                <a:latin typeface="Nunito Black" pitchFamily="2" charset="0"/>
              </a:rPr>
              <a:t> DẶN DÒ</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256658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E794FCEF-C4E7-37A0-5F5F-E21BAA1BFA9A}"/>
              </a:ext>
            </a:extLst>
          </p:cNvPr>
          <p:cNvSpPr txBox="1"/>
          <p:nvPr/>
        </p:nvSpPr>
        <p:spPr>
          <a:xfrm>
            <a:off x="2262053" y="108968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pic>
        <p:nvPicPr>
          <p:cNvPr id="2" name="Picture 1">
            <a:extLst>
              <a:ext uri="{FF2B5EF4-FFF2-40B4-BE49-F238E27FC236}">
                <a16:creationId xmlns:a16="http://schemas.microsoft.com/office/drawing/2014/main" id="{3F9F0572-8F23-A2F1-69FA-7D81419B7D6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98354E41-A302-709D-5D7A-CA5BB9DF2DE7}"/>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83961" y="342900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977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EBCADCD7-1C9D-9630-5B98-6AA2D22DCC79}"/>
              </a:ext>
            </a:extLst>
          </p:cNvPr>
          <p:cNvSpPr txBox="1"/>
          <p:nvPr/>
        </p:nvSpPr>
        <p:spPr>
          <a:xfrm>
            <a:off x="481028" y="319675"/>
            <a:ext cx="17697641" cy="2154436"/>
          </a:xfrm>
          <a:prstGeom prst="rect">
            <a:avLst/>
          </a:prstGeom>
        </p:spPr>
        <p:txBody>
          <a:bodyPr wrap="square" lIns="0" tIns="0" rIns="0" bIns="0" rtlCol="0" anchor="t">
            <a:spAutoFit/>
          </a:bodyPr>
          <a:lstStyle/>
          <a:p>
            <a:pPr>
              <a:lnSpc>
                <a:spcPct val="200000"/>
              </a:lnSpc>
              <a:spcBef>
                <a:spcPct val="0"/>
              </a:spcBef>
            </a:pPr>
            <a:r>
              <a:rPr lang="en-US" sz="8000" b="1" spc="-133">
                <a:solidFill>
                  <a:srgbClr val="00B050"/>
                </a:solidFill>
                <a:latin typeface="Nunito Black" pitchFamily="2" charset="0"/>
              </a:rPr>
              <a:t>HẸN GẶP LẠI  CÁC EM </a:t>
            </a:r>
            <a:endParaRPr lang="en-US" sz="8000" b="1" spc="-133" dirty="0">
              <a:solidFill>
                <a:srgbClr val="00B050"/>
              </a:solidFill>
              <a:latin typeface="Nunito Black" pitchFamily="2" charset="0"/>
            </a:endParaRPr>
          </a:p>
        </p:txBody>
      </p:sp>
    </p:spTree>
    <p:extLst>
      <p:ext uri="{BB962C8B-B14F-4D97-AF65-F5344CB8AC3E}">
        <p14:creationId xmlns:p14="http://schemas.microsoft.com/office/powerpoint/2010/main" val="2475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641FCF-FA53-24B6-989C-DA83CA8E091D}"/>
              </a:ext>
            </a:extLst>
          </p:cNvPr>
          <p:cNvSpPr txBox="1"/>
          <p:nvPr/>
        </p:nvSpPr>
        <p:spPr>
          <a:xfrm>
            <a:off x="2020956" y="125613"/>
            <a:ext cx="8776745" cy="578882"/>
          </a:xfrm>
          <a:prstGeom prst="roundRect">
            <a:avLst/>
          </a:prstGeom>
          <a:solidFill>
            <a:srgbClr val="FFFFCC"/>
          </a:solidFill>
          <a:ln w="28575">
            <a:solidFill>
              <a:srgbClr val="217875"/>
            </a:solidFill>
            <a:prstDash val="sysDash"/>
          </a:ln>
        </p:spPr>
        <p:txBody>
          <a:bodyPr wrap="square">
            <a:spAutoFit/>
          </a:bodyPr>
          <a:lstStyle/>
          <a:p>
            <a:r>
              <a:rPr lang="en-US" sz="2800" b="0" i="0">
                <a:solidFill>
                  <a:srgbClr val="00B050"/>
                </a:solidFill>
                <a:effectLst/>
                <a:latin typeface="Nunito Black" pitchFamily="2" charset="0"/>
              </a:rPr>
              <a:t>Quan sát tranh, đoán xem bạn nhỏ đang làm gì?</a:t>
            </a:r>
            <a:endParaRPr lang="en-US" sz="4000"/>
          </a:p>
        </p:txBody>
      </p:sp>
      <p:pic>
        <p:nvPicPr>
          <p:cNvPr id="8" name="Picture 7">
            <a:extLst>
              <a:ext uri="{FF2B5EF4-FFF2-40B4-BE49-F238E27FC236}">
                <a16:creationId xmlns:a16="http://schemas.microsoft.com/office/drawing/2014/main" id="{8BBA3CE7-72A3-3614-6A24-59A539C6E55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74" b="93590" l="9302" r="89922">
                        <a14:foregroundMark x1="13953" y1="30769" x2="72868" y2="62821"/>
                        <a14:foregroundMark x1="21705" y1="85897" x2="35659" y2="89744"/>
                        <a14:foregroundMark x1="17829" y1="88462" x2="40310" y2="88462"/>
                        <a14:foregroundMark x1="61240" y1="25641" x2="86047" y2="46154"/>
                        <a14:foregroundMark x1="66667" y1="89744" x2="86822" y2="85897"/>
                        <a14:foregroundMark x1="55039" y1="93590" x2="74419" y2="87179"/>
                        <a14:foregroundMark x1="43411" y1="88462" x2="67442" y2="87179"/>
                      </a14:backgroundRemoval>
                    </a14:imgEffect>
                  </a14:imgLayer>
                </a14:imgProps>
              </a:ext>
            </a:extLst>
          </a:blip>
          <a:stretch>
            <a:fillRect/>
          </a:stretch>
        </p:blipFill>
        <p:spPr>
          <a:xfrm>
            <a:off x="779851" y="43527"/>
            <a:ext cx="1228896" cy="743054"/>
          </a:xfrm>
          <a:prstGeom prst="rect">
            <a:avLst/>
          </a:prstGeom>
        </p:spPr>
      </p:pic>
      <p:pic>
        <p:nvPicPr>
          <p:cNvPr id="9" name="Picture 8">
            <a:extLst>
              <a:ext uri="{FF2B5EF4-FFF2-40B4-BE49-F238E27FC236}">
                <a16:creationId xmlns:a16="http://schemas.microsoft.com/office/drawing/2014/main" id="{AE62C103-3F40-68E9-C74E-B48D8C3798BF}"/>
              </a:ext>
            </a:extLst>
          </p:cNvPr>
          <p:cNvPicPr>
            <a:picLocks noChangeAspect="1"/>
          </p:cNvPicPr>
          <p:nvPr/>
        </p:nvPicPr>
        <p:blipFill>
          <a:blip r:embed="rId5"/>
          <a:stretch>
            <a:fillRect/>
          </a:stretch>
        </p:blipFill>
        <p:spPr>
          <a:xfrm>
            <a:off x="1518576" y="786581"/>
            <a:ext cx="9478698" cy="49346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a16="http://schemas.microsoft.com/office/drawing/2014/main" id="{5EBCC79D-C255-710C-0693-26FC0EA00ED0}"/>
              </a:ext>
            </a:extLst>
          </p:cNvPr>
          <p:cNvSpPr txBox="1"/>
          <p:nvPr/>
        </p:nvSpPr>
        <p:spPr>
          <a:xfrm>
            <a:off x="1518576" y="5901390"/>
            <a:ext cx="9478698" cy="830997"/>
          </a:xfrm>
          <a:prstGeom prst="rect">
            <a:avLst/>
          </a:prstGeom>
          <a:noFill/>
        </p:spPr>
        <p:txBody>
          <a:bodyPr wrap="square" rtlCol="0">
            <a:spAutoFit/>
          </a:bodyPr>
          <a:lstStyle/>
          <a:p>
            <a:r>
              <a:rPr lang="en-US" sz="2400" b="0" i="0">
                <a:solidFill>
                  <a:srgbClr val="7030A0"/>
                </a:solidFill>
                <a:effectLst/>
                <a:latin typeface="Nunito Black" pitchFamily="2" charset="0"/>
              </a:rPr>
              <a:t>Bạn nhỏ đang lấy vạt áo hứng những tia nắng của ông mặt trời rọi xuống.</a:t>
            </a:r>
            <a:endParaRPr lang="en-US" sz="2400">
              <a:solidFill>
                <a:srgbClr val="7030A0"/>
              </a:solidFill>
              <a:latin typeface="Nunito Black" pitchFamily="2" charset="0"/>
            </a:endParaRPr>
          </a:p>
        </p:txBody>
      </p:sp>
    </p:spTree>
    <p:extLst>
      <p:ext uri="{BB962C8B-B14F-4D97-AF65-F5344CB8AC3E}">
        <p14:creationId xmlns:p14="http://schemas.microsoft.com/office/powerpoint/2010/main" val="38075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ỏ Ba Lá Bốn Biểu - Miễn Phí vector hình ảnh trên Pixabay">
            <a:extLst>
              <a:ext uri="{FF2B5EF4-FFF2-40B4-BE49-F238E27FC236}">
                <a16:creationId xmlns:a16="http://schemas.microsoft.com/office/drawing/2014/main" id="{12B242DD-43FE-47A8-B174-4531B433C2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42" b="97338" l="1563" r="95313">
                        <a14:foregroundMark x1="42708" y1="3422" x2="50000" y2="7985"/>
                        <a14:foregroundMark x1="89583" y1="17871" x2="95313" y2="32700"/>
                        <a14:foregroundMark x1="7813" y1="35361" x2="10417" y2="46388"/>
                        <a14:foregroundMark x1="2083" y1="34981" x2="6250" y2="39924"/>
                        <a14:backgroundMark x1="37500" y1="58175" x2="33333" y2="82510"/>
                        <a14:backgroundMark x1="33333" y1="82510" x2="42188" y2="96198"/>
                        <a14:backgroundMark x1="38021" y1="53612" x2="31250" y2="61597"/>
                        <a14:backgroundMark x1="36979" y1="57414" x2="32813" y2="66540"/>
                        <a14:backgroundMark x1="40104" y1="94677" x2="41146" y2="96958"/>
                        <a14:backgroundMark x1="44271" y1="95437" x2="42188" y2="99620"/>
                      </a14:backgroundRemoval>
                    </a14:imgEffect>
                  </a14:imgLayer>
                </a14:imgProps>
              </a:ext>
              <a:ext uri="{28A0092B-C50C-407E-A947-70E740481C1C}">
                <a14:useLocalDpi xmlns:a14="http://schemas.microsoft.com/office/drawing/2010/main" val="0"/>
              </a:ext>
            </a:extLst>
          </a:blip>
          <a:srcRect/>
          <a:stretch>
            <a:fillRect/>
          </a:stretch>
        </p:blipFill>
        <p:spPr bwMode="auto">
          <a:xfrm rot="19041434">
            <a:off x="10818886" y="5915387"/>
            <a:ext cx="878706" cy="116764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7">
            <a:extLst>
              <a:ext uri="{FF2B5EF4-FFF2-40B4-BE49-F238E27FC236}">
                <a16:creationId xmlns:a16="http://schemas.microsoft.com/office/drawing/2014/main" id="{20CBE1F6-D282-FC45-5ACD-779613050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6064">
            <a:off x="11584382" y="5086654"/>
            <a:ext cx="605012" cy="1069921"/>
          </a:xfrm>
          <a:prstGeom prst="rect">
            <a:avLst/>
          </a:prstGeom>
        </p:spPr>
      </p:pic>
      <p:pic>
        <p:nvPicPr>
          <p:cNvPr id="7" name="Picture 2" descr="Cỏ Ba Lá Bốn Biểu - Miễn Phí vector hình ảnh trên Pixabay">
            <a:extLst>
              <a:ext uri="{FF2B5EF4-FFF2-40B4-BE49-F238E27FC236}">
                <a16:creationId xmlns:a16="http://schemas.microsoft.com/office/drawing/2014/main" id="{8582C002-E172-5F9B-189E-14359DD9627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42" b="97338" l="1563" r="95313">
                        <a14:foregroundMark x1="42708" y1="3422" x2="50000" y2="7985"/>
                        <a14:foregroundMark x1="89583" y1="17871" x2="95313" y2="32700"/>
                        <a14:foregroundMark x1="7813" y1="35361" x2="10417" y2="46388"/>
                        <a14:foregroundMark x1="2083" y1="34981" x2="6250" y2="39924"/>
                        <a14:backgroundMark x1="37500" y1="58175" x2="33333" y2="82510"/>
                        <a14:backgroundMark x1="33333" y1="82510" x2="42188" y2="96198"/>
                        <a14:backgroundMark x1="38021" y1="53612" x2="31250" y2="61597"/>
                        <a14:backgroundMark x1="36979" y1="57414" x2="32813" y2="66540"/>
                        <a14:backgroundMark x1="40104" y1="94677" x2="41146" y2="96958"/>
                        <a14:backgroundMark x1="44271" y1="95437" x2="42188" y2="99620"/>
                      </a14:backgroundRemoval>
                    </a14:imgEffect>
                  </a14:imgLayer>
                </a14:imgProps>
              </a:ext>
              <a:ext uri="{28A0092B-C50C-407E-A947-70E740481C1C}">
                <a14:useLocalDpi xmlns:a14="http://schemas.microsoft.com/office/drawing/2010/main" val="0"/>
              </a:ext>
            </a:extLst>
          </a:blip>
          <a:srcRect/>
          <a:stretch>
            <a:fillRect/>
          </a:stretch>
        </p:blipFill>
        <p:spPr bwMode="auto">
          <a:xfrm rot="19041434">
            <a:off x="11447535" y="5915388"/>
            <a:ext cx="878706" cy="11676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161B1C-AD75-BC14-FC23-3A0DDCADB361}"/>
              </a:ext>
            </a:extLst>
          </p:cNvPr>
          <p:cNvPicPr>
            <a:picLocks noChangeAspect="1"/>
          </p:cNvPicPr>
          <p:nvPr/>
        </p:nvPicPr>
        <p:blipFill>
          <a:blip r:embed="rId5"/>
          <a:stretch>
            <a:fillRect/>
          </a:stretch>
        </p:blipFill>
        <p:spPr>
          <a:xfrm>
            <a:off x="28977" y="5163993"/>
            <a:ext cx="1685404" cy="1781445"/>
          </a:xfrm>
          <a:prstGeom prst="rect">
            <a:avLst/>
          </a:prstGeom>
        </p:spPr>
      </p:pic>
      <p:pic>
        <p:nvPicPr>
          <p:cNvPr id="10" name="Picture 2" descr="Cỏ Ba Lá Bốn Biểu - Miễn Phí vector hình ảnh trên Pixabay">
            <a:extLst>
              <a:ext uri="{FF2B5EF4-FFF2-40B4-BE49-F238E27FC236}">
                <a16:creationId xmlns:a16="http://schemas.microsoft.com/office/drawing/2014/main" id="{ECE1CEEB-EB4E-167C-5EF5-D3553E5D34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42" b="97338" l="1563" r="95313">
                        <a14:foregroundMark x1="42708" y1="3422" x2="50000" y2="7985"/>
                        <a14:foregroundMark x1="89583" y1="17871" x2="95313" y2="32700"/>
                        <a14:foregroundMark x1="7813" y1="35361" x2="10417" y2="46388"/>
                        <a14:foregroundMark x1="2083" y1="34981" x2="6250" y2="39924"/>
                        <a14:backgroundMark x1="37500" y1="58175" x2="33333" y2="82510"/>
                        <a14:backgroundMark x1="33333" y1="82510" x2="42188" y2="96198"/>
                        <a14:backgroundMark x1="38021" y1="53612" x2="31250" y2="61597"/>
                        <a14:backgroundMark x1="36979" y1="57414" x2="32813" y2="66540"/>
                        <a14:backgroundMark x1="40104" y1="94677" x2="41146" y2="96958"/>
                        <a14:backgroundMark x1="44271" y1="95437" x2="42188" y2="99620"/>
                      </a14:backgroundRemoval>
                    </a14:imgEffect>
                  </a14:imgLayer>
                </a14:imgProps>
              </a:ext>
              <a:ext uri="{28A0092B-C50C-407E-A947-70E740481C1C}">
                <a14:useLocalDpi xmlns:a14="http://schemas.microsoft.com/office/drawing/2010/main" val="0"/>
              </a:ext>
            </a:extLst>
          </a:blip>
          <a:srcRect/>
          <a:stretch>
            <a:fillRect/>
          </a:stretch>
        </p:blipFill>
        <p:spPr bwMode="auto">
          <a:xfrm rot="19041434">
            <a:off x="11133211" y="5307255"/>
            <a:ext cx="878706" cy="116764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5">
            <a:extLst>
              <a:ext uri="{FF2B5EF4-FFF2-40B4-BE49-F238E27FC236}">
                <a16:creationId xmlns:a16="http://schemas.microsoft.com/office/drawing/2014/main" id="{7D6A9EB9-CAB1-8E66-0B5B-314C3D093D1D}"/>
              </a:ext>
            </a:extLst>
          </p:cNvPr>
          <p:cNvGrpSpPr>
            <a:grpSpLocks noChangeAspect="1"/>
          </p:cNvGrpSpPr>
          <p:nvPr/>
        </p:nvGrpSpPr>
        <p:grpSpPr>
          <a:xfrm>
            <a:off x="11213004" y="664"/>
            <a:ext cx="978996" cy="973954"/>
            <a:chOff x="0" y="0"/>
            <a:chExt cx="6350000" cy="6349975"/>
          </a:xfrm>
        </p:grpSpPr>
        <p:sp>
          <p:nvSpPr>
            <p:cNvPr id="12" name="Freeform 6">
              <a:extLst>
                <a:ext uri="{FF2B5EF4-FFF2-40B4-BE49-F238E27FC236}">
                  <a16:creationId xmlns:a16="http://schemas.microsoft.com/office/drawing/2014/main" id="{369CCC5A-57E4-1AC0-6E9D-2E7204F1003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a:stretch>
            </a:blipFill>
          </p:spPr>
        </p:sp>
      </p:grpSp>
      <p:pic>
        <p:nvPicPr>
          <p:cNvPr id="14" name="Picture 13">
            <a:extLst>
              <a:ext uri="{FF2B5EF4-FFF2-40B4-BE49-F238E27FC236}">
                <a16:creationId xmlns:a16="http://schemas.microsoft.com/office/drawing/2014/main" id="{BBFAADD6-FE38-F22E-13D1-D631AB7F4F51}"/>
              </a:ext>
            </a:extLst>
          </p:cNvPr>
          <p:cNvPicPr>
            <a:picLocks noChangeAspect="1"/>
          </p:cNvPicPr>
          <p:nvPr/>
        </p:nvPicPr>
        <p:blipFill>
          <a:blip r:embed="rId7"/>
          <a:stretch>
            <a:fillRect/>
          </a:stretch>
        </p:blipFill>
        <p:spPr>
          <a:xfrm>
            <a:off x="-47626" y="0"/>
            <a:ext cx="1238423" cy="1838582"/>
          </a:xfrm>
          <a:prstGeom prst="rect">
            <a:avLst/>
          </a:prstGeom>
        </p:spPr>
      </p:pic>
      <p:sp>
        <p:nvSpPr>
          <p:cNvPr id="2" name="TextBox 1">
            <a:extLst>
              <a:ext uri="{FF2B5EF4-FFF2-40B4-BE49-F238E27FC236}">
                <a16:creationId xmlns:a16="http://schemas.microsoft.com/office/drawing/2014/main" id="{AD89AE0D-FF43-BF58-4CA4-4D29C3D231A0}"/>
              </a:ext>
            </a:extLst>
          </p:cNvPr>
          <p:cNvSpPr txBox="1"/>
          <p:nvPr/>
        </p:nvSpPr>
        <p:spPr>
          <a:xfrm>
            <a:off x="390525" y="56001"/>
            <a:ext cx="11586394" cy="7786747"/>
          </a:xfrm>
          <a:prstGeom prst="rect">
            <a:avLst/>
          </a:prstGeom>
          <a:noFill/>
        </p:spPr>
        <p:txBody>
          <a:bodyPr wrap="square">
            <a:spAutoFit/>
          </a:bodyPr>
          <a:lstStyle/>
          <a:p>
            <a:pPr algn="l"/>
            <a:r>
              <a:rPr lang="en-US" sz="2400" b="1" i="0">
                <a:solidFill>
                  <a:srgbClr val="2888E1"/>
                </a:solidFill>
                <a:effectLst/>
                <a:latin typeface="OpenSans"/>
              </a:rPr>
              <a:t>       </a:t>
            </a:r>
            <a:r>
              <a:rPr lang="vi-VN" sz="2400" b="1" i="0">
                <a:solidFill>
                  <a:srgbClr val="2888E1"/>
                </a:solidFill>
                <a:effectLst/>
                <a:latin typeface="OpenSans"/>
              </a:rPr>
              <a:t>Bài đọc</a:t>
            </a:r>
            <a:endParaRPr lang="vi-VN" sz="2400" b="0" i="0">
              <a:solidFill>
                <a:srgbClr val="000000"/>
              </a:solidFill>
              <a:effectLst/>
              <a:latin typeface="OpenSans"/>
            </a:endParaRPr>
          </a:p>
          <a:p>
            <a:pPr algn="ctr"/>
            <a:r>
              <a:rPr lang="vi-VN" sz="3600" b="1" i="0">
                <a:solidFill>
                  <a:srgbClr val="C00000"/>
                </a:solidFill>
                <a:effectLst/>
                <a:latin typeface="OpenSans"/>
              </a:rPr>
              <a:t>Tia nắng bé nhỏ</a:t>
            </a:r>
            <a:endParaRPr lang="vi-VN" sz="3600" b="0" i="0">
              <a:solidFill>
                <a:srgbClr val="C00000"/>
              </a:solidFill>
              <a:effectLst/>
              <a:latin typeface="OpenSans"/>
            </a:endParaRPr>
          </a:p>
          <a:p>
            <a:pPr algn="just"/>
            <a:r>
              <a:rPr lang="en-US" sz="2400" b="1" i="0">
                <a:solidFill>
                  <a:srgbClr val="002060"/>
                </a:solidFill>
                <a:effectLst/>
                <a:latin typeface="OpenSans"/>
              </a:rPr>
              <a:t>     </a:t>
            </a:r>
            <a:r>
              <a:rPr lang="vi-VN" sz="2400" b="1" i="0">
                <a:solidFill>
                  <a:srgbClr val="002060"/>
                </a:solidFill>
                <a:effectLst/>
                <a:latin typeface="OpenSans"/>
              </a:rPr>
              <a:t>Bà nội của Na đã già yếu. Bà đi lại rất khó khăn.</a:t>
            </a:r>
          </a:p>
          <a:p>
            <a:pPr algn="just"/>
            <a:r>
              <a:rPr lang="vi-VN" sz="24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4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400" b="1" i="0">
                <a:solidFill>
                  <a:srgbClr val="002060"/>
                </a:solidFill>
                <a:effectLst/>
                <a:latin typeface="OpenSans"/>
              </a:rPr>
              <a:t>- Mình sẽ bắt nắng trên vạt áo mang về cho bà!</a:t>
            </a:r>
          </a:p>
          <a:p>
            <a:pPr algn="just"/>
            <a:r>
              <a:rPr lang="vi-VN" sz="2400" b="1" i="0">
                <a:solidFill>
                  <a:srgbClr val="002060"/>
                </a:solidFill>
                <a:effectLst/>
                <a:latin typeface="OpenSans"/>
              </a:rPr>
              <a:t>Nghĩ vậy, cô bé chạy ùa vào phòng bà:</a:t>
            </a:r>
          </a:p>
          <a:p>
            <a:pPr algn="just"/>
            <a:r>
              <a:rPr lang="vi-VN" sz="24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4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4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400" b="1" i="0">
                <a:solidFill>
                  <a:srgbClr val="002060"/>
                </a:solidFill>
                <a:effectLst/>
                <a:latin typeface="OpenSans"/>
              </a:rPr>
              <a:t>(Theo Hà Yên)</a:t>
            </a:r>
          </a:p>
          <a:p>
            <a:br>
              <a:rPr lang="vi-VN" sz="2400"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46488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B8E40-BF8A-E541-1586-9433BAFE34DD}"/>
              </a:ext>
            </a:extLst>
          </p:cNvPr>
          <p:cNvPicPr>
            <a:picLocks noChangeAspect="1"/>
          </p:cNvPicPr>
          <p:nvPr/>
        </p:nvPicPr>
        <p:blipFill>
          <a:blip r:embed="rId3"/>
          <a:stretch>
            <a:fillRect/>
          </a:stretch>
        </p:blipFill>
        <p:spPr>
          <a:xfrm>
            <a:off x="966895" y="0"/>
            <a:ext cx="957155" cy="762066"/>
          </a:xfrm>
          <a:prstGeom prst="rect">
            <a:avLst/>
          </a:prstGeom>
        </p:spPr>
      </p:pic>
      <p:sp>
        <p:nvSpPr>
          <p:cNvPr id="7" name="TextBox 6">
            <a:extLst>
              <a:ext uri="{FF2B5EF4-FFF2-40B4-BE49-F238E27FC236}">
                <a16:creationId xmlns:a16="http://schemas.microsoft.com/office/drawing/2014/main" id="{3831EBB1-9EBF-0D61-9745-C3C451128B89}"/>
              </a:ext>
            </a:extLst>
          </p:cNvPr>
          <p:cNvSpPr txBox="1"/>
          <p:nvPr/>
        </p:nvSpPr>
        <p:spPr>
          <a:xfrm>
            <a:off x="2020957" y="125613"/>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pic>
        <p:nvPicPr>
          <p:cNvPr id="14" name="Picture 13">
            <a:extLst>
              <a:ext uri="{FF2B5EF4-FFF2-40B4-BE49-F238E27FC236}">
                <a16:creationId xmlns:a16="http://schemas.microsoft.com/office/drawing/2014/main" id="{66398337-96D7-D15F-BC2B-8673AC8E13CA}"/>
              </a:ext>
            </a:extLst>
          </p:cNvPr>
          <p:cNvPicPr>
            <a:picLocks noChangeAspect="1"/>
          </p:cNvPicPr>
          <p:nvPr/>
        </p:nvPicPr>
        <p:blipFill>
          <a:blip r:embed="rId4"/>
          <a:stretch>
            <a:fillRect/>
          </a:stretch>
        </p:blipFill>
        <p:spPr>
          <a:xfrm>
            <a:off x="802332" y="959421"/>
            <a:ext cx="6925642" cy="4363059"/>
          </a:xfrm>
          <a:prstGeom prst="rect">
            <a:avLst/>
          </a:prstGeom>
        </p:spPr>
      </p:pic>
      <p:sp>
        <p:nvSpPr>
          <p:cNvPr id="15" name="TextBox 14">
            <a:extLst>
              <a:ext uri="{FF2B5EF4-FFF2-40B4-BE49-F238E27FC236}">
                <a16:creationId xmlns:a16="http://schemas.microsoft.com/office/drawing/2014/main" id="{5880814D-A1E4-3C96-549B-622C8BC1524D}"/>
              </a:ext>
            </a:extLst>
          </p:cNvPr>
          <p:cNvSpPr txBox="1"/>
          <p:nvPr/>
        </p:nvSpPr>
        <p:spPr>
          <a:xfrm>
            <a:off x="2746633" y="2494021"/>
            <a:ext cx="2663020" cy="646929"/>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nắng</a:t>
            </a:r>
            <a:endParaRPr lang="en-US" sz="3600" dirty="0">
              <a:solidFill>
                <a:srgbClr val="002060"/>
              </a:solidFill>
              <a:latin typeface="Nunito Black" pitchFamily="2" charset="0"/>
              <a:cs typeface="Baloo 2 SemiBold" pitchFamily="2" charset="0"/>
            </a:endParaRPr>
          </a:p>
        </p:txBody>
      </p:sp>
      <p:sp>
        <p:nvSpPr>
          <p:cNvPr id="16" name="TextBox 15">
            <a:extLst>
              <a:ext uri="{FF2B5EF4-FFF2-40B4-BE49-F238E27FC236}">
                <a16:creationId xmlns:a16="http://schemas.microsoft.com/office/drawing/2014/main" id="{7B00489F-F5EA-4D38-6D6D-D9DD34448887}"/>
              </a:ext>
            </a:extLst>
          </p:cNvPr>
          <p:cNvSpPr txBox="1"/>
          <p:nvPr/>
        </p:nvSpPr>
        <p:spPr>
          <a:xfrm>
            <a:off x="2514270" y="3875484"/>
            <a:ext cx="3501766" cy="646331"/>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tán lá</a:t>
            </a:r>
            <a:endParaRPr lang="en-US" sz="3600" dirty="0">
              <a:solidFill>
                <a:srgbClr val="002060"/>
              </a:solidFill>
              <a:latin typeface="Nunito Black" pitchFamily="2" charset="0"/>
              <a:cs typeface="Baloo 2 SemiBold" pitchFamily="2" charset="0"/>
            </a:endParaRPr>
          </a:p>
        </p:txBody>
      </p:sp>
      <p:pic>
        <p:nvPicPr>
          <p:cNvPr id="17" name="Picture 2" descr="100+ Hình Ảnh Học Bài, Học Tập Chăm Chỉ [Chill Nhẹ Nhàng]">
            <a:extLst>
              <a:ext uri="{FF2B5EF4-FFF2-40B4-BE49-F238E27FC236}">
                <a16:creationId xmlns:a16="http://schemas.microsoft.com/office/drawing/2014/main" id="{C62C6F65-19F6-4260-9922-BE86112F2BF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8116615" y="1292882"/>
            <a:ext cx="4304698" cy="463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1BD95A-3BAD-6642-EB0F-E59B4E096981}"/>
              </a:ext>
            </a:extLst>
          </p:cNvPr>
          <p:cNvSpPr txBox="1"/>
          <p:nvPr/>
        </p:nvSpPr>
        <p:spPr>
          <a:xfrm>
            <a:off x="1667250" y="83976"/>
            <a:ext cx="5867400"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câu dài</a:t>
            </a:r>
          </a:p>
        </p:txBody>
      </p:sp>
      <p:sp>
        <p:nvSpPr>
          <p:cNvPr id="9" name="TextBox 8">
            <a:extLst>
              <a:ext uri="{FF2B5EF4-FFF2-40B4-BE49-F238E27FC236}">
                <a16:creationId xmlns:a16="http://schemas.microsoft.com/office/drawing/2014/main" id="{967FA81A-344A-57E5-01DE-B29F02C60593}"/>
              </a:ext>
            </a:extLst>
          </p:cNvPr>
          <p:cNvSpPr txBox="1"/>
          <p:nvPr/>
        </p:nvSpPr>
        <p:spPr>
          <a:xfrm>
            <a:off x="593627" y="1317788"/>
            <a:ext cx="9681007" cy="3742762"/>
          </a:xfrm>
          <a:prstGeom prst="roundRect">
            <a:avLst/>
          </a:prstGeom>
        </p:spPr>
        <p:txBody>
          <a:bodyPr vert="horz" lIns="91440" tIns="45720" rIns="91440" bIns="45720" rtlCol="0">
            <a:normAutofit/>
          </a:bodyPr>
          <a:lstStyle/>
          <a:p>
            <a:pPr defTabSz="914400" fontAlgn="t">
              <a:lnSpc>
                <a:spcPct val="90000"/>
              </a:lnSpc>
              <a:spcAft>
                <a:spcPts val="600"/>
              </a:spcAft>
            </a:pPr>
            <a:r>
              <a:rPr lang="en-US" sz="2800">
                <a:solidFill>
                  <a:srgbClr val="002060"/>
                </a:solidFill>
                <a:latin typeface="Nunito Black" pitchFamily="2" charset="0"/>
              </a:rPr>
              <a:t>    Hằng ngày,</a:t>
            </a:r>
            <a:r>
              <a:rPr lang="en-US" sz="2800">
                <a:solidFill>
                  <a:srgbClr val="FF0000"/>
                </a:solidFill>
                <a:latin typeface="Nunito Black" pitchFamily="2" charset="0"/>
              </a:rPr>
              <a:t>/ </a:t>
            </a:r>
            <a:r>
              <a:rPr lang="en-US" sz="2800">
                <a:solidFill>
                  <a:srgbClr val="002060"/>
                </a:solidFill>
                <a:latin typeface="Nunito Black" pitchFamily="2" charset="0"/>
              </a:rPr>
              <a:t>nắng xuyên qua những tán lá trong khu vườn trước nhà</a:t>
            </a:r>
            <a:r>
              <a:rPr lang="en-US" sz="2800">
                <a:solidFill>
                  <a:srgbClr val="FF0000"/>
                </a:solidFill>
                <a:latin typeface="Nunito Black" pitchFamily="2" charset="0"/>
              </a:rPr>
              <a:t>/</a:t>
            </a:r>
            <a:r>
              <a:rPr lang="en-US" sz="2800">
                <a:solidFill>
                  <a:srgbClr val="002060"/>
                </a:solidFill>
                <a:latin typeface="Nunito Black" pitchFamily="2" charset="0"/>
              </a:rPr>
              <a:t> tạo thành những vệt sáng long lánh,</a:t>
            </a:r>
            <a:r>
              <a:rPr lang="en-US" sz="2800">
                <a:solidFill>
                  <a:srgbClr val="FF0000"/>
                </a:solidFill>
                <a:latin typeface="Nunito Black" pitchFamily="2" charset="0"/>
              </a:rPr>
              <a:t>/</a:t>
            </a:r>
            <a:r>
              <a:rPr lang="en-US" sz="2800">
                <a:solidFill>
                  <a:srgbClr val="002060"/>
                </a:solidFill>
                <a:latin typeface="Nunito Black" pitchFamily="2" charset="0"/>
              </a:rPr>
              <a:t> rất đẹp; Mỗi buổi sáng</a:t>
            </a:r>
            <a:r>
              <a:rPr lang="en-US" sz="2800">
                <a:solidFill>
                  <a:srgbClr val="FF0000"/>
                </a:solidFill>
                <a:latin typeface="Nunito Black" pitchFamily="2" charset="0"/>
              </a:rPr>
              <a:t>/</a:t>
            </a:r>
            <a:r>
              <a:rPr lang="en-US" sz="2800">
                <a:solidFill>
                  <a:srgbClr val="002060"/>
                </a:solidFill>
                <a:latin typeface="Nunito Black" pitchFamily="2" charset="0"/>
              </a:rPr>
              <a:t> khi đang dạo chơi trên đòng cỏ,</a:t>
            </a:r>
            <a:r>
              <a:rPr lang="en-US" sz="2800">
                <a:solidFill>
                  <a:srgbClr val="FF0000"/>
                </a:solidFill>
                <a:latin typeface="Nunito Black" pitchFamily="2" charset="0"/>
              </a:rPr>
              <a:t>/</a:t>
            </a:r>
            <a:r>
              <a:rPr lang="en-US" sz="2800">
                <a:solidFill>
                  <a:srgbClr val="002060"/>
                </a:solidFill>
                <a:latin typeface="Nunito Black" pitchFamily="2" charset="0"/>
              </a:rPr>
              <a:t> Na cảm thấy,</a:t>
            </a:r>
            <a:r>
              <a:rPr lang="en-US" sz="2800">
                <a:solidFill>
                  <a:srgbClr val="FF0000"/>
                </a:solidFill>
                <a:latin typeface="Nunito Black" pitchFamily="2" charset="0"/>
              </a:rPr>
              <a:t>/</a:t>
            </a:r>
            <a:r>
              <a:rPr lang="en-US" sz="2800">
                <a:solidFill>
                  <a:srgbClr val="002060"/>
                </a:solidFill>
                <a:latin typeface="Nunito Black" pitchFamily="2" charset="0"/>
              </a:rPr>
              <a:t> nắng sưởi ấm mái tóc mình</a:t>
            </a:r>
            <a:r>
              <a:rPr lang="en-US" sz="2800">
                <a:solidFill>
                  <a:srgbClr val="FF0000"/>
                </a:solidFill>
                <a:latin typeface="Nunito Black" pitchFamily="2" charset="0"/>
              </a:rPr>
              <a:t>/</a:t>
            </a:r>
            <a:r>
              <a:rPr lang="en-US" sz="2800">
                <a:solidFill>
                  <a:srgbClr val="002060"/>
                </a:solidFill>
                <a:latin typeface="Nunito Black" pitchFamily="2" charset="0"/>
              </a:rPr>
              <a:t> và nhảy nhót trên vạt áo.</a:t>
            </a:r>
          </a:p>
        </p:txBody>
      </p:sp>
      <p:pic>
        <p:nvPicPr>
          <p:cNvPr id="10" name="Picture 9">
            <a:extLst>
              <a:ext uri="{FF2B5EF4-FFF2-40B4-BE49-F238E27FC236}">
                <a16:creationId xmlns:a16="http://schemas.microsoft.com/office/drawing/2014/main" id="{BA457170-472E-D375-49A7-92989B9E82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363" y="0"/>
            <a:ext cx="1396887" cy="1112171"/>
          </a:xfrm>
          <a:prstGeom prst="rect">
            <a:avLst/>
          </a:prstGeom>
        </p:spPr>
      </p:pic>
      <p:pic>
        <p:nvPicPr>
          <p:cNvPr id="11" name="Picture 2" descr="100+ Hình Ảnh Học Bài, Học Tập Chăm Chỉ [Chill Nhẹ Nhàng]">
            <a:extLst>
              <a:ext uri="{FF2B5EF4-FFF2-40B4-BE49-F238E27FC236}">
                <a16:creationId xmlns:a16="http://schemas.microsoft.com/office/drawing/2014/main" id="{D872983F-0ACE-B3A2-EBAF-9A19A90AD0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3943651" y="3867259"/>
            <a:ext cx="4304698" cy="374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FC31C-09E8-0C6B-9C09-7EDFC567F025}"/>
              </a:ext>
            </a:extLst>
          </p:cNvPr>
          <p:cNvPicPr>
            <a:picLocks noChangeAspect="1"/>
          </p:cNvPicPr>
          <p:nvPr/>
        </p:nvPicPr>
        <p:blipFill>
          <a:blip r:embed="rId3"/>
          <a:stretch>
            <a:fillRect/>
          </a:stretch>
        </p:blipFill>
        <p:spPr>
          <a:xfrm>
            <a:off x="825623" y="1715582"/>
            <a:ext cx="10561956" cy="3815660"/>
          </a:xfrm>
          <a:prstGeom prst="rect">
            <a:avLst/>
          </a:prstGeom>
        </p:spPr>
      </p:pic>
      <p:sp>
        <p:nvSpPr>
          <p:cNvPr id="6" name="TextBox 5">
            <a:extLst>
              <a:ext uri="{FF2B5EF4-FFF2-40B4-BE49-F238E27FC236}">
                <a16:creationId xmlns:a16="http://schemas.microsoft.com/office/drawing/2014/main" id="{6BADBE60-A09E-7E32-5892-A4A4FD92CF3E}"/>
              </a:ext>
            </a:extLst>
          </p:cNvPr>
          <p:cNvSpPr txBox="1"/>
          <p:nvPr/>
        </p:nvSpPr>
        <p:spPr>
          <a:xfrm>
            <a:off x="1669586" y="108388"/>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pic>
        <p:nvPicPr>
          <p:cNvPr id="7" name="Picture 6">
            <a:extLst>
              <a:ext uri="{FF2B5EF4-FFF2-40B4-BE49-F238E27FC236}">
                <a16:creationId xmlns:a16="http://schemas.microsoft.com/office/drawing/2014/main" id="{1E3F2081-B3ED-0A8C-D519-EAF4A3FC12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509" y="0"/>
            <a:ext cx="1071645" cy="853220"/>
          </a:xfrm>
          <a:prstGeom prst="rect">
            <a:avLst/>
          </a:prstGeom>
        </p:spPr>
      </p:pic>
      <p:sp>
        <p:nvSpPr>
          <p:cNvPr id="8" name="TextBox 7">
            <a:extLst>
              <a:ext uri="{FF2B5EF4-FFF2-40B4-BE49-F238E27FC236}">
                <a16:creationId xmlns:a16="http://schemas.microsoft.com/office/drawing/2014/main" id="{94AF3AEA-0AA1-DC77-1F11-9C6BA4BDBEA4}"/>
              </a:ext>
            </a:extLst>
          </p:cNvPr>
          <p:cNvSpPr txBox="1"/>
          <p:nvPr/>
        </p:nvSpPr>
        <p:spPr>
          <a:xfrm>
            <a:off x="2221345" y="2125510"/>
            <a:ext cx="768632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đem nắng cho bà</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ED8F553A-8863-7C26-F4F9-66DA09D93133}"/>
              </a:ext>
            </a:extLst>
          </p:cNvPr>
          <p:cNvSpPr txBox="1"/>
          <p:nvPr/>
        </p:nvSpPr>
        <p:spPr>
          <a:xfrm>
            <a:off x="1428971" y="3083274"/>
            <a:ext cx="9054548"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2: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chẳng có tia nắng nào có cả</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id="{FC052258-9C7D-484C-8E55-F5E6314615D9}"/>
              </a:ext>
            </a:extLst>
          </p:cNvPr>
          <p:cNvSpPr txBox="1"/>
          <p:nvPr/>
        </p:nvSpPr>
        <p:spPr>
          <a:xfrm>
            <a:off x="3493973" y="4137594"/>
            <a:ext cx="385893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3</a:t>
            </a:r>
            <a:r>
              <a:rPr lang="en-US" sz="2800">
                <a:solidFill>
                  <a:srgbClr val="F79646">
                    <a:lumMod val="50000"/>
                  </a:srgbClr>
                </a:solidFill>
                <a:latin typeface="Nunito Black" pitchFamily="2" charset="0"/>
                <a:cs typeface="Baloo 2 SemiBold" pitchFamily="2" charset="0"/>
              </a:rPr>
              <a:t>: Còn lại </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Tree>
    <p:extLst>
      <p:ext uri="{BB962C8B-B14F-4D97-AF65-F5344CB8AC3E}">
        <p14:creationId xmlns:p14="http://schemas.microsoft.com/office/powerpoint/2010/main" val="10283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F4FB25-EA1C-870B-8EB7-E62553F19766}"/>
              </a:ext>
            </a:extLst>
          </p:cNvPr>
          <p:cNvSpPr txBox="1"/>
          <p:nvPr/>
        </p:nvSpPr>
        <p:spPr>
          <a:xfrm>
            <a:off x="1947180" y="132934"/>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pic>
        <p:nvPicPr>
          <p:cNvPr id="5" name="Picture 4">
            <a:extLst>
              <a:ext uri="{FF2B5EF4-FFF2-40B4-BE49-F238E27FC236}">
                <a16:creationId xmlns:a16="http://schemas.microsoft.com/office/drawing/2014/main" id="{F427BDD2-853D-230B-DE0D-A01A02C831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535" y="0"/>
            <a:ext cx="1071645" cy="853220"/>
          </a:xfrm>
          <a:prstGeom prst="rect">
            <a:avLst/>
          </a:prstGeom>
        </p:spPr>
      </p:pic>
      <p:grpSp>
        <p:nvGrpSpPr>
          <p:cNvPr id="6" name="Group 5">
            <a:extLst>
              <a:ext uri="{FF2B5EF4-FFF2-40B4-BE49-F238E27FC236}">
                <a16:creationId xmlns:a16="http://schemas.microsoft.com/office/drawing/2014/main" id="{51476B3D-5C84-0015-0A31-23B2E8A7EFDD}"/>
              </a:ext>
            </a:extLst>
          </p:cNvPr>
          <p:cNvGrpSpPr/>
          <p:nvPr/>
        </p:nvGrpSpPr>
        <p:grpSpPr>
          <a:xfrm>
            <a:off x="-182420" y="907657"/>
            <a:ext cx="914801" cy="584333"/>
            <a:chOff x="104615" y="807451"/>
            <a:chExt cx="851094" cy="584333"/>
          </a:xfrm>
        </p:grpSpPr>
        <p:pic>
          <p:nvPicPr>
            <p:cNvPr id="7" name="Picture 6">
              <a:extLst>
                <a:ext uri="{FF2B5EF4-FFF2-40B4-BE49-F238E27FC236}">
                  <a16:creationId xmlns:a16="http://schemas.microsoft.com/office/drawing/2014/main" id="{92D20602-D813-E9A9-B762-E73CE0FA8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8" name="TextBox 7">
              <a:extLst>
                <a:ext uri="{FF2B5EF4-FFF2-40B4-BE49-F238E27FC236}">
                  <a16:creationId xmlns:a16="http://schemas.microsoft.com/office/drawing/2014/main" id="{74EFDFB9-434D-0BE5-5F04-5A62C82F158B}"/>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sp>
        <p:nvSpPr>
          <p:cNvPr id="9" name="TextBox 8">
            <a:extLst>
              <a:ext uri="{FF2B5EF4-FFF2-40B4-BE49-F238E27FC236}">
                <a16:creationId xmlns:a16="http://schemas.microsoft.com/office/drawing/2014/main" id="{832EC5D2-438A-7082-E77C-EB5DF10A7842}"/>
              </a:ext>
            </a:extLst>
          </p:cNvPr>
          <p:cNvSpPr txBox="1"/>
          <p:nvPr/>
        </p:nvSpPr>
        <p:spPr>
          <a:xfrm>
            <a:off x="614470" y="883037"/>
            <a:ext cx="10963060" cy="3881914"/>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b="1">
                <a:solidFill>
                  <a:srgbClr val="002060"/>
                </a:solidFill>
                <a:latin typeface="Nunito Black" pitchFamily="2" charset="0"/>
              </a:rPr>
              <a:t>Bà nội của Na đã già yếu. Bà đi lại rất khó khăn.</a:t>
            </a:r>
          </a:p>
          <a:p>
            <a:pPr algn="just"/>
            <a:r>
              <a:rPr lang="vi-VN" sz="2800" b="1">
                <a:solidFill>
                  <a:srgbClr val="002060"/>
                </a:solidFill>
                <a:latin typeface="Nunito Black" pitchFamily="2"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endParaRPr lang="vi-VN" sz="2600" dirty="0">
              <a:latin typeface="Nunito Black" pitchFamily="2" charset="0"/>
            </a:endParaRPr>
          </a:p>
        </p:txBody>
      </p:sp>
      <p:grpSp>
        <p:nvGrpSpPr>
          <p:cNvPr id="10" name="Group 9">
            <a:extLst>
              <a:ext uri="{FF2B5EF4-FFF2-40B4-BE49-F238E27FC236}">
                <a16:creationId xmlns:a16="http://schemas.microsoft.com/office/drawing/2014/main" id="{EBDFEA96-9F28-7D15-6479-6D0D06CF0B19}"/>
              </a:ext>
            </a:extLst>
          </p:cNvPr>
          <p:cNvGrpSpPr/>
          <p:nvPr/>
        </p:nvGrpSpPr>
        <p:grpSpPr>
          <a:xfrm>
            <a:off x="-46965" y="4472784"/>
            <a:ext cx="914801" cy="584333"/>
            <a:chOff x="-62381" y="727412"/>
            <a:chExt cx="851094" cy="584333"/>
          </a:xfrm>
        </p:grpSpPr>
        <p:pic>
          <p:nvPicPr>
            <p:cNvPr id="11" name="Picture 10">
              <a:extLst>
                <a:ext uri="{FF2B5EF4-FFF2-40B4-BE49-F238E27FC236}">
                  <a16:creationId xmlns:a16="http://schemas.microsoft.com/office/drawing/2014/main" id="{D1B83595-01C8-FB99-C9EF-B403DB70C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12" name="TextBox 11">
              <a:extLst>
                <a:ext uri="{FF2B5EF4-FFF2-40B4-BE49-F238E27FC236}">
                  <a16:creationId xmlns:a16="http://schemas.microsoft.com/office/drawing/2014/main" id="{D4C3C6B1-65A4-E556-2152-96E086D58F04}"/>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Tree>
    <p:extLst>
      <p:ext uri="{BB962C8B-B14F-4D97-AF65-F5344CB8AC3E}">
        <p14:creationId xmlns:p14="http://schemas.microsoft.com/office/powerpoint/2010/main" val="128102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EBE430BC-9427-4E4B-AC79-11399C172F32}"/>
</file>

<file path=customXml/itemProps2.xml><?xml version="1.0" encoding="utf-8"?>
<ds:datastoreItem xmlns:ds="http://schemas.openxmlformats.org/officeDocument/2006/customXml" ds:itemID="{5D11137B-1188-4DBB-B13A-7C2A9582A564}"/>
</file>

<file path=customXml/itemProps3.xml><?xml version="1.0" encoding="utf-8"?>
<ds:datastoreItem xmlns:ds="http://schemas.openxmlformats.org/officeDocument/2006/customXml" ds:itemID="{411BAD7A-188F-423D-8E0E-ABF59D6A54E1}"/>
</file>

<file path=docProps/app.xml><?xml version="1.0" encoding="utf-8"?>
<Properties xmlns="http://schemas.openxmlformats.org/officeDocument/2006/extended-properties" xmlns:vt="http://schemas.openxmlformats.org/officeDocument/2006/docPropsVTypes">
  <TotalTime>977</TotalTime>
  <Words>2350</Words>
  <Application>Microsoft Office PowerPoint</Application>
  <PresentationFormat>Màn hình rộng</PresentationFormat>
  <Paragraphs>149</Paragraphs>
  <Slides>30</Slides>
  <Notes>0</Notes>
  <HiddenSlides>0</HiddenSlides>
  <MMClips>0</MMClips>
  <ScaleCrop>false</ScaleCrop>
  <HeadingPairs>
    <vt:vector size="6" baseType="variant">
      <vt:variant>
        <vt:lpstr>Phông được Dùng</vt:lpstr>
      </vt:variant>
      <vt:variant>
        <vt:i4>11</vt:i4>
      </vt:variant>
      <vt:variant>
        <vt:lpstr>Chủ đề</vt:lpstr>
      </vt:variant>
      <vt:variant>
        <vt:i4>1</vt:i4>
      </vt:variant>
      <vt:variant>
        <vt:lpstr>Tiêu đề Bản chiếu</vt:lpstr>
      </vt:variant>
      <vt:variant>
        <vt:i4>30</vt:i4>
      </vt:variant>
    </vt:vector>
  </HeadingPairs>
  <TitlesOfParts>
    <vt:vector size="42" baseType="lpstr">
      <vt:lpstr>#9Slide03 AmpleSoft Bold</vt:lpstr>
      <vt:lpstr>Arial</vt:lpstr>
      <vt:lpstr>Calibri</vt:lpstr>
      <vt:lpstr>Calibri Light</vt:lpstr>
      <vt:lpstr>Nunito</vt:lpstr>
      <vt:lpstr>Nunito Black</vt:lpstr>
      <vt:lpstr>Open Sans</vt:lpstr>
      <vt:lpstr>OpenSans</vt:lpstr>
      <vt:lpstr>OpenSansBold</vt:lpstr>
      <vt:lpstr>Sigmar One</vt:lpstr>
      <vt:lpstr>Sriracha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Nguyễn Thúy Hạnh</cp:lastModifiedBy>
  <cp:revision>12</cp:revision>
  <dcterms:created xsi:type="dcterms:W3CDTF">2022-08-09T09:34:05Z</dcterms:created>
  <dcterms:modified xsi:type="dcterms:W3CDTF">2023-02-21T06:34:28Z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