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5" r:id="rId4"/>
    <p:sldId id="266" r:id="rId5"/>
    <p:sldId id="267" r:id="rId6"/>
    <p:sldId id="269" r:id="rId7"/>
    <p:sldId id="27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FF8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780" y="6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8/16/2022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8/16/2022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59" r="15248"/>
          <a:stretch/>
        </p:blipFill>
        <p:spPr>
          <a:xfrm>
            <a:off x="10318751" y="2050152"/>
            <a:ext cx="5439568" cy="6334983"/>
          </a:xfrm>
          <a:prstGeom prst="rect">
            <a:avLst/>
          </a:prstGeom>
        </p:spPr>
      </p:pic>
      <p:grpSp>
        <p:nvGrpSpPr>
          <p:cNvPr id="4" name="Group 3"/>
          <p:cNvGrpSpPr/>
          <p:nvPr/>
        </p:nvGrpSpPr>
        <p:grpSpPr>
          <a:xfrm rot="1733507">
            <a:off x="14061814" y="5625371"/>
            <a:ext cx="891128" cy="875584"/>
            <a:chOff x="14567223" y="3276600"/>
            <a:chExt cx="904816" cy="90481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7223" y="3276600"/>
              <a:ext cx="904816" cy="904816"/>
            </a:xfrm>
            <a:prstGeom prst="rect">
              <a:avLst/>
            </a:prstGeom>
          </p:spPr>
        </p:pic>
        <p:sp>
          <p:nvSpPr>
            <p:cNvPr id="6" name="Text Box 14"/>
            <p:cNvSpPr txBox="1">
              <a:spLocks noChangeArrowheads="1"/>
            </p:cNvSpPr>
            <p:nvPr/>
          </p:nvSpPr>
          <p:spPr bwMode="auto">
            <a:xfrm rot="19866493">
              <a:off x="14720339" y="3416504"/>
              <a:ext cx="67738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1</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7" name="Group 6"/>
          <p:cNvGrpSpPr/>
          <p:nvPr/>
        </p:nvGrpSpPr>
        <p:grpSpPr>
          <a:xfrm rot="2106069">
            <a:off x="11191241" y="5445356"/>
            <a:ext cx="886710" cy="881584"/>
            <a:chOff x="13291780" y="2858073"/>
            <a:chExt cx="982407" cy="98240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780" y="2858073"/>
              <a:ext cx="982407" cy="982407"/>
            </a:xfrm>
            <a:prstGeom prst="rect">
              <a:avLst/>
            </a:prstGeom>
          </p:spPr>
        </p:pic>
        <p:sp>
          <p:nvSpPr>
            <p:cNvPr id="9" name="Text Box 14"/>
            <p:cNvSpPr txBox="1">
              <a:spLocks noChangeArrowheads="1"/>
            </p:cNvSpPr>
            <p:nvPr/>
          </p:nvSpPr>
          <p:spPr bwMode="auto">
            <a:xfrm rot="19493931">
              <a:off x="13508769" y="3084219"/>
              <a:ext cx="6345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2</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10" name="Group 9"/>
          <p:cNvGrpSpPr/>
          <p:nvPr/>
        </p:nvGrpSpPr>
        <p:grpSpPr>
          <a:xfrm>
            <a:off x="13306797" y="5009479"/>
            <a:ext cx="898058" cy="740641"/>
            <a:chOff x="12772623" y="5565510"/>
            <a:chExt cx="911853" cy="765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72623" y="5565510"/>
              <a:ext cx="911853" cy="765368"/>
            </a:xfrm>
            <a:prstGeom prst="rect">
              <a:avLst/>
            </a:prstGeom>
          </p:spPr>
        </p:pic>
        <p:sp>
          <p:nvSpPr>
            <p:cNvPr id="12" name="Text Box 14"/>
            <p:cNvSpPr txBox="1">
              <a:spLocks noChangeArrowheads="1"/>
            </p:cNvSpPr>
            <p:nvPr/>
          </p:nvSpPr>
          <p:spPr bwMode="auto">
            <a:xfrm>
              <a:off x="12928637" y="5605380"/>
              <a:ext cx="583015" cy="6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3</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13" name="Rectangle 95"/>
          <p:cNvSpPr>
            <a:spLocks noChangeArrowheads="1"/>
          </p:cNvSpPr>
          <p:nvPr/>
        </p:nvSpPr>
        <p:spPr bwMode="auto">
          <a:xfrm>
            <a:off x="5196057" y="1066800"/>
            <a:ext cx="5530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a:solidFill>
                  <a:srgbClr val="0000CC"/>
                </a:solidFill>
                <a:latin typeface="Times New Roman" pitchFamily="18" charset="0"/>
                <a:cs typeface="Times New Roman" pitchFamily="18" charset="0"/>
              </a:rPr>
              <a:t>TRÒ CHƠI: HÁI XOÀI</a:t>
            </a:r>
          </a:p>
        </p:txBody>
      </p:sp>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9" name="Group 18"/>
          <p:cNvGrpSpPr/>
          <p:nvPr/>
        </p:nvGrpSpPr>
        <p:grpSpPr>
          <a:xfrm>
            <a:off x="11932692" y="4654356"/>
            <a:ext cx="936334" cy="772208"/>
            <a:chOff x="12760526" y="5502002"/>
            <a:chExt cx="950717" cy="79798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60526" y="5502002"/>
              <a:ext cx="950717" cy="797989"/>
            </a:xfrm>
            <a:prstGeom prst="rect">
              <a:avLst/>
            </a:prstGeom>
          </p:spPr>
        </p:pic>
        <p:sp>
          <p:nvSpPr>
            <p:cNvPr id="21" name="Text Box 14"/>
            <p:cNvSpPr txBox="1">
              <a:spLocks noChangeArrowheads="1"/>
            </p:cNvSpPr>
            <p:nvPr/>
          </p:nvSpPr>
          <p:spPr bwMode="auto">
            <a:xfrm>
              <a:off x="12928634" y="5605374"/>
              <a:ext cx="583015" cy="6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4</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22" name="Rectangle 21"/>
          <p:cNvSpPr/>
          <p:nvPr/>
        </p:nvSpPr>
        <p:spPr>
          <a:xfrm>
            <a:off x="823119" y="3037582"/>
            <a:ext cx="4025461"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trước 590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a:t>
            </a:r>
            <a:endParaRPr lang="en-US" sz="4000"/>
          </a:p>
        </p:txBody>
      </p:sp>
      <p:sp>
        <p:nvSpPr>
          <p:cNvPr id="23" name="Rectangle 22"/>
          <p:cNvSpPr/>
          <p:nvPr/>
        </p:nvSpPr>
        <p:spPr>
          <a:xfrm>
            <a:off x="5704699" y="5685472"/>
            <a:ext cx="3576620"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sau 899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  ………</a:t>
            </a:r>
            <a:endParaRPr lang="en-US" sz="4000"/>
          </a:p>
        </p:txBody>
      </p:sp>
      <p:sp>
        <p:nvSpPr>
          <p:cNvPr id="24" name="Rectangle 23"/>
          <p:cNvSpPr/>
          <p:nvPr/>
        </p:nvSpPr>
        <p:spPr>
          <a:xfrm>
            <a:off x="6085699" y="3037582"/>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799</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900</a:t>
            </a:r>
            <a:endParaRPr lang="en-US" sz="4000"/>
          </a:p>
        </p:txBody>
      </p:sp>
      <p:sp>
        <p:nvSpPr>
          <p:cNvPr id="25" name="Rectangle 24"/>
          <p:cNvSpPr/>
          <p:nvPr/>
        </p:nvSpPr>
        <p:spPr>
          <a:xfrm>
            <a:off x="1150938" y="5796326"/>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601</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597</a:t>
            </a:r>
            <a:endParaRPr lang="en-US" sz="4000"/>
          </a:p>
        </p:txBody>
      </p:sp>
      <p:sp>
        <p:nvSpPr>
          <p:cNvPr id="26" name="Rectangle 25"/>
          <p:cNvSpPr/>
          <p:nvPr/>
        </p:nvSpPr>
        <p:spPr>
          <a:xfrm>
            <a:off x="6853925" y="642538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900</a:t>
            </a:r>
            <a:endParaRPr lang="en-US" sz="4000">
              <a:solidFill>
                <a:srgbClr val="FF0000"/>
              </a:solidFill>
            </a:endParaRPr>
          </a:p>
        </p:txBody>
      </p:sp>
      <p:sp>
        <p:nvSpPr>
          <p:cNvPr id="27" name="Rectangle 26"/>
          <p:cNvSpPr/>
          <p:nvPr/>
        </p:nvSpPr>
        <p:spPr>
          <a:xfrm>
            <a:off x="7152499" y="3033236"/>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&lt;</a:t>
            </a:r>
            <a:endParaRPr lang="en-US" sz="4000">
              <a:solidFill>
                <a:srgbClr val="FF0000"/>
              </a:solidFill>
            </a:endParaRPr>
          </a:p>
        </p:txBody>
      </p:sp>
      <p:sp>
        <p:nvSpPr>
          <p:cNvPr id="28" name="Rectangle 27"/>
          <p:cNvSpPr/>
          <p:nvPr/>
        </p:nvSpPr>
        <p:spPr>
          <a:xfrm>
            <a:off x="2265756" y="5810673"/>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&gt;</a:t>
            </a:r>
            <a:endParaRPr lang="en-US" sz="4000">
              <a:solidFill>
                <a:srgbClr val="FF0000"/>
              </a:solidFill>
            </a:endParaRPr>
          </a:p>
        </p:txBody>
      </p:sp>
      <p:sp>
        <p:nvSpPr>
          <p:cNvPr id="29" name="Rectangle 28"/>
          <p:cNvSpPr/>
          <p:nvPr/>
        </p:nvSpPr>
        <p:spPr>
          <a:xfrm>
            <a:off x="2265756" y="376354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589</a:t>
            </a:r>
            <a:endParaRPr lang="en-US" sz="4000">
              <a:solidFill>
                <a:srgbClr val="FF0000"/>
              </a:solidFill>
            </a:endParaRP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4"/>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CAFDDDA-3A42-E993-844E-E4DA5F6DC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92" y="2122179"/>
            <a:ext cx="11472626" cy="28300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30702" y="1566871"/>
            <a:ext cx="11441039" cy="650677"/>
            <a:chOff x="1470819" y="1943100"/>
            <a:chExt cx="11441039" cy="650677"/>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0793339" cy="646331"/>
            </a:xfrm>
            <a:prstGeom prst="rect">
              <a:avLst/>
            </a:prstGeom>
            <a:solidFill>
              <a:srgbClr val="FFDB69"/>
            </a:solidFill>
          </p:spPr>
          <p:txBody>
            <a:bodyPr wrap="none" rtlCol="0">
              <a:spAutoFit/>
            </a:bodyPr>
            <a:lstStyle/>
            <a:p>
              <a:r>
                <a:rPr lang="vi-VN" sz="3600" b="1" i="0" dirty="0">
                  <a:solidFill>
                    <a:srgbClr val="FF0000"/>
                  </a:solidFill>
                  <a:effectLst/>
                  <a:latin typeface="Times New Roman" panose="02020603050405020304" pitchFamily="18" charset="0"/>
                  <a:cs typeface="Times New Roman" panose="02020603050405020304" pitchFamily="18" charset="0"/>
                </a:rPr>
                <a:t>Tìm giá tiền của từng loại: bắp ngô, cà rốt, dưa chuột.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75" name="Text Box 14">
            <a:extLst>
              <a:ext uri="{FF2B5EF4-FFF2-40B4-BE49-F238E27FC236}">
                <a16:creationId xmlns:a16="http://schemas.microsoft.com/office/drawing/2014/main" id="{60A0D1D9-DEEC-EE9D-D480-2B2A96F18120}"/>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76" name="TextBox 75">
            <a:extLst>
              <a:ext uri="{FF2B5EF4-FFF2-40B4-BE49-F238E27FC236}">
                <a16:creationId xmlns:a16="http://schemas.microsoft.com/office/drawing/2014/main" id="{B907D853-AAB4-C805-C5D6-898B6D4C3BFC}"/>
              </a:ext>
            </a:extLst>
          </p:cNvPr>
          <p:cNvSpPr txBox="1"/>
          <p:nvPr/>
        </p:nvSpPr>
        <p:spPr>
          <a:xfrm>
            <a:off x="5055186"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5 000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5" name="Table 25">
            <a:extLst>
              <a:ext uri="{FF2B5EF4-FFF2-40B4-BE49-F238E27FC236}">
                <a16:creationId xmlns:a16="http://schemas.microsoft.com/office/drawing/2014/main" id="{CD1CA250-A316-B13A-88E8-41AB760387CC}"/>
              </a:ext>
            </a:extLst>
          </p:cNvPr>
          <p:cNvGraphicFramePr>
            <a:graphicFrameLocks noGrp="1"/>
          </p:cNvGraphicFramePr>
          <p:nvPr>
            <p:extLst>
              <p:ext uri="{D42A27DB-BD31-4B8C-83A1-F6EECF244321}">
                <p14:modId xmlns:p14="http://schemas.microsoft.com/office/powerpoint/2010/main" val="3698148697"/>
              </p:ext>
            </p:extLst>
          </p:nvPr>
        </p:nvGraphicFramePr>
        <p:xfrm>
          <a:off x="1105541" y="5343138"/>
          <a:ext cx="13898880" cy="2377440"/>
        </p:xfrm>
        <a:graphic>
          <a:graphicData uri="http://schemas.openxmlformats.org/drawingml/2006/table">
            <a:tbl>
              <a:tblPr firstRow="1" bandRow="1">
                <a:tableStyleId>{F5AB1C69-6EDB-4FF4-983F-18BD219EF322}</a:tableStyleId>
              </a:tblPr>
              <a:tblGrid>
                <a:gridCol w="3474720">
                  <a:extLst>
                    <a:ext uri="{9D8B030D-6E8A-4147-A177-3AD203B41FA5}">
                      <a16:colId xmlns:a16="http://schemas.microsoft.com/office/drawing/2014/main" val="3158024811"/>
                    </a:ext>
                  </a:extLst>
                </a:gridCol>
                <a:gridCol w="3474720">
                  <a:extLst>
                    <a:ext uri="{9D8B030D-6E8A-4147-A177-3AD203B41FA5}">
                      <a16:colId xmlns:a16="http://schemas.microsoft.com/office/drawing/2014/main" val="1171699878"/>
                    </a:ext>
                  </a:extLst>
                </a:gridCol>
                <a:gridCol w="3474720">
                  <a:extLst>
                    <a:ext uri="{9D8B030D-6E8A-4147-A177-3AD203B41FA5}">
                      <a16:colId xmlns:a16="http://schemas.microsoft.com/office/drawing/2014/main" val="955801107"/>
                    </a:ext>
                  </a:extLst>
                </a:gridCol>
                <a:gridCol w="3474720">
                  <a:extLst>
                    <a:ext uri="{9D8B030D-6E8A-4147-A177-3AD203B41FA5}">
                      <a16:colId xmlns:a16="http://schemas.microsoft.com/office/drawing/2014/main" val="2887724849"/>
                    </a:ext>
                  </a:extLst>
                </a:gridCol>
              </a:tblGrid>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Củ</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quả</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Bắp</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ngô</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rốt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Dưa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chuột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882203146"/>
                  </a:ext>
                </a:extLst>
              </a:tr>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Giá</a:t>
                      </a:r>
                      <a:r>
                        <a:rPr lang="en-US" sz="4000" b="1" dirty="0">
                          <a:solidFill>
                            <a:srgbClr val="0000FF"/>
                          </a:solidFill>
                          <a:latin typeface="Times New Roman" panose="02020603050405020304" pitchFamily="18" charset="0"/>
                          <a:cs typeface="Times New Roman" panose="02020603050405020304" pitchFamily="18" charset="0"/>
                        </a:rPr>
                        <a:t> </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2845769488"/>
                  </a:ext>
                </a:extLst>
              </a:tr>
            </a:tbl>
          </a:graphicData>
        </a:graphic>
      </p:graphicFrame>
      <p:sp>
        <p:nvSpPr>
          <p:cNvPr id="80" name="TextBox 79">
            <a:extLst>
              <a:ext uri="{FF2B5EF4-FFF2-40B4-BE49-F238E27FC236}">
                <a16:creationId xmlns:a16="http://schemas.microsoft.com/office/drawing/2014/main" id="{37B4B067-4BD9-3013-A564-7591E6726F87}"/>
              </a:ext>
            </a:extLst>
          </p:cNvPr>
          <p:cNvSpPr txBox="1"/>
          <p:nvPr/>
        </p:nvSpPr>
        <p:spPr>
          <a:xfrm>
            <a:off x="8592510"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3 000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E6777EFA-90D9-D8C6-8250-DBE1EFCAEC62}"/>
              </a:ext>
            </a:extLst>
          </p:cNvPr>
          <p:cNvSpPr txBox="1"/>
          <p:nvPr/>
        </p:nvSpPr>
        <p:spPr>
          <a:xfrm>
            <a:off x="12114753" y="6832040"/>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2 000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0" grpId="0"/>
      <p:bldP spid="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7" name="Text Box 14">
            <a:extLst>
              <a:ext uri="{FF2B5EF4-FFF2-40B4-BE49-F238E27FC236}">
                <a16:creationId xmlns:a16="http://schemas.microsoft.com/office/drawing/2014/main" id="{4575F1BE-871B-607A-7C63-F5801578072A}"/>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22" name="TextBox 21">
            <a:extLst>
              <a:ext uri="{FF2B5EF4-FFF2-40B4-BE49-F238E27FC236}">
                <a16:creationId xmlns:a16="http://schemas.microsoft.com/office/drawing/2014/main" id="{4773A1F2-5EDF-001D-C541-3F65FE31AF9C}"/>
              </a:ext>
            </a:extLst>
          </p:cNvPr>
          <p:cNvSpPr txBox="1"/>
          <p:nvPr/>
        </p:nvSpPr>
        <p:spPr>
          <a:xfrm>
            <a:off x="583407" y="2295685"/>
            <a:ext cx="15346362" cy="4598375"/>
          </a:xfrm>
          <a:prstGeom prst="rect">
            <a:avLst/>
          </a:prstGeom>
          <a:solidFill>
            <a:schemeClr val="bg1"/>
          </a:solidFill>
        </p:spPr>
        <p:txBody>
          <a:bodyPr wrap="square">
            <a:spAutoFit/>
          </a:bodyPr>
          <a:lstStyle/>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Vào đầu vụ ngô, mẹ Lan mua 1 bắp ngô giá 5 000 đồng. Giữa vụ, với 5 000 đồng, mẹ Lan mua được 2 bắp ngô.</a:t>
            </a:r>
          </a:p>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a) Giữa vụ, giá tiền 1 bắp ngô là </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đồng.</a:t>
            </a:r>
          </a:p>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b) Giá tiền 1 bắp ngô ở đầu vụ nhiều hơn giá tiền 1 bắp ngô ở giữa vụ là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 đồng.</a:t>
            </a:r>
          </a:p>
        </p:txBody>
      </p:sp>
      <p:sp>
        <p:nvSpPr>
          <p:cNvPr id="14" name="Rectangle: Rounded Corners 13">
            <a:extLst>
              <a:ext uri="{FF2B5EF4-FFF2-40B4-BE49-F238E27FC236}">
                <a16:creationId xmlns:a16="http://schemas.microsoft.com/office/drawing/2014/main" id="{8FF7E069-B30F-98D1-8EA1-A38E4B8A2EC0}"/>
              </a:ext>
            </a:extLst>
          </p:cNvPr>
          <p:cNvSpPr/>
          <p:nvPr/>
        </p:nvSpPr>
        <p:spPr>
          <a:xfrm>
            <a:off x="7799388" y="4137672"/>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17B55E3E-359E-73CF-64A1-632FFFCA03F9}"/>
              </a:ext>
            </a:extLst>
          </p:cNvPr>
          <p:cNvSpPr/>
          <p:nvPr/>
        </p:nvSpPr>
        <p:spPr>
          <a:xfrm>
            <a:off x="1402733" y="5939520"/>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40C192D-9BA5-430F-DC9E-5620417BC1B5}"/>
              </a:ext>
            </a:extLst>
          </p:cNvPr>
          <p:cNvSpPr/>
          <p:nvPr/>
        </p:nvSpPr>
        <p:spPr>
          <a:xfrm>
            <a:off x="7697202" y="413767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
        <p:nvSpPr>
          <p:cNvPr id="26" name="Rectangle: Rounded Corners 25">
            <a:extLst>
              <a:ext uri="{FF2B5EF4-FFF2-40B4-BE49-F238E27FC236}">
                <a16:creationId xmlns:a16="http://schemas.microsoft.com/office/drawing/2014/main" id="{0527ADA9-9DE4-656D-289C-A17A9B32661F}"/>
              </a:ext>
            </a:extLst>
          </p:cNvPr>
          <p:cNvSpPr/>
          <p:nvPr/>
        </p:nvSpPr>
        <p:spPr>
          <a:xfrm>
            <a:off x="1223318" y="594744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03B8F0-64FB-9140-4833-AA42D37E8E23}"/>
              </a:ext>
            </a:extLst>
          </p:cNvPr>
          <p:cNvPicPr>
            <a:picLocks noChangeAspect="1"/>
          </p:cNvPicPr>
          <p:nvPr/>
        </p:nvPicPr>
        <p:blipFill>
          <a:blip r:embed="rId2"/>
          <a:stretch>
            <a:fillRect/>
          </a:stretch>
        </p:blipFill>
        <p:spPr>
          <a:xfrm>
            <a:off x="3794919" y="2204352"/>
            <a:ext cx="10058400" cy="2595243"/>
          </a:xfrm>
          <a:prstGeom prst="rect">
            <a:avLst/>
          </a:prstGeom>
        </p:spPr>
      </p:pic>
      <p:grpSp>
        <p:nvGrpSpPr>
          <p:cNvPr id="2" name="Group 1"/>
          <p:cNvGrpSpPr/>
          <p:nvPr/>
        </p:nvGrpSpPr>
        <p:grpSpPr>
          <a:xfrm>
            <a:off x="5236910" y="-107598"/>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23019" y="1126665"/>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3" name="TextBox 12"/>
          <p:cNvSpPr txBox="1"/>
          <p:nvPr/>
        </p:nvSpPr>
        <p:spPr>
          <a:xfrm>
            <a:off x="556419" y="1157585"/>
            <a:ext cx="15630110" cy="1661993"/>
          </a:xfrm>
          <a:prstGeom prst="rect">
            <a:avLst/>
          </a:prstGeom>
          <a:noFill/>
        </p:spPr>
        <p:txBody>
          <a:bodyPr wrap="square" rtlCol="0">
            <a:spAutoFit/>
          </a:bodyPr>
          <a:lstStyle/>
          <a:p>
            <a:r>
              <a:rPr lang="vi-VN" sz="3400" b="1" dirty="0">
                <a:solidFill>
                  <a:srgbClr val="FF0000"/>
                </a:solidFill>
                <a:latin typeface="Times New Roman" panose="02020603050405020304" pitchFamily="18" charset="0"/>
                <a:cs typeface="Times New Roman" panose="02020603050405020304" pitchFamily="18" charset="0"/>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24" name="Text Box 14">
            <a:extLst>
              <a:ext uri="{FF2B5EF4-FFF2-40B4-BE49-F238E27FC236}">
                <a16:creationId xmlns:a16="http://schemas.microsoft.com/office/drawing/2014/main" id="{A18B5B9B-1A64-EA2C-3FA3-18D8C35DD5BD}"/>
              </a:ext>
            </a:extLst>
          </p:cNvPr>
          <p:cNvSpPr txBox="1">
            <a:spLocks noChangeArrowheads="1"/>
          </p:cNvSpPr>
          <p:nvPr/>
        </p:nvSpPr>
        <p:spPr bwMode="auto">
          <a:xfrm>
            <a:off x="4084483" y="685800"/>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38" name="TextBox 37">
            <a:extLst>
              <a:ext uri="{FF2B5EF4-FFF2-40B4-BE49-F238E27FC236}">
                <a16:creationId xmlns:a16="http://schemas.microsoft.com/office/drawing/2014/main" id="{341E596E-3994-C134-2358-188E4A886203}"/>
              </a:ext>
            </a:extLst>
          </p:cNvPr>
          <p:cNvSpPr txBox="1"/>
          <p:nvPr/>
        </p:nvSpPr>
        <p:spPr>
          <a:xfrm>
            <a:off x="90109" y="4695406"/>
            <a:ext cx="16096420" cy="1661993"/>
          </a:xfrm>
          <a:prstGeom prst="rect">
            <a:avLst/>
          </a:prstGeom>
          <a:solidFill>
            <a:schemeClr val="bg1"/>
          </a:solidFill>
        </p:spPr>
        <p:txBody>
          <a:bodyPr wrap="square">
            <a:spAutoFit/>
          </a:bodyPr>
          <a:lstStyle/>
          <a:p>
            <a:pPr marL="514350" indent="-514350" algn="l">
              <a:buAutoNum type="alphaLcParenR"/>
            </a:pPr>
            <a:r>
              <a:rPr lang="vi-VN" sz="3400" b="1" i="0" dirty="0">
                <a:solidFill>
                  <a:srgbClr val="FF0000"/>
                </a:solidFill>
                <a:effectLst/>
                <a:latin typeface="Times New Roman" panose="02020603050405020304" pitchFamily="18" charset="0"/>
                <a:cs typeface="Times New Roman" panose="02020603050405020304" pitchFamily="18" charset="0"/>
              </a:rPr>
              <a:t>Hỏi Nam và Mai cần bao nhiêu tiền để mua số nguyên liệu trên?</a:t>
            </a:r>
          </a:p>
          <a:p>
            <a:pPr algn="l"/>
            <a:r>
              <a:rPr lang="vi-VN" sz="3400" b="1" i="0" dirty="0">
                <a:solidFill>
                  <a:srgbClr val="FF0000"/>
                </a:solidFill>
                <a:effectLst/>
                <a:latin typeface="Times New Roman" panose="02020603050405020304" pitchFamily="18" charset="0"/>
                <a:cs typeface="Times New Roman" panose="02020603050405020304" pitchFamily="18" charset="0"/>
              </a:rPr>
              <a:t>b) Nam và Mai bán nước chanh được 80 000 đồng. Hỏi sau khi trừ đi tiền mua nguyên liệu, hai bạn còn bao nhiêu tiền?</a:t>
            </a:r>
          </a:p>
        </p:txBody>
      </p:sp>
    </p:spTree>
    <p:extLst>
      <p:ext uri="{BB962C8B-B14F-4D97-AF65-F5344CB8AC3E}">
        <p14:creationId xmlns:p14="http://schemas.microsoft.com/office/powerpoint/2010/main" val="10389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fade">
                                      <p:cBhvr>
                                        <p:cTn id="15" dur="500"/>
                                        <p:tgtEl>
                                          <p:spTgt spid="3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xEl>
                                              <p:pRg st="1" end="1"/>
                                            </p:txEl>
                                          </p:spTgt>
                                        </p:tgtEl>
                                        <p:attrNameLst>
                                          <p:attrName>style.visibility</p:attrName>
                                        </p:attrNameLst>
                                      </p:cBhvr>
                                      <p:to>
                                        <p:strVal val="visible"/>
                                      </p:to>
                                    </p:set>
                                    <p:animEffect transition="in" filter="fade">
                                      <p:cBhvr>
                                        <p:cTn id="20"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69E652-EBF7-191D-FA79-E8B6126CF4FA}"/>
              </a:ext>
            </a:extLst>
          </p:cNvPr>
          <p:cNvSpPr txBox="1"/>
          <p:nvPr/>
        </p:nvSpPr>
        <p:spPr>
          <a:xfrm>
            <a:off x="899319" y="1752600"/>
            <a:ext cx="14478000" cy="4401205"/>
          </a:xfrm>
          <a:prstGeom prst="rect">
            <a:avLst/>
          </a:prstGeom>
          <a:noFill/>
        </p:spPr>
        <p:txBody>
          <a:bodyPr wrap="square">
            <a:spAutoFit/>
          </a:bodyPr>
          <a:lstStyle/>
          <a:p>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Bài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giải</a:t>
            </a:r>
            <a:endParaRPr lang="en-US" sz="4000" b="1" i="0" dirty="0">
              <a:solidFill>
                <a:srgbClr val="0000FF"/>
              </a:solidFill>
              <a:effectLst/>
              <a:latin typeface="Times New Roman" panose="02020603050405020304" pitchFamily="18" charset="0"/>
              <a:cs typeface="Times New Roman" panose="02020603050405020304" pitchFamily="18" charset="0"/>
            </a:endParaRPr>
          </a:p>
          <a:p>
            <a:pPr algn="l"/>
            <a:r>
              <a:rPr lang="en-US" sz="4000" b="1" i="0" dirty="0">
                <a:solidFill>
                  <a:srgbClr val="0000FF"/>
                </a:solidFill>
                <a:effectLst/>
                <a:latin typeface="Times New Roman" panose="02020603050405020304" pitchFamily="18" charset="0"/>
                <a:cs typeface="Times New Roman" panose="02020603050405020304" pitchFamily="18" charset="0"/>
              </a:rPr>
              <a:t>a)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Nam </a:t>
            </a:r>
            <a:r>
              <a:rPr lang="en-US" sz="4000" b="1" i="0" dirty="0" err="1">
                <a:solidFill>
                  <a:srgbClr val="0000FF"/>
                </a:solidFill>
                <a:effectLst/>
                <a:latin typeface="Times New Roman" panose="02020603050405020304" pitchFamily="18" charset="0"/>
                <a:cs typeface="Times New Roman" panose="02020603050405020304" pitchFamily="18" charset="0"/>
              </a:rPr>
              <a:t>và</a:t>
            </a:r>
            <a:r>
              <a:rPr lang="en-US" sz="4000" b="1" i="0" dirty="0">
                <a:solidFill>
                  <a:srgbClr val="0000FF"/>
                </a:solidFill>
                <a:effectLst/>
                <a:latin typeface="Times New Roman" panose="02020603050405020304" pitchFamily="18" charset="0"/>
                <a:cs typeface="Times New Roman" panose="02020603050405020304" pitchFamily="18" charset="0"/>
              </a:rPr>
              <a:t> Mai </a:t>
            </a:r>
            <a:r>
              <a:rPr lang="en-US" sz="4000" b="1" i="0" dirty="0" err="1">
                <a:solidFill>
                  <a:srgbClr val="0000FF"/>
                </a:solidFill>
                <a:effectLst/>
                <a:latin typeface="Times New Roman" panose="02020603050405020304" pitchFamily="18" charset="0"/>
                <a:cs typeface="Times New Roman" panose="02020603050405020304" pitchFamily="18" charset="0"/>
              </a:rPr>
              <a:t>cần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để</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mua</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nguyên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liệu</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trên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là</a:t>
            </a:r>
            <a:r>
              <a:rPr lang="en-US" sz="4000" b="1" i="0" dirty="0">
                <a:solidFill>
                  <a:srgbClr val="0000FF"/>
                </a:solidFill>
                <a:effectLst/>
                <a:latin typeface="Times New Roman" panose="02020603050405020304" pitchFamily="18" charset="0"/>
                <a:cs typeface="Times New Roman" panose="02020603050405020304" pitchFamily="18" charset="0"/>
              </a:rPr>
              <a:t>:</a:t>
            </a:r>
          </a:p>
          <a:p>
            <a:pPr lvl="2"/>
            <a:r>
              <a:rPr lang="en-US" sz="4000" b="1" i="0" dirty="0">
                <a:solidFill>
                  <a:srgbClr val="0000FF"/>
                </a:solidFill>
                <a:effectLst/>
                <a:latin typeface="Times New Roman" panose="02020603050405020304" pitchFamily="18" charset="0"/>
                <a:cs typeface="Times New Roman" panose="02020603050405020304" pitchFamily="18" charset="0"/>
              </a:rPr>
              <a:t>   	20 000 + 14 000 + 10 000 = 44 000 (</a:t>
            </a:r>
            <a:r>
              <a:rPr lang="en-US" sz="4000" b="1" i="0" dirty="0" err="1">
                <a:solidFill>
                  <a:srgbClr val="0000FF"/>
                </a:solidFill>
                <a:effectLst/>
                <a:latin typeface="Times New Roman" panose="02020603050405020304" pitchFamily="18" charset="0"/>
                <a:cs typeface="Times New Roman" panose="02020603050405020304" pitchFamily="18" charset="0"/>
              </a:rPr>
              <a:t>đồng</a:t>
            </a:r>
            <a:r>
              <a:rPr lang="en-US" sz="4000" b="1" i="0" dirty="0">
                <a:solidFill>
                  <a:srgbClr val="0000FF"/>
                </a:solidFill>
                <a:effectLst/>
                <a:latin typeface="Times New Roman" panose="02020603050405020304" pitchFamily="18" charset="0"/>
                <a:cs typeface="Times New Roman" panose="02020603050405020304" pitchFamily="18" charset="0"/>
              </a:rPr>
              <a:t>)</a:t>
            </a:r>
          </a:p>
          <a:p>
            <a:pPr algn="l"/>
            <a:r>
              <a:rPr lang="en-US" sz="4000" b="1" i="0" dirty="0">
                <a:solidFill>
                  <a:srgbClr val="0000FF"/>
                </a:solidFill>
                <a:effectLst/>
                <a:latin typeface="Times New Roman" panose="02020603050405020304" pitchFamily="18" charset="0"/>
                <a:cs typeface="Times New Roman" panose="02020603050405020304" pitchFamily="18" charset="0"/>
              </a:rPr>
              <a:t>b) Sau </a:t>
            </a:r>
            <a:r>
              <a:rPr lang="en-US" sz="4000" b="1" i="0" dirty="0" err="1">
                <a:solidFill>
                  <a:srgbClr val="0000FF"/>
                </a:solidFill>
                <a:effectLst/>
                <a:latin typeface="Times New Roman" panose="02020603050405020304" pitchFamily="18" charset="0"/>
                <a:cs typeface="Times New Roman" panose="02020603050405020304" pitchFamily="18" charset="0"/>
              </a:rPr>
              <a:t>khi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trừ</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mua</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nguyên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liệu</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hai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bạn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còn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lại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là</a:t>
            </a:r>
            <a:r>
              <a:rPr lang="en-US" sz="4000" b="1" i="0" dirty="0">
                <a:solidFill>
                  <a:srgbClr val="0000FF"/>
                </a:solidFill>
                <a:effectLst/>
                <a:latin typeface="Times New Roman" panose="02020603050405020304" pitchFamily="18" charset="0"/>
                <a:cs typeface="Times New Roman" panose="02020603050405020304" pitchFamily="18" charset="0"/>
              </a:rPr>
              <a:t>:</a:t>
            </a:r>
          </a:p>
          <a:p>
            <a:pPr lvl="2"/>
            <a:r>
              <a:rPr lang="en-US" sz="4000" b="1" i="0" dirty="0">
                <a:solidFill>
                  <a:srgbClr val="0000FF"/>
                </a:solidFill>
                <a:effectLst/>
                <a:latin typeface="Times New Roman" panose="02020603050405020304" pitchFamily="18" charset="0"/>
                <a:cs typeface="Times New Roman" panose="02020603050405020304" pitchFamily="18" charset="0"/>
              </a:rPr>
              <a:t>	80 000 – 44 000 = 36 000 (</a:t>
            </a:r>
            <a:r>
              <a:rPr lang="en-US" sz="4000" b="1" i="0" dirty="0" err="1">
                <a:solidFill>
                  <a:srgbClr val="0000FF"/>
                </a:solidFill>
                <a:effectLst/>
                <a:latin typeface="Times New Roman" panose="02020603050405020304" pitchFamily="18" charset="0"/>
                <a:cs typeface="Times New Roman" panose="02020603050405020304" pitchFamily="18" charset="0"/>
              </a:rPr>
              <a:t>đồng</a:t>
            </a:r>
            <a:r>
              <a:rPr lang="en-US" sz="4000" b="1" i="0" dirty="0">
                <a:solidFill>
                  <a:srgbClr val="0000FF"/>
                </a:solidFill>
                <a:effectLst/>
                <a:latin typeface="Times New Roman" panose="02020603050405020304" pitchFamily="18" charset="0"/>
                <a:cs typeface="Times New Roman" panose="02020603050405020304" pitchFamily="18" charset="0"/>
              </a:rPr>
              <a:t>)</a:t>
            </a:r>
          </a:p>
          <a:p>
            <a:pPr algn="l"/>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Đáp</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a:solidFill>
                  <a:srgbClr val="FF0000"/>
                </a:solidFill>
                <a:effectLst/>
                <a:latin typeface="Times New Roman" panose="02020603050405020304" pitchFamily="18" charset="0"/>
                <a:cs typeface="Times New Roman" panose="02020603050405020304" pitchFamily="18" charset="0"/>
              </a:rPr>
              <a:t>a) 44 000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i="0" dirty="0">
              <a:solidFill>
                <a:srgbClr val="FF0000"/>
              </a:solidFill>
              <a:effectLst/>
              <a:latin typeface="Times New Roman" panose="02020603050405020304" pitchFamily="18" charset="0"/>
              <a:cs typeface="Times New Roman" panose="02020603050405020304" pitchFamily="18" charset="0"/>
            </a:endParaRPr>
          </a:p>
          <a:p>
            <a:pPr algn="l"/>
            <a:r>
              <a:rPr lang="en-US" sz="4000" b="1" i="0" dirty="0">
                <a:solidFill>
                  <a:srgbClr val="FF0000"/>
                </a:solidFill>
                <a:effectLst/>
                <a:latin typeface="Times New Roman" panose="02020603050405020304" pitchFamily="18" charset="0"/>
                <a:cs typeface="Times New Roman" panose="02020603050405020304" pitchFamily="18" charset="0"/>
              </a:rPr>
              <a:t>                                            		   b) 36 000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7" name="Text Box 14">
            <a:extLst>
              <a:ext uri="{FF2B5EF4-FFF2-40B4-BE49-F238E27FC236}">
                <a16:creationId xmlns:a16="http://schemas.microsoft.com/office/drawing/2014/main" id="{4575F1BE-871B-607A-7C63-F5801578072A}"/>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pic>
        <p:nvPicPr>
          <p:cNvPr id="13" name="Picture 12">
            <a:extLst>
              <a:ext uri="{FF2B5EF4-FFF2-40B4-BE49-F238E27FC236}">
                <a16:creationId xmlns:a16="http://schemas.microsoft.com/office/drawing/2014/main" id="{118E039A-63B5-FD69-C079-A1452DEC60C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67" y="2845162"/>
            <a:ext cx="16276638" cy="3341962"/>
          </a:xfrm>
          <a:prstGeom prst="rect">
            <a:avLst/>
          </a:prstGeom>
        </p:spPr>
      </p:pic>
      <p:sp>
        <p:nvSpPr>
          <p:cNvPr id="14" name="Rectangle: Rounded Corners 13">
            <a:extLst>
              <a:ext uri="{FF2B5EF4-FFF2-40B4-BE49-F238E27FC236}">
                <a16:creationId xmlns:a16="http://schemas.microsoft.com/office/drawing/2014/main" id="{8FF7E069-B30F-98D1-8EA1-A38E4B8A2EC0}"/>
              </a:ext>
            </a:extLst>
          </p:cNvPr>
          <p:cNvSpPr/>
          <p:nvPr/>
        </p:nvSpPr>
        <p:spPr>
          <a:xfrm>
            <a:off x="791087" y="3699595"/>
            <a:ext cx="979695"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5</a:t>
            </a:r>
          </a:p>
        </p:txBody>
      </p:sp>
      <p:sp>
        <p:nvSpPr>
          <p:cNvPr id="20" name="Rectangle: Rounded Corners 19">
            <a:extLst>
              <a:ext uri="{FF2B5EF4-FFF2-40B4-BE49-F238E27FC236}">
                <a16:creationId xmlns:a16="http://schemas.microsoft.com/office/drawing/2014/main" id="{BFFE8C83-8D0F-6341-4F1F-A6B2D90CD84B}"/>
              </a:ext>
            </a:extLst>
          </p:cNvPr>
          <p:cNvSpPr/>
          <p:nvPr/>
        </p:nvSpPr>
        <p:spPr>
          <a:xfrm>
            <a:off x="11663737" y="4489016"/>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
        <p:nvSpPr>
          <p:cNvPr id="21" name="Rectangle: Rounded Corners 20">
            <a:extLst>
              <a:ext uri="{FF2B5EF4-FFF2-40B4-BE49-F238E27FC236}">
                <a16:creationId xmlns:a16="http://schemas.microsoft.com/office/drawing/2014/main" id="{9C7EA010-12EB-0555-71BC-37F1245EF238}"/>
              </a:ext>
            </a:extLst>
          </p:cNvPr>
          <p:cNvSpPr/>
          <p:nvPr/>
        </p:nvSpPr>
        <p:spPr>
          <a:xfrm>
            <a:off x="7381455" y="5361421"/>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51611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ABFAB670-9B0E-4BE5-A7DA-A2D6DAB7E63A}"/>
</file>

<file path=customXml/itemProps2.xml><?xml version="1.0" encoding="utf-8"?>
<ds:datastoreItem xmlns:ds="http://schemas.openxmlformats.org/officeDocument/2006/customXml" ds:itemID="{E9630C46-7B8F-4433-8FD9-F5EA16A970C3}"/>
</file>

<file path=customXml/itemProps3.xml><?xml version="1.0" encoding="utf-8"?>
<ds:datastoreItem xmlns:ds="http://schemas.openxmlformats.org/officeDocument/2006/customXml" ds:itemID="{890FAC8B-37AB-4572-A61A-41AB53DF0BAB}"/>
</file>

<file path=docProps/app.xml><?xml version="1.0" encoding="utf-8"?>
<Properties xmlns="http://schemas.openxmlformats.org/officeDocument/2006/extended-properties" xmlns:vt="http://schemas.openxmlformats.org/officeDocument/2006/docPropsVTypes">
  <TotalTime>981</TotalTime>
  <Words>515</Words>
  <Application>Microsoft Office PowerPoint</Application>
  <PresentationFormat>Custom</PresentationFormat>
  <Paragraphs>72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155</cp:revision>
  <dcterms:created xsi:type="dcterms:W3CDTF">2022-07-10T01:37:20Z</dcterms:created>
  <dcterms:modified xsi:type="dcterms:W3CDTF">2022-08-16T01:45:27Z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