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27" r:id="rId5"/>
    <p:sldId id="439" r:id="rId6"/>
    <p:sldId id="427" r:id="rId7"/>
    <p:sldId id="428" r:id="rId8"/>
    <p:sldId id="459" r:id="rId9"/>
    <p:sldId id="468" r:id="rId10"/>
    <p:sldId id="469" r:id="rId11"/>
    <p:sldId id="470" r:id="rId12"/>
    <p:sldId id="471" r:id="rId13"/>
    <p:sldId id="472" r:id="rId14"/>
    <p:sldId id="465" r:id="rId15"/>
    <p:sldId id="473" r:id="rId16"/>
    <p:sldId id="458" r:id="rId17"/>
  </p:sldIdLst>
  <p:sldSz cx="16276638" cy="9144000"/>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66"/>
    <a:srgbClr val="3333FF"/>
    <a:srgbClr val="FF7C80"/>
    <a:srgbClr val="FF6600"/>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D6D885-1E9B-7F69-0912-D66767D1D642}" v="16" dt="2024-04-08T02:55:00.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50" d="100"/>
          <a:sy n="50" d="100"/>
        </p:scale>
        <p:origin x="-581" y="-4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ạm Ngọc Lan" userId="S::pnlan@thtrungyen.edu.vn::244c8483-40fc-4145-99ed-ea15bd8c56c9" providerId="AD" clId="Web-{E9D6D885-1E9B-7F69-0912-D66767D1D642}"/>
    <pc:docChg chg="modSld">
      <pc:chgData name="Phạm Ngọc Lan" userId="S::pnlan@thtrungyen.edu.vn::244c8483-40fc-4145-99ed-ea15bd8c56c9" providerId="AD" clId="Web-{E9D6D885-1E9B-7F69-0912-D66767D1D642}" dt="2024-04-08T02:55:00.891" v="7" actId="20577"/>
      <pc:docMkLst>
        <pc:docMk/>
      </pc:docMkLst>
      <pc:sldChg chg="modSp">
        <pc:chgData name="Phạm Ngọc Lan" userId="S::pnlan@thtrungyen.edu.vn::244c8483-40fc-4145-99ed-ea15bd8c56c9" providerId="AD" clId="Web-{E9D6D885-1E9B-7F69-0912-D66767D1D642}" dt="2024-04-08T02:55:00.891" v="7" actId="20577"/>
        <pc:sldMkLst>
          <pc:docMk/>
          <pc:sldMk cId="0" sldId="327"/>
        </pc:sldMkLst>
        <pc:spChg chg="mod">
          <ac:chgData name="Phạm Ngọc Lan" userId="S::pnlan@thtrungyen.edu.vn::244c8483-40fc-4145-99ed-ea15bd8c56c9" providerId="AD" clId="Web-{E9D6D885-1E9B-7F69-0912-D66767D1D642}" dt="2024-04-08T02:55:00.891" v="7" actId="20577"/>
          <ac:spMkLst>
            <pc:docMk/>
            <pc:sldMk cId="0" sldId="327"/>
            <ac:spMk id="205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hyperlink" Target="Cau%20hoi/Cau%202.pptx" TargetMode="External"/><Relationship Id="rId12"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Cau%20hoi/Cau%204.pptx" TargetMode="External"/><Relationship Id="rId5" Type="http://schemas.openxmlformats.org/officeDocument/2006/relationships/image" Target="../media/image12.gif"/><Relationship Id="rId15" Type="http://schemas.openxmlformats.org/officeDocument/2006/relationships/image" Target="../media/image18.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810914" y="4266852"/>
            <a:ext cx="10928600"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a:cs typeface="Times New Roman"/>
              </a:rPr>
              <a:t>Môn </a:t>
            </a:r>
            <a:r>
              <a:rPr lang="en-US" sz="4000" b="1" dirty="0" err="1">
                <a:solidFill>
                  <a:srgbClr val="FF0000"/>
                </a:solidFill>
                <a:effectLst>
                  <a:outerShdw blurRad="38100" dist="38100" dir="2700000" algn="tl">
                    <a:srgbClr val="000000">
                      <a:alpha val="43137"/>
                    </a:srgbClr>
                  </a:outerShdw>
                </a:effectLst>
                <a:latin typeface="Times New Roman"/>
                <a:cs typeface="Times New Roman"/>
              </a:rPr>
              <a:t>Tiếng</a:t>
            </a:r>
            <a:r>
              <a:rPr lang="en-US" sz="4000" b="1" dirty="0">
                <a:solidFill>
                  <a:srgbClr val="FF0000"/>
                </a:solidFill>
                <a:effectLst>
                  <a:outerShdw blurRad="38100" dist="38100" dir="2700000" algn="tl">
                    <a:srgbClr val="000000">
                      <a:alpha val="43137"/>
                    </a:srgbClr>
                  </a:outerShdw>
                </a:effectLst>
                <a:latin typeface="Times New Roman"/>
                <a:cs typeface="Times New Roman"/>
              </a:rPr>
              <a:t> Việt </a:t>
            </a:r>
            <a:r>
              <a:rPr lang="en-US" sz="4000" b="1" dirty="0" err="1">
                <a:solidFill>
                  <a:srgbClr val="FF0000"/>
                </a:solidFill>
                <a:effectLst>
                  <a:outerShdw blurRad="38100" dist="38100" dir="2700000" algn="tl">
                    <a:srgbClr val="000000">
                      <a:alpha val="43137"/>
                    </a:srgbClr>
                  </a:outerShdw>
                </a:effectLst>
                <a:latin typeface="Times New Roman"/>
                <a:cs typeface="Times New Roman"/>
              </a:rPr>
              <a:t>lớp</a:t>
            </a:r>
            <a:r>
              <a:rPr lang="en-US" sz="4000" b="1" dirty="0">
                <a:solidFill>
                  <a:srgbClr val="FF0000"/>
                </a:solidFill>
                <a:effectLst>
                  <a:outerShdw blurRad="38100" dist="38100" dir="2700000" algn="tl">
                    <a:srgbClr val="000000">
                      <a:alpha val="43137"/>
                    </a:srgbClr>
                  </a:outerShdw>
                </a:effectLst>
                <a:latin typeface="Times New Roman"/>
                <a:cs typeface="Times New Roman"/>
              </a:rPr>
              <a:t> 3</a:t>
            </a:r>
          </a:p>
          <a:p>
            <a:pPr algn="ctr"/>
            <a:r>
              <a:rPr lang="nl-NL" sz="5400" b="1" dirty="0" err="1">
                <a:solidFill>
                  <a:srgbClr val="FF0000"/>
                </a:solidFill>
                <a:latin typeface="Times New Roman"/>
                <a:cs typeface="Times New Roman"/>
              </a:rPr>
              <a:t>Bài</a:t>
            </a:r>
            <a:r>
              <a:rPr lang="nl-NL" sz="5400" b="1" dirty="0">
                <a:solidFill>
                  <a:srgbClr val="FF0000"/>
                </a:solidFill>
                <a:latin typeface="Times New Roman"/>
                <a:cs typeface="Times New Roman"/>
              </a:rPr>
              <a:t> 21: NHÀ RÔNG (</a:t>
            </a:r>
            <a:r>
              <a:rPr lang="nl-NL" sz="5400" b="1" dirty="0" err="1">
                <a:solidFill>
                  <a:srgbClr val="FF0000"/>
                </a:solidFill>
                <a:latin typeface="Times New Roman"/>
                <a:cs typeface="Times New Roman"/>
              </a:rPr>
              <a:t>tiết</a:t>
            </a:r>
            <a:r>
              <a:rPr lang="nl-NL" sz="5400" b="1" dirty="0">
                <a:solidFill>
                  <a:srgbClr val="FF0000"/>
                </a:solidFill>
                <a:latin typeface="Times New Roman"/>
                <a:cs typeface="Times New Roman"/>
              </a:rPr>
              <a:t> 1,2)</a:t>
            </a:r>
            <a:endParaRPr lang="en-US" sz="5400" dirty="0">
              <a:solidFill>
                <a:srgbClr val="FF0000"/>
              </a:solidFill>
              <a:latin typeface="Times New Roman"/>
              <a:cs typeface="Times New Roman"/>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719" y="6078698"/>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23" name="Text Box 2"/>
          <p:cNvSpPr txBox="1">
            <a:spLocks noChangeArrowheads="1"/>
          </p:cNvSpPr>
          <p:nvPr/>
        </p:nvSpPr>
        <p:spPr bwMode="auto">
          <a:xfrm>
            <a:off x="8443119" y="3025914"/>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461919" y="4173021"/>
            <a:ext cx="8586330" cy="2989777"/>
            <a:chOff x="6461919" y="4173021"/>
            <a:chExt cx="8586330" cy="2989777"/>
          </a:xfrm>
        </p:grpSpPr>
        <p:pic>
          <p:nvPicPr>
            <p:cNvPr id="38"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60195" y="1374745"/>
              <a:ext cx="2989777" cy="85863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08839" y="4760238"/>
              <a:ext cx="7086600" cy="1754326"/>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văn giới thiệu về nhà Rông là một kiến trúc đặc sắc của đồng bào Tây Nguyên.</a:t>
              </a:r>
            </a:p>
          </p:txBody>
        </p:sp>
      </p:grpSp>
    </p:spTree>
    <p:extLst>
      <p:ext uri="{BB962C8B-B14F-4D97-AF65-F5344CB8AC3E}">
        <p14:creationId xmlns:p14="http://schemas.microsoft.com/office/powerpoint/2010/main" val="41051906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5" name="Group 34"/>
          <p:cNvGrpSpPr/>
          <p:nvPr/>
        </p:nvGrpSpPr>
        <p:grpSpPr>
          <a:xfrm>
            <a:off x="1894822" y="2030031"/>
            <a:ext cx="9596297" cy="707291"/>
            <a:chOff x="1894822" y="2030031"/>
            <a:chExt cx="9596297" cy="707291"/>
          </a:xfrm>
        </p:grpSpPr>
        <p:grpSp>
          <p:nvGrpSpPr>
            <p:cNvPr id="36" name="Group 35"/>
            <p:cNvGrpSpPr/>
            <p:nvPr/>
          </p:nvGrpSpPr>
          <p:grpSpPr>
            <a:xfrm>
              <a:off x="1894822" y="2030031"/>
              <a:ext cx="9596297" cy="646331"/>
              <a:chOff x="1508918" y="1888664"/>
              <a:chExt cx="8733709" cy="1083059"/>
            </a:xfrm>
          </p:grpSpPr>
          <p:sp>
            <p:nvSpPr>
              <p:cNvPr id="38" name="Rectangle 37"/>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p>
            </p:txBody>
          </p:sp>
          <p:cxnSp>
            <p:nvCxnSpPr>
              <p:cNvPr id="39" name="Straight Connector 38"/>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7" name="Rectangle 36"/>
            <p:cNvSpPr/>
            <p:nvPr/>
          </p:nvSpPr>
          <p:spPr>
            <a:xfrm>
              <a:off x="5242719" y="2090991"/>
              <a:ext cx="3937296" cy="646331"/>
            </a:xfrm>
            <a:prstGeom prst="rect">
              <a:avLst/>
            </a:prstGeom>
          </p:spPr>
          <p:txBody>
            <a:bodyPr wrap="none">
              <a:spAutoFit/>
            </a:bodyPr>
            <a:lstStyle/>
            <a:p>
              <a:r>
                <a:rPr lang="nl-NL" sz="3600" b="1">
                  <a:solidFill>
                    <a:srgbClr val="FF0000"/>
                  </a:solidFill>
                  <a:latin typeface="Times New Roman" pitchFamily="18" charset="0"/>
                  <a:cs typeface="Times New Roman" pitchFamily="18" charset="0"/>
                </a:rPr>
                <a:t>QUÊ HƯƠNG EM</a:t>
              </a:r>
              <a:endParaRPr lang="en-US" sz="3600" b="1" dirty="0">
                <a:solidFill>
                  <a:srgbClr val="FF0000"/>
                </a:solidFill>
                <a:latin typeface="Times New Roman" pitchFamily="18" charset="0"/>
                <a:cs typeface="Times New Roman" pitchFamily="18" charset="0"/>
              </a:endParaRPr>
            </a:p>
          </p:txBody>
        </p:sp>
      </p:grpSp>
      <p:sp>
        <p:nvSpPr>
          <p:cNvPr id="43" name="Rectangle 42"/>
          <p:cNvSpPr/>
          <p:nvPr/>
        </p:nvSpPr>
        <p:spPr>
          <a:xfrm>
            <a:off x="1950779" y="2835013"/>
            <a:ext cx="13121740" cy="646331"/>
          </a:xfrm>
          <a:prstGeom prst="rect">
            <a:avLst/>
          </a:prstGeom>
        </p:spPr>
        <p:txBody>
          <a:bodyPr wrap="square">
            <a:spAutoFit/>
          </a:bodyPr>
          <a:lstStyle/>
          <a:p>
            <a:r>
              <a:rPr lang="nl-NL" sz="3600" b="1">
                <a:solidFill>
                  <a:srgbClr val="FF0000"/>
                </a:solidFill>
                <a:latin typeface="Times New Roman" pitchFamily="18" charset="0"/>
                <a:cs typeface="Times New Roman" pitchFamily="18" charset="0"/>
              </a:rPr>
              <a:t>1. Đóng vai hướng dẫn viên du lịch, giới thiệu về quê hương  em.</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30" t="46889" r="69620" b="30445"/>
          <a:stretch/>
        </p:blipFill>
        <p:spPr bwMode="auto">
          <a:xfrm>
            <a:off x="1950779" y="3481344"/>
            <a:ext cx="7832974" cy="448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 name="Rectangle 1"/>
          <p:cNvSpPr/>
          <p:nvPr/>
        </p:nvSpPr>
        <p:spPr>
          <a:xfrm>
            <a:off x="1127919" y="8018746"/>
            <a:ext cx="14706600" cy="646331"/>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2. Hãy nói 1-2 câu mời bạn bè ( hoặc du khách) đến thăm quê hương em.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6661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 name="Rectangle 1"/>
          <p:cNvSpPr/>
          <p:nvPr/>
        </p:nvSpPr>
        <p:spPr>
          <a:xfrm>
            <a:off x="670719" y="2915245"/>
            <a:ext cx="15163799" cy="5847755"/>
          </a:xfrm>
          <a:prstGeom prst="rect">
            <a:avLst/>
          </a:prstGeom>
        </p:spPr>
        <p:txBody>
          <a:bodyPr wrap="square">
            <a:spAutoFit/>
          </a:bodyPr>
          <a:lstStyle/>
          <a:p>
            <a:pPr indent="808038" algn="just"/>
            <a:r>
              <a:rPr lang="en-US" sz="3400" b="1">
                <a:solidFill>
                  <a:srgbClr val="0000CC"/>
                </a:solidFill>
                <a:latin typeface="Times New Roman" pitchFamily="18" charset="0"/>
                <a:cs typeface="Times New Roman" pitchFamily="18" charset="0"/>
              </a:rPr>
              <a:t> Chào mừng quý vị đến với quê hương em, một địa danh của đất nước, nơi đây quê em có Vịnh Hạ Long, một cảnh quan nổi tiếng </a:t>
            </a:r>
            <a:r>
              <a:rPr lang="vi-VN" sz="3400" b="1">
                <a:solidFill>
                  <a:srgbClr val="0000CC"/>
                </a:solidFill>
                <a:latin typeface="Times New Roman" pitchFamily="18" charset="0"/>
                <a:cs typeface="Times New Roman" pitchFamily="18" charset="0"/>
              </a:rPr>
              <a:t>được UNESCO công nhận là Di sản Thiên nhiên Thế giới </a:t>
            </a:r>
            <a:endParaRPr lang="en-US" sz="3400" b="1">
              <a:solidFill>
                <a:srgbClr val="0000CC"/>
              </a:solidFill>
              <a:latin typeface="Times New Roman" pitchFamily="18" charset="0"/>
              <a:cs typeface="Times New Roman" pitchFamily="18" charset="0"/>
            </a:endParaRPr>
          </a:p>
          <a:p>
            <a:pPr indent="808038" algn="just"/>
            <a:r>
              <a:rPr lang="vi-VN" sz="3400" b="1">
                <a:solidFill>
                  <a:srgbClr val="0000CC"/>
                </a:solidFill>
                <a:latin typeface="Times New Roman" pitchFamily="18" charset="0"/>
                <a:cs typeface="Times New Roman" pitchFamily="18" charset="0"/>
              </a:rPr>
              <a:t>Trong tiếng Hán-Việt, "Hạ" mang nghĩa giảm, còn "Long" có nghĩa là rồng. "Hạ Long" theo nghĩa đen có nghĩa là "vịnh rồng hạ xuống</a:t>
            </a:r>
            <a:r>
              <a:rPr lang="en-US" sz="3400" b="1">
                <a:solidFill>
                  <a:srgbClr val="0000CC"/>
                </a:solidFill>
                <a:latin typeface="Times New Roman" pitchFamily="18" charset="0"/>
                <a:cs typeface="Times New Roman" pitchFamily="18" charset="0"/>
              </a:rPr>
              <a:t>”. </a:t>
            </a:r>
          </a:p>
          <a:p>
            <a:pPr indent="808038" algn="just"/>
            <a:r>
              <a:rPr lang="vi-VN" sz="3400" b="1">
                <a:solidFill>
                  <a:srgbClr val="0000CC"/>
                </a:solidFill>
                <a:latin typeface="Times New Roman" pitchFamily="18" charset="0"/>
                <a:cs typeface="Times New Roman" pitchFamily="18" charset="0"/>
              </a:rPr>
              <a:t>Vịnh Hạ Long thuộc tỉnh Quảng Ninh, nằm ở phía đông bắc Việt Nam, chỉ cách Hà Nội 180 km về phía đông; xung quanh là Vịnh Bái Tử Long, Vịnh Lan Hạ, Đảo Cát Bà, Đảo Tuần Châu và Thành phố Hạ Long. </a:t>
            </a:r>
            <a:endParaRPr lang="en-US" sz="3400" b="1">
              <a:solidFill>
                <a:srgbClr val="0000CC"/>
              </a:solidFill>
              <a:latin typeface="Times New Roman" pitchFamily="18" charset="0"/>
              <a:cs typeface="Times New Roman" pitchFamily="18" charset="0"/>
            </a:endParaRPr>
          </a:p>
          <a:p>
            <a:pPr indent="808038" algn="just"/>
            <a:r>
              <a:rPr lang="en-US" sz="3400" b="1">
                <a:solidFill>
                  <a:srgbClr val="0000CC"/>
                </a:solidFill>
                <a:latin typeface="Times New Roman" pitchFamily="18" charset="0"/>
                <a:cs typeface="Times New Roman" pitchFamily="18" charset="0"/>
              </a:rPr>
              <a:t>Đến với nơi đây quý vị sẽ được chiêm ngưỡng nhiều cảnh đẹp , hùng vĩ và độc đáo trên vịnh gồm các hang động, các hòn đảo nhỏ và những cảnh đẹp mê hôn khác. Hi vọng rằng quê em sẽ làm hài lòng quý vị.</a:t>
            </a:r>
            <a:endParaRPr lang="vi-VN" sz="3400" b="1">
              <a:solidFill>
                <a:srgbClr val="0000CC"/>
              </a:solidFill>
              <a:latin typeface="Times New Roman" pitchFamily="18" charset="0"/>
              <a:cs typeface="Times New Roman" pitchFamily="18" charset="0"/>
            </a:endParaRPr>
          </a:p>
        </p:txBody>
      </p:sp>
      <p:sp>
        <p:nvSpPr>
          <p:cNvPr id="3" name="TextBox 2"/>
          <p:cNvSpPr txBox="1"/>
          <p:nvPr/>
        </p:nvSpPr>
        <p:spPr>
          <a:xfrm>
            <a:off x="5699919" y="2133600"/>
            <a:ext cx="4074833" cy="646331"/>
          </a:xfrm>
          <a:prstGeom prst="rect">
            <a:avLst/>
          </a:prstGeom>
          <a:noFill/>
        </p:spPr>
        <p:txBody>
          <a:bodyPr wrap="none" rtlCol="0">
            <a:spAutoFit/>
          </a:bodyPr>
          <a:lstStyle/>
          <a:p>
            <a:pPr algn="ctr"/>
            <a:r>
              <a:rPr lang="en-US" sz="3600" b="1">
                <a:solidFill>
                  <a:srgbClr val="FF0000"/>
                </a:solidFill>
                <a:latin typeface="Times New Roman" pitchFamily="18" charset="0"/>
                <a:cs typeface="Times New Roman" pitchFamily="18" charset="0"/>
              </a:rPr>
              <a:t>BÀI THAM KHẢO</a:t>
            </a:r>
          </a:p>
        </p:txBody>
      </p:sp>
    </p:spTree>
    <p:extLst>
      <p:ext uri="{BB962C8B-B14F-4D97-AF65-F5344CB8AC3E}">
        <p14:creationId xmlns:p14="http://schemas.microsoft.com/office/powerpoint/2010/main" val="819175568"/>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1279026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3FD1CF-FD45-4F04-9447-4A0B19B39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114" y="587579"/>
            <a:ext cx="10553399" cy="3165644"/>
          </a:xfrm>
          <a:prstGeom prst="rect">
            <a:avLst/>
          </a:prstGeom>
        </p:spPr>
      </p:pic>
      <p:pic>
        <p:nvPicPr>
          <p:cNvPr id="5" name="Picture 4">
            <a:extLst>
              <a:ext uri="{FF2B5EF4-FFF2-40B4-BE49-F238E27FC236}">
                <a16:creationId xmlns:a16="http://schemas.microsoft.com/office/drawing/2014/main" id="{238241AB-06CA-4D2F-95FB-A01257A13E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646" y="-63840"/>
            <a:ext cx="3726165" cy="3721440"/>
          </a:xfrm>
          <a:prstGeom prst="rect">
            <a:avLst/>
          </a:prstGeom>
        </p:spPr>
      </p:pic>
      <p:sp>
        <p:nvSpPr>
          <p:cNvPr id="6" name="Rectangle 5">
            <a:extLst>
              <a:ext uri="{FF2B5EF4-FFF2-40B4-BE49-F238E27FC236}">
                <a16:creationId xmlns:a16="http://schemas.microsoft.com/office/drawing/2014/main" id="{D71A05A6-1E70-453A-A673-F5D2DBF0B9B5}"/>
              </a:ext>
            </a:extLst>
          </p:cNvPr>
          <p:cNvSpPr/>
          <p:nvPr/>
        </p:nvSpPr>
        <p:spPr>
          <a:xfrm>
            <a:off x="4179544" y="37039"/>
            <a:ext cx="4492395" cy="1107996"/>
          </a:xfrm>
          <a:prstGeom prst="rect">
            <a:avLst/>
          </a:prstGeom>
          <a:noFill/>
        </p:spPr>
        <p:txBody>
          <a:bodyPr wrap="none" lIns="122018" tIns="61009" rIns="122018" bIns="61009">
            <a:spAutoFit/>
          </a:bodyPr>
          <a:lstStyle/>
          <a:p>
            <a:pPr algn="ctr"/>
            <a:r>
              <a:rPr lang="en-US" sz="6400" b="1" spc="67">
                <a:ln w="9525" cmpd="sng">
                  <a:solidFill>
                    <a:schemeClr val="bg1"/>
                  </a:solidFill>
                  <a:prstDash val="solid"/>
                </a:ln>
                <a:solidFill>
                  <a:srgbClr val="0000CC"/>
                </a:solidFill>
                <a:effectLst>
                  <a:glow rad="38100">
                    <a:schemeClr val="accent1">
                      <a:alpha val="40000"/>
                    </a:schemeClr>
                  </a:glow>
                </a:effectLst>
                <a:latin typeface="Times New Roman" panose="02020603050405020304" pitchFamily="18" charset="0"/>
                <a:cs typeface="Times New Roman" panose="02020603050405020304" pitchFamily="18" charset="0"/>
              </a:rPr>
              <a:t>TRÒ CH</a:t>
            </a:r>
            <a:r>
              <a:rPr lang="vi-VN" sz="6400" b="1" spc="67">
                <a:ln w="9525" cmpd="sng">
                  <a:solidFill>
                    <a:schemeClr val="bg1"/>
                  </a:solidFill>
                  <a:prstDash val="solid"/>
                </a:ln>
                <a:solidFill>
                  <a:srgbClr val="0000CC"/>
                </a:solidFill>
                <a:effectLst>
                  <a:glow rad="38100">
                    <a:schemeClr val="accent1">
                      <a:alpha val="40000"/>
                    </a:schemeClr>
                  </a:glow>
                </a:effectLst>
                <a:latin typeface="Times New Roman" panose="02020603050405020304" pitchFamily="18" charset="0"/>
                <a:cs typeface="Times New Roman" panose="02020603050405020304" pitchFamily="18" charset="0"/>
              </a:rPr>
              <a:t>Ơ</a:t>
            </a:r>
            <a:r>
              <a:rPr lang="en-US" sz="6400" b="1" spc="67">
                <a:ln w="9525" cmpd="sng">
                  <a:solidFill>
                    <a:schemeClr val="bg1"/>
                  </a:solidFill>
                  <a:prstDash val="solid"/>
                </a:ln>
                <a:solidFill>
                  <a:srgbClr val="0000CC"/>
                </a:solidFill>
                <a:effectLst>
                  <a:glow rad="38100">
                    <a:schemeClr val="accent1">
                      <a:alpha val="40000"/>
                    </a:schemeClr>
                  </a:glow>
                </a:effectLst>
                <a:latin typeface="Times New Roman" panose="02020603050405020304" pitchFamily="18" charset="0"/>
                <a:cs typeface="Times New Roman" panose="02020603050405020304" pitchFamily="18" charset="0"/>
              </a:rPr>
              <a:t>I</a:t>
            </a:r>
          </a:p>
        </p:txBody>
      </p:sp>
      <p:pic>
        <p:nvPicPr>
          <p:cNvPr id="7" name="Picture 6">
            <a:extLst>
              <a:ext uri="{FF2B5EF4-FFF2-40B4-BE49-F238E27FC236}">
                <a16:creationId xmlns:a16="http://schemas.microsoft.com/office/drawing/2014/main" id="{9DF33CE2-E573-4CDE-B061-8CFB637EA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3004" y="2235708"/>
            <a:ext cx="661238" cy="584200"/>
          </a:xfrm>
          <a:prstGeom prst="rect">
            <a:avLst/>
          </a:prstGeom>
        </p:spPr>
      </p:pic>
      <p:pic>
        <p:nvPicPr>
          <p:cNvPr id="8" name="Picture 7">
            <a:extLst>
              <a:ext uri="{FF2B5EF4-FFF2-40B4-BE49-F238E27FC236}">
                <a16:creationId xmlns:a16="http://schemas.microsoft.com/office/drawing/2014/main" id="{4F808D0E-1F6C-40AA-917F-E3527E720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444" y="2514107"/>
            <a:ext cx="661238" cy="584200"/>
          </a:xfrm>
          <a:prstGeom prst="rect">
            <a:avLst/>
          </a:prstGeom>
        </p:spPr>
      </p:pic>
      <p:pic>
        <p:nvPicPr>
          <p:cNvPr id="9" name="Picture 8">
            <a:extLst>
              <a:ext uri="{FF2B5EF4-FFF2-40B4-BE49-F238E27FC236}">
                <a16:creationId xmlns:a16="http://schemas.microsoft.com/office/drawing/2014/main" id="{14836D63-18B9-4B0B-AB3A-928F51CD1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2183" y="1755613"/>
            <a:ext cx="661238" cy="584200"/>
          </a:xfrm>
          <a:prstGeom prst="rect">
            <a:avLst/>
          </a:prstGeom>
        </p:spPr>
      </p:pic>
      <p:pic>
        <p:nvPicPr>
          <p:cNvPr id="10" name="Picture 9">
            <a:extLst>
              <a:ext uri="{FF2B5EF4-FFF2-40B4-BE49-F238E27FC236}">
                <a16:creationId xmlns:a16="http://schemas.microsoft.com/office/drawing/2014/main" id="{ADED7AC2-8FB9-4B18-833C-1A1BEE1063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0701" y="2222007"/>
            <a:ext cx="661238" cy="584200"/>
          </a:xfrm>
          <a:prstGeom prst="rect">
            <a:avLst/>
          </a:prstGeom>
        </p:spPr>
      </p:pic>
      <p:pic>
        <p:nvPicPr>
          <p:cNvPr id="11" name="Picture 10">
            <a:extLst>
              <a:ext uri="{FF2B5EF4-FFF2-40B4-BE49-F238E27FC236}">
                <a16:creationId xmlns:a16="http://schemas.microsoft.com/office/drawing/2014/main" id="{FC4B740B-89C8-49A9-AC90-0CFD7BA74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376" y="1956308"/>
            <a:ext cx="661238" cy="584200"/>
          </a:xfrm>
          <a:prstGeom prst="rect">
            <a:avLst/>
          </a:prstGeom>
        </p:spPr>
      </p:pic>
      <p:pic>
        <p:nvPicPr>
          <p:cNvPr id="12" name="Picture 11">
            <a:extLst>
              <a:ext uri="{FF2B5EF4-FFF2-40B4-BE49-F238E27FC236}">
                <a16:creationId xmlns:a16="http://schemas.microsoft.com/office/drawing/2014/main" id="{5D08869C-455D-4DBB-A471-23878FD98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20274" y="1840005"/>
            <a:ext cx="661238" cy="584200"/>
          </a:xfrm>
          <a:prstGeom prst="rect">
            <a:avLst/>
          </a:prstGeom>
        </p:spPr>
      </p:pic>
      <p:pic>
        <p:nvPicPr>
          <p:cNvPr id="13" name="Picture 12">
            <a:extLst>
              <a:ext uri="{FF2B5EF4-FFF2-40B4-BE49-F238E27FC236}">
                <a16:creationId xmlns:a16="http://schemas.microsoft.com/office/drawing/2014/main" id="{45FA94B6-7417-4547-A61C-7A97621F3F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3623" y="2474665"/>
            <a:ext cx="661238" cy="584200"/>
          </a:xfrm>
          <a:prstGeom prst="rect">
            <a:avLst/>
          </a:prstGeom>
        </p:spPr>
      </p:pic>
      <p:pic>
        <p:nvPicPr>
          <p:cNvPr id="14" name="Picture 13">
            <a:extLst>
              <a:ext uri="{FF2B5EF4-FFF2-40B4-BE49-F238E27FC236}">
                <a16:creationId xmlns:a16="http://schemas.microsoft.com/office/drawing/2014/main" id="{32ACA7D7-C2EB-42A0-AC4B-ED65117BEB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8528" y="1840005"/>
            <a:ext cx="661238" cy="584200"/>
          </a:xfrm>
          <a:prstGeom prst="rect">
            <a:avLst/>
          </a:prstGeom>
        </p:spPr>
      </p:pic>
      <p:pic>
        <p:nvPicPr>
          <p:cNvPr id="15" name="Picture 14">
            <a:extLst>
              <a:ext uri="{FF2B5EF4-FFF2-40B4-BE49-F238E27FC236}">
                <a16:creationId xmlns:a16="http://schemas.microsoft.com/office/drawing/2014/main" id="{3C9839B8-3B94-4A2B-B566-09F95D8E4DA0}"/>
              </a:ext>
            </a:extLst>
          </p:cNvPr>
          <p:cNvPicPr>
            <a:picLocks noChangeAspect="1"/>
          </p:cNvPicPr>
          <p:nvPr/>
        </p:nvPicPr>
        <p:blipFill rotWithShape="1">
          <a:blip r:embed="rId6">
            <a:extLst>
              <a:ext uri="{28A0092B-C50C-407E-A947-70E740481C1C}">
                <a14:useLocalDpi xmlns:a14="http://schemas.microsoft.com/office/drawing/2010/main" val="0"/>
              </a:ext>
            </a:extLst>
          </a:blip>
          <a:srcRect l="45350" t="46798"/>
          <a:stretch/>
        </p:blipFill>
        <p:spPr>
          <a:xfrm rot="9883826" flipH="1" flipV="1">
            <a:off x="2774559" y="4661464"/>
            <a:ext cx="4505732" cy="2139672"/>
          </a:xfrm>
          <a:prstGeom prst="rect">
            <a:avLst/>
          </a:prstGeom>
        </p:spPr>
      </p:pic>
      <p:pic>
        <p:nvPicPr>
          <p:cNvPr id="16" name="Picture 15">
            <a:extLst>
              <a:ext uri="{FF2B5EF4-FFF2-40B4-BE49-F238E27FC236}">
                <a16:creationId xmlns:a16="http://schemas.microsoft.com/office/drawing/2014/main" id="{8A7B03A0-6164-492B-AA67-EB51E7388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938705" flipH="1">
            <a:off x="234692" y="3177698"/>
            <a:ext cx="5965754" cy="3279813"/>
          </a:xfrm>
          <a:prstGeom prst="rect">
            <a:avLst/>
          </a:prstGeom>
        </p:spPr>
      </p:pic>
      <p:pic>
        <p:nvPicPr>
          <p:cNvPr id="17" name="Picture 16">
            <a:hlinkClick r:id="rId7" action="ppaction://hlinkpres?slideindex=1&amp;slidetitle="/>
            <a:extLst>
              <a:ext uri="{FF2B5EF4-FFF2-40B4-BE49-F238E27FC236}">
                <a16:creationId xmlns:a16="http://schemas.microsoft.com/office/drawing/2014/main" id="{0DB7000D-6FED-46FC-B242-4FAFAC361E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7760" y="5679231"/>
            <a:ext cx="1165244" cy="2169779"/>
          </a:xfrm>
          <a:prstGeom prst="rect">
            <a:avLst/>
          </a:prstGeom>
        </p:spPr>
      </p:pic>
      <p:pic>
        <p:nvPicPr>
          <p:cNvPr id="18" name="Picture 17">
            <a:extLst>
              <a:ext uri="{FF2B5EF4-FFF2-40B4-BE49-F238E27FC236}">
                <a16:creationId xmlns:a16="http://schemas.microsoft.com/office/drawing/2014/main" id="{3ABAA8AB-0A81-4C63-8EF1-4B6B14DE219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432587" y="6261376"/>
            <a:ext cx="606578" cy="629936"/>
          </a:xfrm>
          <a:prstGeom prst="rect">
            <a:avLst/>
          </a:prstGeom>
        </p:spPr>
      </p:pic>
      <p:pic>
        <p:nvPicPr>
          <p:cNvPr id="19" name="Picture 18">
            <a:extLst>
              <a:ext uri="{FF2B5EF4-FFF2-40B4-BE49-F238E27FC236}">
                <a16:creationId xmlns:a16="http://schemas.microsoft.com/office/drawing/2014/main" id="{92F7E10E-CB64-45DA-9D7E-7EF5AC1ECBF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5128529" y="5954781"/>
            <a:ext cx="606578" cy="629936"/>
          </a:xfrm>
          <a:prstGeom prst="rect">
            <a:avLst/>
          </a:prstGeom>
        </p:spPr>
      </p:pic>
      <p:pic>
        <p:nvPicPr>
          <p:cNvPr id="20" name="Picture 19">
            <a:extLst>
              <a:ext uri="{FF2B5EF4-FFF2-40B4-BE49-F238E27FC236}">
                <a16:creationId xmlns:a16="http://schemas.microsoft.com/office/drawing/2014/main" id="{AC747A7F-AAF6-42DE-91EB-CC795634F34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3201774" y="6891312"/>
            <a:ext cx="606578" cy="629936"/>
          </a:xfrm>
          <a:prstGeom prst="rect">
            <a:avLst/>
          </a:prstGeom>
        </p:spPr>
      </p:pic>
      <p:pic>
        <p:nvPicPr>
          <p:cNvPr id="22" name="Picture 21">
            <a:extLst>
              <a:ext uri="{FF2B5EF4-FFF2-40B4-BE49-F238E27FC236}">
                <a16:creationId xmlns:a16="http://schemas.microsoft.com/office/drawing/2014/main" id="{C84A9399-84DA-4DC7-AF37-2F6718016AF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5865401" y="3810267"/>
            <a:ext cx="606578" cy="629936"/>
          </a:xfrm>
          <a:prstGeom prst="rect">
            <a:avLst/>
          </a:prstGeom>
        </p:spPr>
      </p:pic>
      <p:pic>
        <p:nvPicPr>
          <p:cNvPr id="23" name="Picture 22">
            <a:hlinkClick r:id="rId11" action="ppaction://hlinkpres?slideindex=1&amp;slidetitle="/>
            <a:extLst>
              <a:ext uri="{FF2B5EF4-FFF2-40B4-BE49-F238E27FC236}">
                <a16:creationId xmlns:a16="http://schemas.microsoft.com/office/drawing/2014/main" id="{5332D7E4-140E-44BE-AA1D-FB43FD7B320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9164" y="6269749"/>
            <a:ext cx="1050564" cy="2063096"/>
          </a:xfrm>
          <a:prstGeom prst="rect">
            <a:avLst/>
          </a:prstGeom>
        </p:spPr>
      </p:pic>
      <p:pic>
        <p:nvPicPr>
          <p:cNvPr id="24" name="Picture 23">
            <a:hlinkClick r:id="rId11" action="ppaction://hlinkpres?slideindex=1&amp;slidetitle="/>
            <a:extLst>
              <a:ext uri="{FF2B5EF4-FFF2-40B4-BE49-F238E27FC236}">
                <a16:creationId xmlns:a16="http://schemas.microsoft.com/office/drawing/2014/main" id="{D26CC7D9-BF11-4A5D-9E21-CD918501599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35682" y="6784856"/>
            <a:ext cx="1083932" cy="2297259"/>
          </a:xfrm>
          <a:prstGeom prst="rect">
            <a:avLst/>
          </a:prstGeom>
        </p:spPr>
      </p:pic>
      <p:pic>
        <p:nvPicPr>
          <p:cNvPr id="25" name="Picture 24">
            <a:hlinkClick r:id="rId14" action="ppaction://hlinkpres?slideindex=1&amp;slidetitle="/>
            <a:extLst>
              <a:ext uri="{FF2B5EF4-FFF2-40B4-BE49-F238E27FC236}">
                <a16:creationId xmlns:a16="http://schemas.microsoft.com/office/drawing/2014/main" id="{204EA077-50C0-4870-A812-ED78B4FF3FB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88502" y="4480159"/>
            <a:ext cx="1065009" cy="2020524"/>
          </a:xfrm>
          <a:prstGeom prst="rect">
            <a:avLst/>
          </a:prstGeom>
        </p:spPr>
      </p:pic>
      <p:pic>
        <p:nvPicPr>
          <p:cNvPr id="26" name="Picture 25">
            <a:extLst>
              <a:ext uri="{FF2B5EF4-FFF2-40B4-BE49-F238E27FC236}">
                <a16:creationId xmlns:a16="http://schemas.microsoft.com/office/drawing/2014/main" id="{96D54D2B-9A00-45F8-A05D-5AFFF86C4210}"/>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1786439" y="4376441"/>
            <a:ext cx="606578" cy="629936"/>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 calcmode="lin" valueType="num">
                                      <p:cBhvr>
                                        <p:cTn id="9"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
                                        </p:tgtEl>
                                      </p:cBhvr>
                                    </p:animEffect>
                                  </p:childTnLst>
                                </p:cTn>
                              </p:par>
                              <p:par>
                                <p:cTn id="12" presetID="32" presetClass="emph" presetSubtype="0" repeatCount="indefinite" fill="hold" nodeType="withEffect">
                                  <p:stCondLst>
                                    <p:cond delay="0"/>
                                  </p:stCondLst>
                                  <p:childTnLst>
                                    <p:animRot by="120000">
                                      <p:cBhvr>
                                        <p:cTn id="13" dur="100" fill="hold">
                                          <p:stCondLst>
                                            <p:cond delay="0"/>
                                          </p:stCondLst>
                                        </p:cTn>
                                        <p:tgtEl>
                                          <p:spTgt spid="5"/>
                                        </p:tgtEl>
                                        <p:attrNameLst>
                                          <p:attrName>r</p:attrName>
                                        </p:attrNameLst>
                                      </p:cBhvr>
                                    </p:animRot>
                                    <p:animRot by="-240000">
                                      <p:cBhvr>
                                        <p:cTn id="14" dur="200" fill="hold">
                                          <p:stCondLst>
                                            <p:cond delay="200"/>
                                          </p:stCondLst>
                                        </p:cTn>
                                        <p:tgtEl>
                                          <p:spTgt spid="5"/>
                                        </p:tgtEl>
                                        <p:attrNameLst>
                                          <p:attrName>r</p:attrName>
                                        </p:attrNameLst>
                                      </p:cBhvr>
                                    </p:animRot>
                                    <p:animRot by="240000">
                                      <p:cBhvr>
                                        <p:cTn id="15" dur="200" fill="hold">
                                          <p:stCondLst>
                                            <p:cond delay="400"/>
                                          </p:stCondLst>
                                        </p:cTn>
                                        <p:tgtEl>
                                          <p:spTgt spid="5"/>
                                        </p:tgtEl>
                                        <p:attrNameLst>
                                          <p:attrName>r</p:attrName>
                                        </p:attrNameLst>
                                      </p:cBhvr>
                                    </p:animRot>
                                    <p:animRot by="-240000">
                                      <p:cBhvr>
                                        <p:cTn id="16" dur="200" fill="hold">
                                          <p:stCondLst>
                                            <p:cond delay="600"/>
                                          </p:stCondLst>
                                        </p:cTn>
                                        <p:tgtEl>
                                          <p:spTgt spid="5"/>
                                        </p:tgtEl>
                                        <p:attrNameLst>
                                          <p:attrName>r</p:attrName>
                                        </p:attrNameLst>
                                      </p:cBhvr>
                                    </p:animRot>
                                    <p:animRot by="120000">
                                      <p:cBhvr>
                                        <p:cTn id="17" dur="200" fill="hold">
                                          <p:stCondLst>
                                            <p:cond delay="800"/>
                                          </p:stCondLst>
                                        </p:cTn>
                                        <p:tgtEl>
                                          <p:spTgt spid="5"/>
                                        </p:tgtEl>
                                        <p:attrNameLst>
                                          <p:attrName>r</p:attrName>
                                        </p:attrNameLst>
                                      </p:cBhvr>
                                    </p:animRo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xit" presetSubtype="0" fill="hold" nodeType="with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xit" presetSubtype="0" fill="hold" nodeType="with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32" presetClass="emph" presetSubtype="0" repeatCount="5000" fill="hold" nodeType="withEffect">
                                  <p:stCondLst>
                                    <p:cond delay="0"/>
                                  </p:stCondLst>
                                  <p:childTnLst>
                                    <p:animRot by="120000">
                                      <p:cBhvr>
                                        <p:cTn id="40" dur="100" fill="hold">
                                          <p:stCondLst>
                                            <p:cond delay="0"/>
                                          </p:stCondLst>
                                        </p:cTn>
                                        <p:tgtEl>
                                          <p:spTgt spid="23"/>
                                        </p:tgtEl>
                                        <p:attrNameLst>
                                          <p:attrName>r</p:attrName>
                                        </p:attrNameLst>
                                      </p:cBhvr>
                                    </p:animRot>
                                    <p:animRot by="-240000">
                                      <p:cBhvr>
                                        <p:cTn id="41" dur="200" fill="hold">
                                          <p:stCondLst>
                                            <p:cond delay="200"/>
                                          </p:stCondLst>
                                        </p:cTn>
                                        <p:tgtEl>
                                          <p:spTgt spid="23"/>
                                        </p:tgtEl>
                                        <p:attrNameLst>
                                          <p:attrName>r</p:attrName>
                                        </p:attrNameLst>
                                      </p:cBhvr>
                                    </p:animRot>
                                    <p:animRot by="240000">
                                      <p:cBhvr>
                                        <p:cTn id="42" dur="200" fill="hold">
                                          <p:stCondLst>
                                            <p:cond delay="400"/>
                                          </p:stCondLst>
                                        </p:cTn>
                                        <p:tgtEl>
                                          <p:spTgt spid="23"/>
                                        </p:tgtEl>
                                        <p:attrNameLst>
                                          <p:attrName>r</p:attrName>
                                        </p:attrNameLst>
                                      </p:cBhvr>
                                    </p:animRot>
                                    <p:animRot by="-240000">
                                      <p:cBhvr>
                                        <p:cTn id="43" dur="200" fill="hold">
                                          <p:stCondLst>
                                            <p:cond delay="600"/>
                                          </p:stCondLst>
                                        </p:cTn>
                                        <p:tgtEl>
                                          <p:spTgt spid="23"/>
                                        </p:tgtEl>
                                        <p:attrNameLst>
                                          <p:attrName>r</p:attrName>
                                        </p:attrNameLst>
                                      </p:cBhvr>
                                    </p:animRot>
                                    <p:animRot by="120000">
                                      <p:cBhvr>
                                        <p:cTn id="44" dur="200" fill="hold">
                                          <p:stCondLst>
                                            <p:cond delay="800"/>
                                          </p:stCondLst>
                                        </p:cTn>
                                        <p:tgtEl>
                                          <p:spTgt spid="23"/>
                                        </p:tgtEl>
                                        <p:attrNameLst>
                                          <p:attrName>r</p:attrName>
                                        </p:attrNameLst>
                                      </p:cBhvr>
                                    </p:animRot>
                                  </p:childTnLst>
                                </p:cTn>
                              </p:par>
                              <p:par>
                                <p:cTn id="45" presetID="10" presetClass="exit" presetSubtype="0" fill="hold"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3"/>
                    </p:tgtEl>
                  </p:cond>
                </p:stCondLst>
                <p:endSync evt="end" delay="0">
                  <p:rtn val="all"/>
                </p:endSync>
                <p:childTnLst>
                  <p:par>
                    <p:cTn id="49" fill="hold">
                      <p:stCondLst>
                        <p:cond delay="0"/>
                      </p:stCondLst>
                      <p:childTnLst>
                        <p:par>
                          <p:cTn id="50" fill="hold">
                            <p:stCondLst>
                              <p:cond delay="0"/>
                            </p:stCondLst>
                            <p:childTnLst>
                              <p:par>
                                <p:cTn id="51" presetID="26" presetClass="emph" presetSubtype="0" fill="hold" nodeType="clickEffect">
                                  <p:stCondLst>
                                    <p:cond delay="0"/>
                                  </p:stCondLst>
                                  <p:childTnLst>
                                    <p:animEffect transition="out" filter="fade">
                                      <p:cBhvr>
                                        <p:cTn id="52" dur="500" tmFilter="0, 0; .2, .5; .8, .5; 1, 0"/>
                                        <p:tgtEl>
                                          <p:spTgt spid="23"/>
                                        </p:tgtEl>
                                      </p:cBhvr>
                                    </p:animEffect>
                                    <p:animScale>
                                      <p:cBhvr>
                                        <p:cTn id="53" dur="250" autoRev="1" fill="hold"/>
                                        <p:tgtEl>
                                          <p:spTgt spid="23"/>
                                        </p:tgtEl>
                                      </p:cBhvr>
                                      <p:by x="105000" y="105000"/>
                                    </p:animScale>
                                  </p:childTnLst>
                                </p:cTn>
                              </p:par>
                              <p:par>
                                <p:cTn id="54" presetID="42" presetClass="path" presetSubtype="0" accel="50000" decel="50000" fill="hold" nodeType="withEffect">
                                  <p:stCondLst>
                                    <p:cond delay="0"/>
                                  </p:stCondLst>
                                  <p:childTnLst>
                                    <p:animMotion origin="layout" path="M 2.29167E-6 -2.22222E-6 L 2.29167E-6 0.26343 " pathEditMode="relative" rAng="0" ptsTypes="AA">
                                      <p:cBhvr>
                                        <p:cTn id="55" dur="2000" fill="hold"/>
                                        <p:tgtEl>
                                          <p:spTgt spid="23"/>
                                        </p:tgtEl>
                                        <p:attrNameLst>
                                          <p:attrName>ppt_x</p:attrName>
                                          <p:attrName>ppt_y</p:attrName>
                                        </p:attrNameLst>
                                      </p:cBhvr>
                                      <p:rCtr x="0" y="13171"/>
                                    </p:animMotion>
                                  </p:childTnLst>
                                </p:cTn>
                              </p:par>
                              <p:par>
                                <p:cTn id="56" presetID="10" presetClass="exit" presetSubtype="0" fill="hold" nodeType="withEffect">
                                  <p:stCondLst>
                                    <p:cond delay="0"/>
                                  </p:stCondLst>
                                  <p:childTnLst>
                                    <p:animEffect transition="out" filter="fade">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9" restart="whenNotActive" fill="hold" evtFilter="cancelBubble" nodeType="interactiveSeq">
                <p:stCondLst>
                  <p:cond evt="onClick" delay="0">
                    <p:tgtEl>
                      <p:spTgt spid="25"/>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nextCondLst>
                <p:cond evt="onClick" delay="0">
                  <p:tgtEl>
                    <p:spTgt spid="25"/>
                  </p:tgtEl>
                </p:cond>
              </p:nextCondLst>
            </p:seq>
            <p:seq concurrent="1" nextAc="seek">
              <p:cTn id="68" restart="whenNotActive" fill="hold" evtFilter="cancelBubble" nodeType="interactiveSeq">
                <p:stCondLst>
                  <p:cond evt="onClick" delay="0">
                    <p:tgtEl>
                      <p:spTgt spid="2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7"/>
                                        </p:tgtEl>
                                      </p:cBhvr>
                                    </p:animEffect>
                                    <p:set>
                                      <p:cBhvr>
                                        <p:cTn id="79" dur="1" fill="hold">
                                          <p:stCondLst>
                                            <p:cond delay="499"/>
                                          </p:stCondLst>
                                        </p:cTn>
                                        <p:tgtEl>
                                          <p:spTgt spid="17"/>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3"/>
                                        </p:tgtEl>
                                      </p:cBhvr>
                                    </p:animEffect>
                                    <p:set>
                                      <p:cBhvr>
                                        <p:cTn id="9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19"/>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19"/>
                                        </p:tgtEl>
                                      </p:cBhvr>
                                    </p:animEffect>
                                    <p:set>
                                      <p:cBhvr>
                                        <p:cTn id="9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8" restart="whenNotActive" fill="hold" evtFilter="cancelBubble" nodeType="interactiveSeq">
                <p:stCondLst>
                  <p:cond evt="onClick" delay="0">
                    <p:tgtEl>
                      <p:spTgt spid="20"/>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20"/>
                                        </p:tgtEl>
                                      </p:cBhvr>
                                    </p:animEffect>
                                    <p:set>
                                      <p:cBhvr>
                                        <p:cTn id="10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04" restart="whenNotActive" fill="hold" evtFilter="cancelBubble" nodeType="interactiveSeq">
                <p:stCondLst>
                  <p:cond evt="onClick" delay="0">
                    <p:tgtEl>
                      <p:spTgt spid="26"/>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26"/>
                                        </p:tgtEl>
                                      </p:cBhvr>
                                    </p:animEffect>
                                    <p:set>
                                      <p:cBhvr>
                                        <p:cTn id="10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10" restart="whenNotActive" fill="hold" evtFilter="cancelBubble" nodeType="interactiveSeq">
                <p:stCondLst>
                  <p:cond evt="onClick" delay="0">
                    <p:tgtEl>
                      <p:spTgt spid="22"/>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22"/>
                                        </p:tgtEl>
                                      </p:cBhvr>
                                    </p:animEffect>
                                    <p:set>
                                      <p:cBhvr>
                                        <p:cTn id="11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63435" y="2828092"/>
            <a:ext cx="13966284" cy="1323439"/>
          </a:xfrm>
          <a:prstGeom prst="rect">
            <a:avLst/>
          </a:prstGeom>
        </p:spPr>
        <p:txBody>
          <a:bodyPr wrap="square">
            <a:spAutoFit/>
          </a:bodyPr>
          <a:lstStyle/>
          <a:p>
            <a:pPr algn="just"/>
            <a:r>
              <a:rPr lang="en-US" sz="4000" b="1">
                <a:solidFill>
                  <a:srgbClr val="0000FF"/>
                </a:solidFill>
                <a:latin typeface="Times New Roman" pitchFamily="18" charset="0"/>
                <a:cs typeface="Times New Roman" pitchFamily="18" charset="0"/>
              </a:rPr>
              <a:t>Đọc trôi chảy toàn bài, ngắt nghỉ câu đúng, chú ý câu dài. Đọc diễn cảm các lời thoại với ngữ điệu phù hợp.</a:t>
            </a:r>
            <a:endParaRPr lang="en-US" sz="4000" b="1" dirty="0">
              <a:solidFill>
                <a:srgbClr val="0000FF"/>
              </a:solidFill>
              <a:latin typeface="Times New Roman" pitchFamily="18" charset="0"/>
              <a:cs typeface="Times New Roman" pitchFamily="18" charset="0"/>
            </a:endParaRPr>
          </a:p>
        </p:txBody>
      </p:sp>
      <p:sp>
        <p:nvSpPr>
          <p:cNvPr id="3" name="Rectangle 2"/>
          <p:cNvSpPr/>
          <p:nvPr/>
        </p:nvSpPr>
        <p:spPr>
          <a:xfrm>
            <a:off x="1493838" y="5399452"/>
            <a:ext cx="13578681" cy="1938992"/>
          </a:xfrm>
          <a:prstGeom prst="rect">
            <a:avLst/>
          </a:prstGeom>
        </p:spPr>
        <p:txBody>
          <a:bodyPr wrap="square">
            <a:spAutoFit/>
          </a:bodyPr>
          <a:lstStyle/>
          <a:p>
            <a:r>
              <a:rPr lang="en-US" sz="4000" b="1">
                <a:solidFill>
                  <a:srgbClr val="0000FF"/>
                </a:solidFill>
                <a:latin typeface="Times New Roman" pitchFamily="18" charset="0"/>
                <a:cs typeface="Times New Roman" pitchFamily="18" charset="0"/>
              </a:rPr>
              <a:t>+ Đoạn 1: Từ đầu đến </a:t>
            </a:r>
            <a:r>
              <a:rPr lang="en-US" sz="4000" b="1" i="1">
                <a:solidFill>
                  <a:srgbClr val="0000FF"/>
                </a:solidFill>
                <a:latin typeface="Times New Roman" pitchFamily="18" charset="0"/>
                <a:cs typeface="Times New Roman" pitchFamily="18" charset="0"/>
              </a:rPr>
              <a:t>cuộc sống ấm no</a:t>
            </a:r>
            <a:r>
              <a:rPr lang="en-US" sz="4000" b="1">
                <a:solidFill>
                  <a:srgbClr val="0000FF"/>
                </a:solidFill>
                <a:latin typeface="Times New Roman" pitchFamily="18" charset="0"/>
                <a:cs typeface="Times New Roman" pitchFamily="18" charset="0"/>
              </a:rPr>
              <a:t>.</a:t>
            </a:r>
          </a:p>
          <a:p>
            <a:r>
              <a:rPr lang="en-US" sz="4000" b="1">
                <a:solidFill>
                  <a:srgbClr val="0000FF"/>
                </a:solidFill>
                <a:latin typeface="Times New Roman" pitchFamily="18" charset="0"/>
                <a:cs typeface="Times New Roman" pitchFamily="18" charset="0"/>
              </a:rPr>
              <a:t>+ Đoạn 2: Tiếp theo cho đến </a:t>
            </a:r>
            <a:r>
              <a:rPr lang="en-US" sz="4000" b="1" i="1">
                <a:solidFill>
                  <a:srgbClr val="0000FF"/>
                </a:solidFill>
                <a:latin typeface="Times New Roman" pitchFamily="18" charset="0"/>
                <a:cs typeface="Times New Roman" pitchFamily="18" charset="0"/>
              </a:rPr>
              <a:t>êm ấm</a:t>
            </a:r>
            <a:r>
              <a:rPr lang="en-US" sz="4000" b="1">
                <a:solidFill>
                  <a:srgbClr val="0000FF"/>
                </a:solidFill>
                <a:latin typeface="Times New Roman" pitchFamily="18" charset="0"/>
                <a:cs typeface="Times New Roman" pitchFamily="18" charset="0"/>
              </a:rPr>
              <a:t>.</a:t>
            </a:r>
          </a:p>
          <a:p>
            <a:r>
              <a:rPr lang="en-US" sz="4000" b="1">
                <a:solidFill>
                  <a:srgbClr val="0000FF"/>
                </a:solidFill>
                <a:latin typeface="Times New Roman" pitchFamily="18" charset="0"/>
                <a:cs typeface="Times New Roman" pitchFamily="18" charset="0"/>
              </a:rPr>
              <a:t>+ Đoạn 3: Còn lại.</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Hướng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dẫn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đọc</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63435" y="4495800"/>
            <a:ext cx="4191000" cy="677108"/>
            <a:chOff x="1557488" y="2267608"/>
            <a:chExt cx="3733800" cy="677108"/>
          </a:xfrm>
        </p:grpSpPr>
        <p:sp>
          <p:nvSpPr>
            <p:cNvPr id="23" name="Rectangle 22"/>
            <p:cNvSpPr/>
            <p:nvPr/>
          </p:nvSpPr>
          <p:spPr>
            <a:xfrm>
              <a:off x="1557488" y="2267608"/>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en-US" sz="3800" b="1">
                  <a:solidFill>
                    <a:srgbClr val="FF0066"/>
                  </a:solidFill>
                  <a:latin typeface="Times New Roman" pitchFamily="18" charset="0"/>
                  <a:cs typeface="Times New Roman" pitchFamily="18" charset="0"/>
                </a:rPr>
                <a:t>Chia đoạn.</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73234" y="2866346"/>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 Box 14"/>
          <p:cNvSpPr txBox="1">
            <a:spLocks noChangeArrowheads="1"/>
          </p:cNvSpPr>
          <p:nvPr/>
        </p:nvSpPr>
        <p:spPr bwMode="auto">
          <a:xfrm>
            <a:off x="4556919" y="13436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25655"/>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828800"/>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6" name="Rectangle 5"/>
          <p:cNvSpPr/>
          <p:nvPr/>
        </p:nvSpPr>
        <p:spPr>
          <a:xfrm>
            <a:off x="1557621" y="2694781"/>
            <a:ext cx="8712642" cy="646331"/>
          </a:xfrm>
          <a:prstGeom prst="rect">
            <a:avLst/>
          </a:prstGeom>
        </p:spPr>
        <p:txBody>
          <a:bodyPr wrap="none">
            <a:spAutoFit/>
          </a:bodyPr>
          <a:lstStyle/>
          <a:p>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7" name="Rectangle 6"/>
          <p:cNvSpPr/>
          <p:nvPr/>
        </p:nvSpPr>
        <p:spPr>
          <a:xfrm>
            <a:off x="1588259" y="3447871"/>
            <a:ext cx="13865259" cy="1200329"/>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19" name="Rectangle 18"/>
          <p:cNvSpPr/>
          <p:nvPr/>
        </p:nvSpPr>
        <p:spPr>
          <a:xfrm>
            <a:off x="1588419" y="5209381"/>
            <a:ext cx="2744662" cy="646331"/>
          </a:xfrm>
          <a:prstGeom prst="rect">
            <a:avLst/>
          </a:prstGeom>
        </p:spPr>
        <p:txBody>
          <a:bodyPr wrap="none">
            <a:spAutoFit/>
          </a:bodyPr>
          <a:lstStyle/>
          <a:p>
            <a:r>
              <a:rPr lang="en-US" sz="3600" b="1" i="1" u="sng">
                <a:solidFill>
                  <a:srgbClr val="FF0000"/>
                </a:solidFill>
                <a:latin typeface="Times New Roman" pitchFamily="18" charset="0"/>
                <a:cs typeface="Times New Roman" pitchFamily="18" charset="0"/>
              </a:rPr>
              <a:t>Giải nghĩa từ</a:t>
            </a:r>
            <a:endParaRPr lang="en-US" sz="3600" b="1" u="sng">
              <a:solidFill>
                <a:srgbClr val="0000CC"/>
              </a:solidFill>
              <a:latin typeface="Times New Roman" pitchFamily="18" charset="0"/>
              <a:cs typeface="Times New Roman" pitchFamily="18" charset="0"/>
            </a:endParaRPr>
          </a:p>
        </p:txBody>
      </p:sp>
      <p:sp>
        <p:nvSpPr>
          <p:cNvPr id="8" name="Rectangle 7"/>
          <p:cNvSpPr/>
          <p:nvPr/>
        </p:nvSpPr>
        <p:spPr>
          <a:xfrm>
            <a:off x="1618582" y="5886489"/>
            <a:ext cx="13422217" cy="1200329"/>
          </a:xfrm>
          <a:prstGeom prst="rect">
            <a:avLst/>
          </a:prstGeom>
        </p:spPr>
        <p:txBody>
          <a:bodyPr wrap="square">
            <a:spAutoFit/>
          </a:bodyPr>
          <a:lstStyle/>
          <a:p>
            <a:pPr marL="0" lvl="1" indent="0"/>
            <a:r>
              <a:rPr lang="en-US" sz="36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Tây nguyên:</a:t>
            </a:r>
            <a:r>
              <a:rPr lang="en-US" sz="36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Vùng cao nguyên thuộc miền Trung, gồm các tỉnh Kon Tum, Gia Lai, Đăk Lăk, Đăk Nông, Lâm Đồng.</a:t>
            </a:r>
            <a:endPar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ectangle 8"/>
          <p:cNvSpPr/>
          <p:nvPr/>
        </p:nvSpPr>
        <p:spPr>
          <a:xfrm>
            <a:off x="1585119" y="7202269"/>
            <a:ext cx="13834937"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Nông cụ: </a:t>
            </a:r>
            <a:r>
              <a:rPr lang="en-US" sz="3600" b="1">
                <a:solidFill>
                  <a:srgbClr val="0000CC"/>
                </a:solidFill>
                <a:latin typeface="Times New Roman" pitchFamily="18" charset="0"/>
                <a:cs typeface="Times New Roman" pitchFamily="18" charset="0"/>
              </a:rPr>
              <a:t>Đồ dùng để làm ruộng, làm nương (cuốc, cày, bừa, …)</a:t>
            </a:r>
            <a:endParaRPr lang="en-US" sz="3600" b="1" dirty="0">
              <a:solidFill>
                <a:srgbClr val="0000CC"/>
              </a:solidFill>
              <a:latin typeface="Times New Roman" pitchFamily="18" charset="0"/>
              <a:cs typeface="Times New Roman" pitchFamily="18" charset="0"/>
            </a:endParaRPr>
          </a:p>
        </p:txBody>
      </p:sp>
      <p:sp>
        <p:nvSpPr>
          <p:cNvPr id="21" name="Rectangle 20"/>
          <p:cNvSpPr/>
          <p:nvPr/>
        </p:nvSpPr>
        <p:spPr>
          <a:xfrm>
            <a:off x="1661319" y="7964269"/>
            <a:ext cx="13834937" cy="646331"/>
          </a:xfrm>
          <a:prstGeom prst="rect">
            <a:avLst/>
          </a:prstGeom>
        </p:spPr>
        <p:txBody>
          <a:bodyPr wrap="square">
            <a:spAutoFit/>
          </a:bodyPr>
          <a:lstStyle/>
          <a:p>
            <a:pPr>
              <a:defRPr/>
            </a:pPr>
            <a:r>
              <a:rPr lang="en-US" sz="3600" b="1">
                <a:solidFill>
                  <a:srgbClr val="FF0000"/>
                </a:solidFill>
                <a:latin typeface="Times New Roman" pitchFamily="18" charset="0"/>
                <a:cs typeface="Times New Roman" pitchFamily="18" charset="0"/>
              </a:rPr>
              <a:t>Sông Hương: </a:t>
            </a:r>
            <a:r>
              <a:rPr lang="en-US" sz="3600" b="1">
                <a:solidFill>
                  <a:srgbClr val="0000CC"/>
                </a:solidFill>
                <a:latin typeface="Times New Roman" pitchFamily="18" charset="0"/>
                <a:cs typeface="Times New Roman" pitchFamily="18" charset="0"/>
              </a:rPr>
              <a:t>Tên con sông nổi tiếng ở Huế.</a:t>
            </a:r>
            <a:endPar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P spid="8" grpId="0"/>
      <p:bldP spid="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a:t>
            </a:r>
            <a:r>
              <a:rPr lang="en-US" sz="3600" b="1">
                <a:solidFill>
                  <a:srgbClr val="FF0000"/>
                </a:solidFill>
                <a:latin typeface="Times New Roman" pitchFamily="18" charset="0"/>
                <a:cs typeface="Times New Roman" pitchFamily="18" charset="0"/>
              </a:rPr>
              <a:t>: Đặc điểm nổi bật về hình dạng của nhà rông ở Tây Nguyên là gì? Câu văn nào trong bài giúp em nhận ra điều đó?</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757678"/>
            <a:ext cx="9906000" cy="2862322"/>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Đặc điểm nổi bật về hình dạng của nhà rông ở Tây Nguyên là mái nhà dựng đứng, vươn cao lên trời như một lưỡi rìu lật ngược. Câu văn cho biết điều đó là: “ Đến Tây Nguyên,  từ xa nhìn vào… như một lưỡi rìu lật ngược”</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5330086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2: Kiến trúc bên trong của nhà rông có gì đặc biệt?</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267200"/>
            <a:ext cx="9906000" cy="2308324"/>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Kiến trúc bên trong của nhà rông khá đặc biệt: nhà trống rỗng, chẳng vướng víu một cây cột nào, có nhiều bếp lửa luôn luôn đượm khói. Có nơi dành để chiêng trống, nông cụ..</a:t>
            </a:r>
            <a:r>
              <a:rPr lang="nl-NL" sz="3600" b="1">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844265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3: Đóng vai một người dân Tây Nguyên, giới thiệu những hoạt động chung diễn ra ở nhà rông.</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640282"/>
            <a:ext cx="9906000" cy="3970318"/>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Nhà rông là nơi thờ cúng chung, hội họp chung, tiếp khách chung của tất cả dân làng. Đêm đêm bên bếp lửa bập bùng, các cụ già kể lại cho con cháu nghe biết bao kỉ niệm vui buồn ngôi nhà rông từng chứng kiến.  </a:t>
            </a:r>
            <a:r>
              <a:rPr lang="en-US" sz="3600" b="1">
                <a:solidFill>
                  <a:srgbClr val="0000CC"/>
                </a:solidFill>
                <a:latin typeface="Times New Roman" pitchFamily="18" charset="0"/>
                <a:cs typeface="Times New Roman" pitchFamily="18" charset="0"/>
              </a:rPr>
              <a:t>Vì vậy, nhà rông đối với tuổi trẻ Tây Nguyên thân thương như cái tổ chim êm ấm.</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9802867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4: Vì sao người dân Tây Nguyên yêu thích nhà rông?</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343400"/>
            <a:ext cx="9906000" cy="286232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Người dân Tây Nguyên yêu thích nhà rông vì nó là ngôi nhà chung có sự góp sức xây dựng của tất cả mọi người</a:t>
            </a:r>
            <a:r>
              <a:rPr lang="nl-NL" sz="3600" b="1">
                <a:solidFill>
                  <a:srgbClr val="0000CC"/>
                </a:solidFill>
                <a:latin typeface="Times New Roman" pitchFamily="18" charset="0"/>
                <a:cs typeface="Times New Roman" pitchFamily="18" charset="0"/>
              </a:rPr>
              <a:t>. Nhà rông còn là nơi hội họp, tiếp khách, vui chơi chung, nơi các cụ già kể lại cho con cháu nghe những kỉ niệm vui buồn...</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706465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582882"/>
            <a:ext cx="9753600" cy="3970318"/>
          </a:xfrm>
          <a:prstGeom prst="rect">
            <a:avLst/>
          </a:prstGeom>
        </p:spPr>
        <p:txBody>
          <a:bodyPr wrap="square">
            <a:spAutoFit/>
          </a:bodyPr>
          <a:lstStyle/>
          <a:p>
            <a:pPr algn="just"/>
            <a:r>
              <a:rPr lang="en-US" sz="3500" b="1" dirty="0">
                <a:solidFill>
                  <a:srgbClr val="FF0000"/>
                </a:solidFill>
                <a:latin typeface="Times New Roman" pitchFamily="18" charset="0"/>
                <a:cs typeface="Times New Roman" pitchFamily="18" charset="0"/>
              </a:rPr>
              <a:t>     </a:t>
            </a:r>
            <a:r>
              <a:rPr lang="en-US" sz="3500" b="1" err="1">
                <a:solidFill>
                  <a:srgbClr val="FF0000"/>
                </a:solidFill>
                <a:latin typeface="Times New Roman" pitchFamily="18" charset="0"/>
                <a:cs typeface="Times New Roman" pitchFamily="18" charset="0"/>
              </a:rPr>
              <a:t>Câu</a:t>
            </a:r>
            <a:r>
              <a:rPr lang="en-US" sz="3500" b="1">
                <a:solidFill>
                  <a:srgbClr val="FF0000"/>
                </a:solidFill>
                <a:latin typeface="Times New Roman" pitchFamily="18" charset="0"/>
                <a:cs typeface="Times New Roman" pitchFamily="18" charset="0"/>
              </a:rPr>
              <a:t> 5: </a:t>
            </a:r>
            <a:r>
              <a:rPr lang="en-US" sz="3500">
                <a:solidFill>
                  <a:srgbClr val="FF0000"/>
                </a:solidFill>
                <a:latin typeface="Times New Roman" pitchFamily="18" charset="0"/>
                <a:cs typeface="Times New Roman" pitchFamily="18" charset="0"/>
              </a:rPr>
              <a:t>Sắp xếp các ý dưới đây theo trình tự các đoạn trong bài.</a:t>
            </a:r>
          </a:p>
          <a:p>
            <a:pPr lvl="0" algn="just"/>
            <a:r>
              <a:rPr lang="en-US" sz="3500">
                <a:solidFill>
                  <a:srgbClr val="FF0000"/>
                </a:solidFill>
                <a:latin typeface="Times New Roman" pitchFamily="18" charset="0"/>
                <a:cs typeface="Times New Roman" pitchFamily="18" charset="0"/>
              </a:rPr>
              <a:t>+ Tình cảm của người dân Tây Nguyên đối với nhà rông.</a:t>
            </a:r>
          </a:p>
          <a:p>
            <a:pPr lvl="0" algn="just"/>
            <a:r>
              <a:rPr lang="en-US" sz="3500">
                <a:solidFill>
                  <a:srgbClr val="FF0000"/>
                </a:solidFill>
                <a:latin typeface="Times New Roman" pitchFamily="18" charset="0"/>
                <a:cs typeface="Times New Roman" pitchFamily="18" charset="0"/>
              </a:rPr>
              <a:t>+ Hình dạng bên ngoài của nhà rông.</a:t>
            </a:r>
          </a:p>
          <a:p>
            <a:pPr algn="just"/>
            <a:r>
              <a:rPr lang="en-US" sz="3500">
                <a:solidFill>
                  <a:srgbClr val="FF0000"/>
                </a:solidFill>
                <a:latin typeface="Times New Roman" pitchFamily="18" charset="0"/>
                <a:cs typeface="Times New Roman" pitchFamily="18" charset="0"/>
              </a:rPr>
              <a:t>+ Kiến trúc bên trong của nhà rông và những sinh hoạt cộng đồng ở nhà rông.</a:t>
            </a:r>
            <a:endParaRPr lang="en-US" sz="3500" b="1" dirty="0">
              <a:solidFill>
                <a:srgbClr val="FF0000"/>
              </a:solidFill>
              <a:latin typeface="Times New Roman" pitchFamily="18" charset="0"/>
              <a:cs typeface="Times New Roman" pitchFamily="18" charset="0"/>
            </a:endParaRPr>
          </a:p>
        </p:txBody>
      </p:sp>
      <p:sp>
        <p:nvSpPr>
          <p:cNvPr id="36" name="Rectangle 35"/>
          <p:cNvSpPr/>
          <p:nvPr/>
        </p:nvSpPr>
        <p:spPr>
          <a:xfrm>
            <a:off x="5898198" y="6355080"/>
            <a:ext cx="9906000" cy="2862322"/>
          </a:xfrm>
          <a:prstGeom prst="rect">
            <a:avLst/>
          </a:prstGeom>
        </p:spPr>
        <p:txBody>
          <a:bodyPr wrap="square">
            <a:spAutoFit/>
          </a:bodyPr>
          <a:lstStyle/>
          <a:p>
            <a:pPr algn="just"/>
            <a:r>
              <a:rPr lang="nl-NL" sz="3500">
                <a:solidFill>
                  <a:srgbClr val="0000CC"/>
                </a:solidFill>
                <a:latin typeface="Times New Roman" pitchFamily="18" charset="0"/>
                <a:cs typeface="Times New Roman" pitchFamily="18" charset="0"/>
              </a:rPr>
              <a:t>+ Đoạn 1:</a:t>
            </a:r>
            <a:r>
              <a:rPr lang="en-US" sz="3500">
                <a:solidFill>
                  <a:srgbClr val="0000CC"/>
                </a:solidFill>
                <a:latin typeface="Times New Roman" pitchFamily="18" charset="0"/>
                <a:cs typeface="Times New Roman" pitchFamily="18" charset="0"/>
              </a:rPr>
              <a:t> Hình dạng bên ngoài của nhà rông.</a:t>
            </a:r>
          </a:p>
          <a:p>
            <a:pPr algn="just"/>
            <a:r>
              <a:rPr lang="en-US" sz="3500">
                <a:solidFill>
                  <a:srgbClr val="0000CC"/>
                </a:solidFill>
                <a:latin typeface="Times New Roman" pitchFamily="18" charset="0"/>
                <a:cs typeface="Times New Roman" pitchFamily="18" charset="0"/>
              </a:rPr>
              <a:t>+ </a:t>
            </a:r>
            <a:r>
              <a:rPr lang="nl-NL" sz="3500">
                <a:solidFill>
                  <a:srgbClr val="0000CC"/>
                </a:solidFill>
                <a:latin typeface="Times New Roman" pitchFamily="18" charset="0"/>
                <a:cs typeface="Times New Roman" pitchFamily="18" charset="0"/>
              </a:rPr>
              <a:t>Đoạn 2:</a:t>
            </a:r>
            <a:r>
              <a:rPr lang="en-US" sz="3500">
                <a:solidFill>
                  <a:srgbClr val="0000CC"/>
                </a:solidFill>
                <a:latin typeface="Times New Roman" pitchFamily="18" charset="0"/>
                <a:cs typeface="Times New Roman" pitchFamily="18" charset="0"/>
              </a:rPr>
              <a:t> Kiến trúc bên trong của nhà rông và những sinh hoạt cộng đồng ở nhà rông.</a:t>
            </a:r>
          </a:p>
          <a:p>
            <a:pPr algn="just"/>
            <a:r>
              <a:rPr lang="en-US" sz="3500">
                <a:solidFill>
                  <a:srgbClr val="0000CC"/>
                </a:solidFill>
                <a:latin typeface="Times New Roman" pitchFamily="18" charset="0"/>
                <a:cs typeface="Times New Roman" pitchFamily="18" charset="0"/>
              </a:rPr>
              <a:t>+ </a:t>
            </a:r>
            <a:r>
              <a:rPr lang="nl-NL" sz="3500">
                <a:solidFill>
                  <a:srgbClr val="0000CC"/>
                </a:solidFill>
                <a:latin typeface="Times New Roman" pitchFamily="18" charset="0"/>
                <a:cs typeface="Times New Roman" pitchFamily="18" charset="0"/>
              </a:rPr>
              <a:t>Đoạn 3:</a:t>
            </a:r>
            <a:r>
              <a:rPr lang="en-US" sz="3500">
                <a:solidFill>
                  <a:srgbClr val="0000CC"/>
                </a:solidFill>
                <a:latin typeface="Times New Roman" pitchFamily="18" charset="0"/>
                <a:cs typeface="Times New Roman" pitchFamily="18" charset="0"/>
              </a:rPr>
              <a:t> Tình cảm của người dân Tây Nguyên đối với nhà rông.</a:t>
            </a:r>
          </a:p>
        </p:txBody>
      </p:sp>
      <p:sp>
        <p:nvSpPr>
          <p:cNvPr id="19" name="Text Box 14"/>
          <p:cNvSpPr txBox="1">
            <a:spLocks noChangeArrowheads="1"/>
          </p:cNvSpPr>
          <p:nvPr/>
        </p:nvSpPr>
        <p:spPr bwMode="auto">
          <a:xfrm>
            <a:off x="4556919" y="1191266"/>
            <a:ext cx="70866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a:solidFill>
                  <a:srgbClr val="FF0000"/>
                </a:solidFill>
                <a:latin typeface="Times New Roman" pitchFamily="18" charset="0"/>
                <a:cs typeface="Times New Roman" pitchFamily="18" charset="0"/>
              </a:rPr>
              <a:t>Bài 21: NHÀ RÔNG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T1,T2</a:t>
            </a:r>
            <a:r>
              <a:rPr lang="nl-NL"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3228458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789E43-2C01-49BD-AF24-A4E4D36A4AF9}"/>
</file>

<file path=customXml/itemProps2.xml><?xml version="1.0" encoding="utf-8"?>
<ds:datastoreItem xmlns:ds="http://schemas.openxmlformats.org/officeDocument/2006/customXml" ds:itemID="{213564EA-E496-4110-9AD4-8C73ABAA1807}">
  <ds:schemaRefs>
    <ds:schemaRef ds:uri="http://schemas.microsoft.com/office/2006/metadata/properties"/>
    <ds:schemaRef ds:uri="http://schemas.microsoft.com/office/infopath/2007/PartnerControls"/>
    <ds:schemaRef ds:uri="aa3bae8b-93bb-44fa-b79c-ae2e3c4b5ffa"/>
    <ds:schemaRef ds:uri="04428cd5-0689-4562-8eaa-c57d4739e61c"/>
  </ds:schemaRefs>
</ds:datastoreItem>
</file>

<file path=customXml/itemProps3.xml><?xml version="1.0" encoding="utf-8"?>
<ds:datastoreItem xmlns:ds="http://schemas.openxmlformats.org/officeDocument/2006/customXml" ds:itemID="{4AB4D4E1-9035-4C01-B0E5-7FABD6C449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Cascade</Template>
  <TotalTime>9764</TotalTime>
  <Words>1397</Words>
  <Application>Microsoft Office PowerPoint</Application>
  <PresentationFormat>Custom</PresentationFormat>
  <Paragraphs>104</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1151</cp:revision>
  <dcterms:created xsi:type="dcterms:W3CDTF">2008-09-09T22:52:10Z</dcterms:created>
  <dcterms:modified xsi:type="dcterms:W3CDTF">2024-04-08T02:55:07Z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