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41" r:id="rId3"/>
    <p:sldId id="427" r:id="rId4"/>
    <p:sldId id="428" r:id="rId5"/>
    <p:sldId id="426" r:id="rId6"/>
    <p:sldId id="444" r:id="rId7"/>
    <p:sldId id="442" r:id="rId8"/>
    <p:sldId id="443" r:id="rId9"/>
    <p:sldId id="438" r:id="rId10"/>
    <p:sldId id="433" r:id="rId11"/>
    <p:sldId id="440"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000CC"/>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60"/>
  </p:normalViewPr>
  <p:slideViewPr>
    <p:cSldViewPr>
      <p:cViewPr varScale="1">
        <p:scale>
          <a:sx n="48" d="100"/>
          <a:sy n="48" d="100"/>
        </p:scale>
        <p:origin x="804" y="6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1: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tăng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núi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lửa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ô </a:t>
            </a:r>
            <a:r>
              <a:rPr lang="en-US" sz="1800" dirty="0" err="1">
                <a:effectLst/>
                <a:latin typeface="Times New Roman" panose="02020603050405020304" pitchFamily="18" charset="0"/>
                <a:ea typeface="Times New Roman" panose="02020603050405020304" pitchFamily="18" charset="0"/>
              </a:rPr>
              <a:t>nhiễm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mỗi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VD: </a:t>
            </a:r>
            <a:r>
              <a:rPr lang="en-US" sz="1800" dirty="0" err="1">
                <a:effectLst/>
                <a:latin typeface="Times New Roman" panose="02020603050405020304" pitchFamily="18" charset="0"/>
                <a:ea typeface="Times New Roman" panose="02020603050405020304" pitchFamily="18" charset="0"/>
              </a:rPr>
              <a:t>mùa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hè</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40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C, hay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vậy</a:t>
            </a:r>
            <a:r>
              <a:rPr lang="en-US" sz="1800" dirty="0">
                <a:effectLst/>
                <a:latin typeface="Times New Roman" panose="02020603050405020304" pitchFamily="18" charset="0"/>
                <a:ea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GV </a:t>
            </a:r>
            <a:r>
              <a:rPr lang="en-US" sz="1800" dirty="0" err="1">
                <a:effectLst/>
                <a:latin typeface="Times New Roman" panose="02020603050405020304" pitchFamily="18" charset="0"/>
                <a:ea typeface="Times New Roman" panose="02020603050405020304" pitchFamily="18" charset="0"/>
              </a:rPr>
              <a:t>chốt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2:</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Nguyên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nhân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sức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lực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của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dần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cạn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kiệt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trở</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nóng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tính</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gây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thiên</a:t>
            </a:r>
            <a:r>
              <a:rPr lang="en-US" sz="1800" b="1" i="1" dirty="0">
                <a:effectLst/>
                <a:latin typeface="Times New Roman" panose="02020603050405020304" pitchFamily="18" charset="0"/>
                <a:ea typeface="Times New Roman" panose="02020603050405020304" pitchFamily="18" charset="0"/>
              </a:rPr>
              <a:t> tai, </a:t>
            </a:r>
            <a:r>
              <a:rPr lang="en-US" sz="1800" b="1" i="1" dirty="0" err="1">
                <a:effectLst/>
                <a:latin typeface="Times New Roman" panose="02020603050405020304" pitchFamily="18" charset="0"/>
                <a:ea typeface="Times New Roman" panose="02020603050405020304" pitchFamily="18" charset="0"/>
              </a:rPr>
              <a:t>bão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lũ</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cho</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muốn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điều</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đó</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Đáy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bị</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tổn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từ</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việc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phá</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rừng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lấy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gỗ</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rác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bừa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bãi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xuống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ao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hồ</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biển</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lãng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phí</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nước</a:t>
            </a:r>
            <a:r>
              <a:rPr lang="en-US" sz="1800" b="1"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196951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1: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tăng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núi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lửa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ô </a:t>
            </a:r>
            <a:r>
              <a:rPr lang="en-US" sz="1800" dirty="0" err="1">
                <a:effectLst/>
                <a:latin typeface="Times New Roman" panose="02020603050405020304" pitchFamily="18" charset="0"/>
                <a:ea typeface="Times New Roman" panose="02020603050405020304" pitchFamily="18" charset="0"/>
              </a:rPr>
              <a:t>nhiễm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mỗi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VD: </a:t>
            </a:r>
            <a:r>
              <a:rPr lang="en-US" sz="1800" dirty="0" err="1">
                <a:effectLst/>
                <a:latin typeface="Times New Roman" panose="02020603050405020304" pitchFamily="18" charset="0"/>
                <a:ea typeface="Times New Roman" panose="02020603050405020304" pitchFamily="18" charset="0"/>
              </a:rPr>
              <a:t>mùa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hè</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40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C, hay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vậy</a:t>
            </a:r>
            <a:r>
              <a:rPr lang="en-US" sz="1800" dirty="0">
                <a:effectLst/>
                <a:latin typeface="Times New Roman" panose="02020603050405020304" pitchFamily="18" charset="0"/>
                <a:ea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GV </a:t>
            </a:r>
            <a:r>
              <a:rPr lang="en-US" sz="1800" dirty="0" err="1">
                <a:effectLst/>
                <a:latin typeface="Times New Roman" panose="02020603050405020304" pitchFamily="18" charset="0"/>
                <a:ea typeface="Times New Roman" panose="02020603050405020304" pitchFamily="18" charset="0"/>
              </a:rPr>
              <a:t>chốt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2:</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Nguyên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nhân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sức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lực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của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dần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cạn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kiệt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trở</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nóng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tính</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gây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thiên</a:t>
            </a:r>
            <a:r>
              <a:rPr lang="en-US" sz="1800" b="1" i="1" dirty="0">
                <a:effectLst/>
                <a:latin typeface="Times New Roman" panose="02020603050405020304" pitchFamily="18" charset="0"/>
                <a:ea typeface="Times New Roman" panose="02020603050405020304" pitchFamily="18" charset="0"/>
              </a:rPr>
              <a:t> tai, </a:t>
            </a:r>
            <a:r>
              <a:rPr lang="en-US" sz="1800" b="1" i="1" dirty="0" err="1">
                <a:effectLst/>
                <a:latin typeface="Times New Roman" panose="02020603050405020304" pitchFamily="18" charset="0"/>
                <a:ea typeface="Times New Roman" panose="02020603050405020304" pitchFamily="18" charset="0"/>
              </a:rPr>
              <a:t>bão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lũ</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cho</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muốn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điều</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đó</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Đáy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bị</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tổn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từ</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việc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phá</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rừng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lấy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gỗ</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rác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bừa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bãi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xuống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ao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hồ</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biển</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lãng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phí</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nước</a:t>
            </a:r>
            <a:r>
              <a:rPr lang="en-US" sz="1800" b="1"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2376709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C4FA25-5DD5-485C-BCD2-EF739D2A719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7908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1: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tăng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núi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lửa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ô </a:t>
            </a:r>
            <a:r>
              <a:rPr lang="en-US" sz="1800" dirty="0" err="1">
                <a:effectLst/>
                <a:latin typeface="Times New Roman" panose="02020603050405020304" pitchFamily="18" charset="0"/>
                <a:ea typeface="Times New Roman" panose="02020603050405020304" pitchFamily="18" charset="0"/>
              </a:rPr>
              <a:t>nhiễm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mỗi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VD: </a:t>
            </a:r>
            <a:r>
              <a:rPr lang="en-US" sz="1800" dirty="0" err="1">
                <a:effectLst/>
                <a:latin typeface="Times New Roman" panose="02020603050405020304" pitchFamily="18" charset="0"/>
                <a:ea typeface="Times New Roman" panose="02020603050405020304" pitchFamily="18" charset="0"/>
              </a:rPr>
              <a:t>mùa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hè</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40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C, hay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vậy</a:t>
            </a:r>
            <a:r>
              <a:rPr lang="en-US" sz="1800" dirty="0">
                <a:effectLst/>
                <a:latin typeface="Times New Roman" panose="02020603050405020304" pitchFamily="18" charset="0"/>
                <a:ea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GV </a:t>
            </a:r>
            <a:r>
              <a:rPr lang="en-US" sz="1800" dirty="0" err="1">
                <a:effectLst/>
                <a:latin typeface="Times New Roman" panose="02020603050405020304" pitchFamily="18" charset="0"/>
                <a:ea typeface="Times New Roman" panose="02020603050405020304" pitchFamily="18" charset="0"/>
              </a:rPr>
              <a:t>chốt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2:</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Nguyên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nhân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sức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lực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của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dần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cạn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kiệt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trở</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nóng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tính</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gây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thiên</a:t>
            </a:r>
            <a:r>
              <a:rPr lang="en-US" sz="1800" b="1" i="1" dirty="0">
                <a:effectLst/>
                <a:latin typeface="Times New Roman" panose="02020603050405020304" pitchFamily="18" charset="0"/>
                <a:ea typeface="Times New Roman" panose="02020603050405020304" pitchFamily="18" charset="0"/>
              </a:rPr>
              <a:t> tai, </a:t>
            </a:r>
            <a:r>
              <a:rPr lang="en-US" sz="1800" b="1" i="1" dirty="0" err="1">
                <a:effectLst/>
                <a:latin typeface="Times New Roman" panose="02020603050405020304" pitchFamily="18" charset="0"/>
                <a:ea typeface="Times New Roman" panose="02020603050405020304" pitchFamily="18" charset="0"/>
              </a:rPr>
              <a:t>bão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lũ</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cho</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muốn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điều</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đó</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Đáy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bị</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tổn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từ</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việc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phá</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rừng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lấy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gỗ</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rác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bừa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bãi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xuống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ao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hồ</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biển</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lãng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phí</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nước</a:t>
            </a:r>
            <a:r>
              <a:rPr lang="en-US" sz="1800" b="1"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C4FA25-5DD5-485C-BCD2-EF739D2A719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64641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153264" y="3050623"/>
            <a:ext cx="11592147" cy="217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marL="457200" indent="-457200" algn="ctr">
              <a:lnSpc>
                <a:spcPct val="120000"/>
              </a:lnSpc>
            </a:pPr>
            <a:r>
              <a:rPr lang="nl-NL" sz="4000" b="1" dirty="0">
                <a:solidFill>
                  <a:srgbClr val="FF0000"/>
                </a:solidFill>
                <a:effectLst/>
                <a:latin typeface="Times New Roman" panose="02020603050405020304" pitchFamily="18" charset="0"/>
                <a:ea typeface="Times New Roman" panose="02020603050405020304" pitchFamily="18" charset="0"/>
              </a:rPr>
              <a:t>Bài </a:t>
            </a:r>
            <a:r>
              <a:rPr lang="vi-VN" sz="4000" b="1" dirty="0">
                <a:solidFill>
                  <a:srgbClr val="FF0000"/>
                </a:solidFill>
                <a:effectLst/>
                <a:latin typeface="Times New Roman" panose="02020603050405020304" pitchFamily="18" charset="0"/>
                <a:ea typeface="Times New Roman" panose="02020603050405020304" pitchFamily="18" charset="0"/>
              </a:rPr>
              <a:t>27</a:t>
            </a:r>
            <a:r>
              <a:rPr lang="nl-NL" sz="4000" b="1" dirty="0">
                <a:solidFill>
                  <a:srgbClr val="FF0000"/>
                </a:solidFill>
                <a:effectLst/>
                <a:latin typeface="Times New Roman" panose="02020603050405020304" pitchFamily="18" charset="0"/>
                <a:ea typeface="Times New Roman" panose="02020603050405020304" pitchFamily="18" charset="0"/>
              </a:rPr>
              <a:t>: </a:t>
            </a:r>
            <a:r>
              <a:rPr lang="en-US" sz="40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4000" b="1" dirty="0">
                <a:solidFill>
                  <a:srgbClr val="FF0000"/>
                </a:solidFill>
                <a:effectLst/>
                <a:latin typeface="Times New Roman" panose="02020603050405020304" pitchFamily="18" charset="0"/>
                <a:ea typeface="Times New Roman" panose="02020603050405020304" pitchFamily="18" charset="0"/>
              </a:rPr>
              <a:t>(T1+2)</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1824"/>
            <a:ext cx="11989205" cy="582559"/>
            <a:chOff x="1508918" y="1888664"/>
            <a:chExt cx="8733709" cy="2076636"/>
          </a:xfrm>
        </p:grpSpPr>
        <p:sp>
          <p:nvSpPr>
            <p:cNvPr id="10" name="Rectangle 9"/>
            <p:cNvSpPr/>
            <p:nvPr/>
          </p:nvSpPr>
          <p:spPr>
            <a:xfrm>
              <a:off x="1508918" y="1888664"/>
              <a:ext cx="8733709" cy="2011395"/>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MÔI TRƯỜNG CỦA CHÚNG TA</a:t>
              </a:r>
            </a:p>
          </p:txBody>
        </p:sp>
        <p:cxnSp>
          <p:nvCxnSpPr>
            <p:cNvPr id="4" name="Straight Connector 3"/>
            <p:cNvCxnSpPr/>
            <p:nvPr/>
          </p:nvCxnSpPr>
          <p:spPr>
            <a:xfrm>
              <a:off x="1509606" y="3965300"/>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27457" y="2675470"/>
            <a:ext cx="132846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600" b="1" dirty="0">
                <a:solidFill>
                  <a:srgbClr val="0000FF"/>
                </a:solidFill>
                <a:effectLst/>
                <a:latin typeface="Times New Roman" panose="02020603050405020304" pitchFamily="18" charset="0"/>
                <a:ea typeface="Times New Roman" panose="02020603050405020304" pitchFamily="18" charset="0"/>
              </a:rPr>
              <a:t>Dựa vào tranh, nói về nạn ô nhiễm môi trường mà em biết</a:t>
            </a:r>
            <a:endParaRPr lang="en-US" sz="3600" b="1" dirty="0">
              <a:solidFill>
                <a:srgbClr val="0000FF"/>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id="{5BFE6023-8BC1-E7F1-D5B7-CC09E12D73C1}"/>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pic>
        <p:nvPicPr>
          <p:cNvPr id="21" name="Picture 20">
            <a:extLst>
              <a:ext uri="{FF2B5EF4-FFF2-40B4-BE49-F238E27FC236}">
                <a16:creationId xmlns:a16="http://schemas.microsoft.com/office/drawing/2014/main" id="{6B34A7A3-C463-7BFA-D706-602DCA65FD14}"/>
              </a:ext>
            </a:extLst>
          </p:cNvPr>
          <p:cNvPicPr>
            <a:picLocks noChangeAspect="1"/>
          </p:cNvPicPr>
          <p:nvPr/>
        </p:nvPicPr>
        <p:blipFill>
          <a:blip r:embed="rId2"/>
          <a:stretch>
            <a:fillRect/>
          </a:stretch>
        </p:blipFill>
        <p:spPr>
          <a:xfrm>
            <a:off x="449170" y="3414251"/>
            <a:ext cx="8298750" cy="3094541"/>
          </a:xfrm>
          <a:prstGeom prst="rect">
            <a:avLst/>
          </a:prstGeom>
        </p:spPr>
      </p:pic>
      <p:pic>
        <p:nvPicPr>
          <p:cNvPr id="7" name="Picture 2" descr="Các nguyên nhân gây ra ô nhiễm môi trường là gì? - Công ty Cổ phần Tư vấn &amp;  Tích hợp Công nghệ D&amp;L">
            <a:extLst>
              <a:ext uri="{FF2B5EF4-FFF2-40B4-BE49-F238E27FC236}">
                <a16:creationId xmlns:a16="http://schemas.microsoft.com/office/drawing/2014/main" id="{E918AEBB-ADE1-3088-D758-45D8A50F8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319" y="3719594"/>
            <a:ext cx="3741693" cy="25126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Ô nhiễm môi trường đất ở Việt Nam">
            <a:extLst>
              <a:ext uri="{FF2B5EF4-FFF2-40B4-BE49-F238E27FC236}">
                <a16:creationId xmlns:a16="http://schemas.microsoft.com/office/drawing/2014/main" id="{A5A313E2-2440-A9B5-84E4-D5133A441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8407" y="3719594"/>
            <a:ext cx="3234711" cy="261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05865"/>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2030031"/>
            <a:ext cx="11608205" cy="646331"/>
            <a:chOff x="1508918" y="1888664"/>
            <a:chExt cx="10564771" cy="1083059"/>
          </a:xfrm>
        </p:grpSpPr>
        <p:sp>
          <p:nvSpPr>
            <p:cNvPr id="10" name="Rectangle 9"/>
            <p:cNvSpPr/>
            <p:nvPr/>
          </p:nvSpPr>
          <p:spPr>
            <a:xfrm>
              <a:off x="1508918" y="1888664"/>
              <a:ext cx="10564771"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MÔI TRƯỜNG CỦA CHÚNG TA</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649844" y="2677653"/>
            <a:ext cx="14995204" cy="1077218"/>
          </a:xfrm>
          <a:prstGeom prst="rect">
            <a:avLst/>
          </a:prstGeom>
        </p:spPr>
        <p:txBody>
          <a:bodyPr wrap="square">
            <a:spAutoFit/>
          </a:bodyPr>
          <a:lstStyle/>
          <a:p>
            <a:pPr algn="just"/>
            <a:r>
              <a:rPr lang="en-US" sz="3200" b="1" i="1" dirty="0" err="1">
                <a:solidFill>
                  <a:srgbClr val="0000CC"/>
                </a:solidFill>
                <a:latin typeface="Times New Roman" pitchFamily="18" charset="0"/>
                <a:cs typeface="Times New Roman" pitchFamily="18" charset="0"/>
              </a:rPr>
              <a:t>Bài</a:t>
            </a:r>
            <a:r>
              <a:rPr lang="en-US" sz="3200" b="1" i="1" dirty="0">
                <a:solidFill>
                  <a:srgbClr val="0000CC"/>
                </a:solidFill>
                <a:latin typeface="Times New Roman" pitchFamily="18" charset="0"/>
                <a:cs typeface="Times New Roman" pitchFamily="18" charset="0"/>
              </a:rPr>
              <a:t> 2. </a:t>
            </a:r>
            <a:r>
              <a:rPr lang="nl-NL" sz="3200" b="1" dirty="0">
                <a:solidFill>
                  <a:srgbClr val="0000FF"/>
                </a:solidFill>
                <a:effectLst/>
                <a:latin typeface="Times New Roman" panose="02020603050405020304" pitchFamily="18" charset="0"/>
                <a:ea typeface="Times New Roman" panose="02020603050405020304" pitchFamily="18" charset="0"/>
              </a:rPr>
              <a:t>Trao đổi với bạn về hậu quả của một nạn ô nhiễm môi trường mà em đã nói ở BT1</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id="{26137B2C-28F4-AAE2-330E-E99805C1228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21" name="Rectangle 20">
            <a:extLst>
              <a:ext uri="{FF2B5EF4-FFF2-40B4-BE49-F238E27FC236}">
                <a16:creationId xmlns:a16="http://schemas.microsoft.com/office/drawing/2014/main" id="{FFD6BCAB-E0D5-8B74-E3AE-D4DFC9426482}"/>
              </a:ext>
            </a:extLst>
          </p:cNvPr>
          <p:cNvSpPr/>
          <p:nvPr/>
        </p:nvSpPr>
        <p:spPr>
          <a:xfrm>
            <a:off x="332931" y="3718708"/>
            <a:ext cx="15678943" cy="5189113"/>
          </a:xfrm>
          <a:prstGeom prst="rect">
            <a:avLst/>
          </a:prstGeom>
        </p:spPr>
        <p:txBody>
          <a:bodyPr wrap="square">
            <a:spAutoFit/>
          </a:bodyPr>
          <a:lstStyle/>
          <a:p>
            <a:pPr algn="just">
              <a:lnSpc>
                <a:spcPct val="120000"/>
              </a:lnSpc>
            </a:pPr>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nl-NL" sz="3200" b="1" dirty="0">
                <a:solidFill>
                  <a:srgbClr val="0000FF"/>
                </a:solidFill>
                <a:effectLst/>
                <a:latin typeface="Times New Roman" panose="02020603050405020304" pitchFamily="18" charset="0"/>
                <a:ea typeface="Times New Roman" panose="02020603050405020304" pitchFamily="18" charset="0"/>
              </a:rPr>
              <a:t>+ Hậu quả của nạn ô nhiễm đất bị nhiễm độc hại, ảnh hưởng đến cây trồng và nguồn nước sinh hoạt.</a:t>
            </a:r>
            <a:endParaRPr lang="en-US" sz="3200" b="1" dirty="0">
              <a:solidFill>
                <a:srgbClr val="0000FF"/>
              </a:solidFill>
              <a:effectLst/>
              <a:latin typeface="Times New Roman" panose="02020603050405020304" pitchFamily="18" charset="0"/>
              <a:ea typeface="Times New Roman" panose="02020603050405020304" pitchFamily="18" charset="0"/>
            </a:endParaRPr>
          </a:p>
          <a:p>
            <a:pPr algn="just">
              <a:lnSpc>
                <a:spcPct val="120000"/>
              </a:lnSpc>
            </a:pPr>
            <a:r>
              <a:rPr lang="nl-NL" sz="3200" b="1" dirty="0">
                <a:solidFill>
                  <a:srgbClr val="0000FF"/>
                </a:solidFill>
                <a:effectLst/>
                <a:latin typeface="Times New Roman" panose="02020603050405020304" pitchFamily="18" charset="0"/>
                <a:ea typeface="Times New Roman" panose="02020603050405020304" pitchFamily="18" charset="0"/>
              </a:rPr>
              <a:t>+ Hậu quả của ô nhiễm nước bị nhiễm bẩn làm ảnh hưởng đến đời sống của con người và muôn loài. Sức khỏe của con người bị ảnh hưởng do dòng nước nhiễm bẩn ( đau bụng, rối loạn tiêu hóa, ngứa,..) Cây cối không phát triển được. Động vật cũng bị ảnh hưởng nhất là động vật dưới nước</a:t>
            </a:r>
            <a:endParaRPr lang="en-US" sz="3200" b="1" dirty="0">
              <a:solidFill>
                <a:srgbClr val="0000FF"/>
              </a:solidFill>
              <a:effectLst/>
              <a:latin typeface="Times New Roman" panose="02020603050405020304" pitchFamily="18" charset="0"/>
              <a:ea typeface="Times New Roman" panose="02020603050405020304" pitchFamily="18" charset="0"/>
            </a:endParaRPr>
          </a:p>
          <a:p>
            <a:pPr algn="just"/>
            <a:r>
              <a:rPr lang="nl-NL" sz="3200" b="1" dirty="0">
                <a:solidFill>
                  <a:srgbClr val="0000FF"/>
                </a:solidFill>
                <a:effectLst/>
                <a:latin typeface="Times New Roman" panose="02020603050405020304" pitchFamily="18" charset="0"/>
                <a:ea typeface="Times New Roman" panose="02020603050405020304" pitchFamily="18" charset="0"/>
              </a:rPr>
              <a:t>+ Hậu quả của ô nhiễm không khí là làm cho không khí bị nhiễm bẩn. Con người sống trong môi trường ô nhiễm không khí cũng bị ảnh hưởng sức khỏe, thường mắc các bệnh ho, viêm họng, dị ứng,...</a:t>
            </a:r>
            <a:endParaRPr lang="en-US" sz="3200" b="1"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4446B-F120-EB1F-B13B-8EC58060612A}"/>
              </a:ext>
            </a:extLst>
          </p:cNvPr>
          <p:cNvSpPr>
            <a:spLocks noGrp="1"/>
          </p:cNvSpPr>
          <p:nvPr>
            <p:ph type="title"/>
          </p:nvPr>
        </p:nvSpPr>
        <p:spPr/>
        <p:txBody>
          <a:bodyPr/>
          <a:lstStyle/>
          <a:p>
            <a:r>
              <a:rPr lang="en-US" dirty="0"/>
              <a:t>	</a:t>
            </a:r>
          </a:p>
        </p:txBody>
      </p:sp>
      <p:pic>
        <p:nvPicPr>
          <p:cNvPr id="5" name="Content Placeholder 4">
            <a:extLst>
              <a:ext uri="{FF2B5EF4-FFF2-40B4-BE49-F238E27FC236}">
                <a16:creationId xmlns:a16="http://schemas.microsoft.com/office/drawing/2014/main" id="{E9AB0BF1-8863-CCB2-C852-AB2ECEBC8F46}"/>
              </a:ext>
            </a:extLst>
          </p:cNvPr>
          <p:cNvPicPr>
            <a:picLocks noGrp="1" noChangeAspect="1"/>
          </p:cNvPicPr>
          <p:nvPr>
            <p:ph idx="1"/>
          </p:nvPr>
        </p:nvPicPr>
        <p:blipFill rotWithShape="1">
          <a:blip r:embed="rId2"/>
          <a:srcRect l="8979" r="9707" b="7166"/>
          <a:stretch/>
        </p:blipFill>
        <p:spPr>
          <a:xfrm>
            <a:off x="975519" y="0"/>
            <a:ext cx="14487287" cy="8830801"/>
          </a:xfrm>
        </p:spPr>
      </p:pic>
    </p:spTree>
    <p:extLst>
      <p:ext uri="{BB962C8B-B14F-4D97-AF65-F5344CB8AC3E}">
        <p14:creationId xmlns:p14="http://schemas.microsoft.com/office/powerpoint/2010/main" val="4025374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670719" y="2828092"/>
            <a:ext cx="15316200" cy="1938992"/>
          </a:xfrm>
          <a:prstGeom prst="rect">
            <a:avLst/>
          </a:prstGeom>
        </p:spPr>
        <p:txBody>
          <a:bodyPr wrap="square">
            <a:spAutoFit/>
          </a:bodyPr>
          <a:lstStyle/>
          <a:p>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Đọc</a:t>
            </a:r>
            <a:r>
              <a:rPr lang="en-US" sz="4000" b="1" dirty="0">
                <a:solidFill>
                  <a:srgbClr val="0000FF"/>
                </a:solidFill>
                <a:latin typeface="Times New Roman" panose="02020603050405020304" pitchFamily="18" charset="0"/>
                <a:cs typeface="Times New Roman" panose="02020603050405020304" pitchFamily="18" charset="0"/>
              </a:rPr>
              <a:t> </a:t>
            </a:r>
            <a:r>
              <a:rPr lang="vi-VN" sz="4000" b="1" dirty="0">
                <a:solidFill>
                  <a:srgbClr val="0000FF"/>
                </a:solidFill>
                <a:latin typeface="Times New Roman" panose="02020603050405020304" pitchFamily="18" charset="0"/>
                <a:cs typeface="Times New Roman" panose="02020603050405020304" pitchFamily="18" charset="0"/>
              </a:rPr>
              <a:t>đúng, rõ ràng; ngắt nghỉ hơi đúng chỗ, dừng hơi lâu hơn sau mỗi đoạn; giọng đọc thể hiện được cảm xúc tha thiết của nhân vật ông Trái Đất; lên cao giọng và nhấn giọng ở câu hỏi cuối bài.</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08919" y="5888343"/>
            <a:ext cx="13578681" cy="1908215"/>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cuộc s</a:t>
            </a:r>
            <a:r>
              <a:rPr lang="en-US" sz="4000" b="1" i="1" dirty="0">
                <a:solidFill>
                  <a:srgbClr val="0000FF"/>
                </a:solidFill>
                <a:latin typeface="Times New Roman" panose="02020603050405020304" pitchFamily="18" charset="0"/>
                <a:cs typeface="Times New Roman" panose="02020603050405020304" pitchFamily="18" charset="0"/>
              </a:rPr>
              <a:t>ố</a:t>
            </a:r>
            <a:r>
              <a:rPr lang="vi-VN" sz="4000" b="1" i="1" dirty="0">
                <a:solidFill>
                  <a:srgbClr val="0000FF"/>
                </a:solidFill>
                <a:latin typeface="Times New Roman" panose="02020603050405020304" pitchFamily="18" charset="0"/>
                <a:cs typeface="Times New Roman" panose="02020603050405020304" pitchFamily="18" charset="0"/>
              </a:rPr>
              <a:t>ng của mọi người</a:t>
            </a:r>
            <a:r>
              <a:rPr lang="en-US" sz="4000" b="1" i="1" dirty="0">
                <a:solidFill>
                  <a:srgbClr val="0000FF"/>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làm ta yếu </a:t>
            </a:r>
            <a:r>
              <a:rPr lang="en-US" sz="4000" b="1" i="1" dirty="0" err="1">
                <a:solidFill>
                  <a:srgbClr val="0000FF"/>
                </a:solidFill>
                <a:latin typeface="Times New Roman" panose="02020603050405020304" pitchFamily="18" charset="0"/>
                <a:cs typeface="Times New Roman" panose="02020603050405020304" pitchFamily="18" charset="0"/>
              </a:rPr>
              <a:t>dầ</a:t>
            </a:r>
            <a:r>
              <a:rPr lang="vi-VN" sz="4000" b="1" i="1" dirty="0">
                <a:solidFill>
                  <a:srgbClr val="0000FF"/>
                </a:solidFill>
                <a:latin typeface="Times New Roman" panose="02020603050405020304" pitchFamily="18" charset="0"/>
                <a:cs typeface="Times New Roman" panose="02020603050405020304" pitchFamily="18" charset="0"/>
              </a:rPr>
              <a:t>n</a:t>
            </a:r>
            <a:r>
              <a:rPr lang="en-US" sz="4000" b="1" i="1" dirty="0">
                <a:solidFill>
                  <a:srgbClr val="0000FF"/>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922277"/>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TextBox 24">
            <a:extLst>
              <a:ext uri="{FF2B5EF4-FFF2-40B4-BE49-F238E27FC236}">
                <a16:creationId xmlns:a16="http://schemas.microsoft.com/office/drawing/2014/main" id="{A201C0C1-45B9-4303-71A0-23159293B906}"/>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85120" y="3056395"/>
            <a:ext cx="1981199"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a:t>
            </a:r>
            <a:r>
              <a:rPr lang="en-US" sz="4000" b="1" i="1" dirty="0" err="1">
                <a:solidFill>
                  <a:srgbClr val="0000CC"/>
                </a:solidFill>
                <a:latin typeface="Times New Roman" pitchFamily="18" charset="0"/>
                <a:cs typeface="Times New Roman" pitchFamily="18" charset="0"/>
              </a:rPr>
              <a:t>rong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438380"/>
            <a:ext cx="14048298" cy="1938992"/>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Nào là ta thất thường,</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làm nơi này hạn hán,</a:t>
            </a:r>
            <a:r>
              <a:rPr lang="en-US"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 nơi kia lũ lụt.</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a:t>
            </a:r>
            <a:endParaRPr lang="en-US" sz="4000" b="1" i="1" dirty="0">
              <a:solidFill>
                <a:srgbClr val="0000FF"/>
              </a:solidFill>
              <a:latin typeface="Times New Roman" panose="02020603050405020304" pitchFamily="18" charset="0"/>
              <a:cs typeface="Times New Roman" panose="02020603050405020304" pitchFamily="18" charset="0"/>
            </a:endParaRPr>
          </a:p>
          <a:p>
            <a:pPr algn="just"/>
            <a:endParaRPr lang="en-US" sz="4000" b="1" dirty="0">
              <a:solidFill>
                <a:srgbClr val="FF0000"/>
              </a:solidFill>
              <a:latin typeface="Times New Roman" pitchFamily="18" charset="0"/>
              <a:cs typeface="Times New Roman" pitchFamily="18" charset="0"/>
            </a:endParaRPr>
          </a:p>
        </p:txBody>
      </p:sp>
      <p:sp>
        <p:nvSpPr>
          <p:cNvPr id="21" name="Rectangle 20"/>
          <p:cNvSpPr/>
          <p:nvPr/>
        </p:nvSpPr>
        <p:spPr>
          <a:xfrm>
            <a:off x="3337719" y="3077886"/>
            <a:ext cx="2059506"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ốt</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cao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5124426" y="3110779"/>
            <a:ext cx="2006325"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ái</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đất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7071519" y="3089414"/>
            <a:ext cx="13716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r</a:t>
            </a:r>
            <a:r>
              <a:rPr lang="en-US" sz="4000" b="1" i="1" dirty="0" err="1">
                <a:solidFill>
                  <a:srgbClr val="0000CC"/>
                </a:solidFill>
                <a:latin typeface="Times New Roman" pitchFamily="18" charset="0"/>
                <a:cs typeface="Times New Roman" pitchFamily="18" charset="0"/>
              </a:rPr>
              <a:t>ằng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8400147" y="3110779"/>
            <a:ext cx="1281247"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x</a:t>
            </a:r>
            <a:r>
              <a:rPr lang="en-US" sz="4000" b="1" i="1" dirty="0" err="1">
                <a:solidFill>
                  <a:srgbClr val="0000CC"/>
                </a:solidFill>
                <a:latin typeface="Times New Roman" pitchFamily="18" charset="0"/>
                <a:cs typeface="Times New Roman" pitchFamily="18" charset="0"/>
              </a:rPr>
              <a:t>ấu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9702476" y="3110779"/>
            <a:ext cx="1676400"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ũ</a:t>
            </a:r>
            <a:r>
              <a:rPr lang="en-US" sz="4000" b="1" i="1" dirty="0">
                <a:solidFill>
                  <a:srgbClr val="0000CC"/>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6" name="Rectangle 25"/>
          <p:cNvSpPr/>
          <p:nvPr/>
        </p:nvSpPr>
        <p:spPr>
          <a:xfrm>
            <a:off x="11186319" y="3108707"/>
            <a:ext cx="31242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ph</a:t>
            </a:r>
            <a:r>
              <a:rPr lang="en-US" sz="4000" b="1" i="1" dirty="0" err="1">
                <a:solidFill>
                  <a:srgbClr val="0000CC"/>
                </a:solidFill>
                <a:latin typeface="Times New Roman" pitchFamily="18" charset="0"/>
                <a:cs typeface="Times New Roman" pitchFamily="18" charset="0"/>
              </a:rPr>
              <a:t>un</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ào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8BBF7759-757A-E65F-CE5C-6B614CFA411C}"/>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fade">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i="1" dirty="0" err="1">
                <a:solidFill>
                  <a:srgbClr val="FF0000"/>
                </a:solidFill>
                <a:latin typeface="Times New Roman" panose="02020603050405020304" pitchFamily="18" charset="0"/>
                <a:cs typeface="Times New Roman" panose="02020603050405020304" pitchFamily="18" charset="0"/>
              </a:rPr>
              <a:t>Trong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thư</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ông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Trái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Đất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kể</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những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chuyện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đang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xảy</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với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mình</a:t>
            </a:r>
            <a:r>
              <a:rPr lang="en-US" sz="3600" b="1" i="1" dirty="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448300" y="7707928"/>
            <a:ext cx="10210801" cy="1200329"/>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nl-NL" sz="3600" b="1" i="1" dirty="0">
                <a:solidFill>
                  <a:srgbClr val="0000FF"/>
                </a:solidFill>
                <a:latin typeface="Times New Roman" panose="02020603050405020304" pitchFamily="18" charset="0"/>
                <a:cs typeface="Times New Roman" panose="02020603050405020304" pitchFamily="18" charset="0"/>
              </a:rPr>
              <a:t>Đang bị sốt rất cao, hạn hán, lũ lụt, nhiệt độ tăng cao, núi lửa phun trào, ô nhiễm môi trường</a:t>
            </a:r>
            <a:r>
              <a:rPr lang="nl-NL" dirty="0"/>
              <a:t>.</a:t>
            </a:r>
            <a:endParaRPr lang="en-US" sz="3600" b="1" dirty="0">
              <a:solidFill>
                <a:srgbClr val="0000CC"/>
              </a:solidFill>
              <a:latin typeface="Times New Roman" pitchFamily="18" charset="0"/>
              <a:cs typeface="Times New Roman" pitchFamily="18" charset="0"/>
            </a:endParaRPr>
          </a:p>
        </p:txBody>
      </p:sp>
      <p:sp>
        <p:nvSpPr>
          <p:cNvPr id="43" name="TextBox 42">
            <a:extLst>
              <a:ext uri="{FF2B5EF4-FFF2-40B4-BE49-F238E27FC236}">
                <a16:creationId xmlns:a16="http://schemas.microsoft.com/office/drawing/2014/main"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44" name="Rectangle 43">
            <a:extLst>
              <a:ext uri="{FF2B5EF4-FFF2-40B4-BE49-F238E27FC236}">
                <a16:creationId xmlns:a16="http://schemas.microsoft.com/office/drawing/2014/main" id="{C59E537D-EB34-F9B6-E2A7-7BD322DDBAA6}"/>
              </a:ext>
            </a:extLst>
          </p:cNvPr>
          <p:cNvSpPr/>
          <p:nvPr/>
        </p:nvSpPr>
        <p:spPr>
          <a:xfrm>
            <a:off x="1585120" y="3056395"/>
            <a:ext cx="1981199"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a:t>
            </a:r>
            <a:r>
              <a:rPr lang="en-US" sz="4000" b="1" i="1" dirty="0" err="1">
                <a:solidFill>
                  <a:srgbClr val="0000CC"/>
                </a:solidFill>
                <a:latin typeface="Times New Roman" pitchFamily="18" charset="0"/>
                <a:cs typeface="Times New Roman" pitchFamily="18" charset="0"/>
              </a:rPr>
              <a:t>rong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4DC1D90B-3C1A-9B76-2BCA-7FB076C7F086}"/>
              </a:ext>
            </a:extLst>
          </p:cNvPr>
          <p:cNvSpPr/>
          <p:nvPr/>
        </p:nvSpPr>
        <p:spPr>
          <a:xfrm>
            <a:off x="917945" y="5973901"/>
            <a:ext cx="3920306" cy="3170099"/>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Nào là ta thất thường,</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làm nơi này hạn hán,</a:t>
            </a:r>
            <a:r>
              <a:rPr lang="en-US"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 nơi kia lũ lụt.</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a:t>
            </a:r>
            <a:endParaRPr lang="en-US" sz="4000" b="1" i="1" dirty="0">
              <a:solidFill>
                <a:srgbClr val="0000FF"/>
              </a:solidFill>
              <a:latin typeface="Times New Roman" panose="02020603050405020304" pitchFamily="18" charset="0"/>
              <a:cs typeface="Times New Roman" panose="02020603050405020304" pitchFamily="18" charset="0"/>
            </a:endParaRPr>
          </a:p>
          <a:p>
            <a:pPr algn="just"/>
            <a:endParaRPr lang="en-US" sz="40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2A78EA1F-DC94-8379-9666-0A89991B1CF5}"/>
              </a:ext>
            </a:extLst>
          </p:cNvPr>
          <p:cNvSpPr/>
          <p:nvPr/>
        </p:nvSpPr>
        <p:spPr>
          <a:xfrm>
            <a:off x="3337719" y="3077886"/>
            <a:ext cx="2059506"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ốt</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cao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id="{34270A67-D144-D2CD-7AAF-39AE00331368}"/>
              </a:ext>
            </a:extLst>
          </p:cNvPr>
          <p:cNvSpPr/>
          <p:nvPr/>
        </p:nvSpPr>
        <p:spPr>
          <a:xfrm>
            <a:off x="213519" y="4026186"/>
            <a:ext cx="2006325"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ái</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đất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a:extLst>
              <a:ext uri="{FF2B5EF4-FFF2-40B4-BE49-F238E27FC236}">
                <a16:creationId xmlns:a16="http://schemas.microsoft.com/office/drawing/2014/main" id="{65D5B622-BB82-CC79-BE84-E3DCBB6A07D4}"/>
              </a:ext>
            </a:extLst>
          </p:cNvPr>
          <p:cNvSpPr/>
          <p:nvPr/>
        </p:nvSpPr>
        <p:spPr>
          <a:xfrm>
            <a:off x="2144093" y="4026186"/>
            <a:ext cx="13716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r</a:t>
            </a:r>
            <a:r>
              <a:rPr lang="en-US" sz="4000" b="1" i="1" dirty="0" err="1">
                <a:solidFill>
                  <a:srgbClr val="0000CC"/>
                </a:solidFill>
                <a:latin typeface="Times New Roman" pitchFamily="18" charset="0"/>
                <a:cs typeface="Times New Roman" pitchFamily="18" charset="0"/>
              </a:rPr>
              <a:t>ằng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0" name="Rectangle 49">
            <a:extLst>
              <a:ext uri="{FF2B5EF4-FFF2-40B4-BE49-F238E27FC236}">
                <a16:creationId xmlns:a16="http://schemas.microsoft.com/office/drawing/2014/main" id="{383406CC-F6BE-3938-F337-D13B6CB31F23}"/>
              </a:ext>
            </a:extLst>
          </p:cNvPr>
          <p:cNvSpPr/>
          <p:nvPr/>
        </p:nvSpPr>
        <p:spPr>
          <a:xfrm>
            <a:off x="3602631" y="4022042"/>
            <a:ext cx="1281247"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x</a:t>
            </a:r>
            <a:r>
              <a:rPr lang="en-US" sz="4000" b="1" i="1" dirty="0" err="1">
                <a:solidFill>
                  <a:srgbClr val="0000CC"/>
                </a:solidFill>
                <a:latin typeface="Times New Roman" pitchFamily="18" charset="0"/>
                <a:cs typeface="Times New Roman" pitchFamily="18" charset="0"/>
              </a:rPr>
              <a:t>ấu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120E184C-7CA8-0F98-62C3-2B6929FCF2FD}"/>
              </a:ext>
            </a:extLst>
          </p:cNvPr>
          <p:cNvSpPr/>
          <p:nvPr/>
        </p:nvSpPr>
        <p:spPr>
          <a:xfrm>
            <a:off x="378481" y="4974486"/>
            <a:ext cx="1676400"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ũ</a:t>
            </a:r>
            <a:r>
              <a:rPr lang="en-US" sz="4000" b="1" i="1" dirty="0">
                <a:solidFill>
                  <a:srgbClr val="0000CC"/>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id="{305371FF-7275-A1AC-757A-E5DFF3F25A25}"/>
              </a:ext>
            </a:extLst>
          </p:cNvPr>
          <p:cNvSpPr/>
          <p:nvPr/>
        </p:nvSpPr>
        <p:spPr>
          <a:xfrm>
            <a:off x="2105956" y="4921724"/>
            <a:ext cx="31242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ph</a:t>
            </a:r>
            <a:r>
              <a:rPr lang="en-US" sz="4000" b="1" i="1" dirty="0" err="1">
                <a:solidFill>
                  <a:srgbClr val="0000CC"/>
                </a:solidFill>
                <a:latin typeface="Times New Roman" pitchFamily="18" charset="0"/>
                <a:cs typeface="Times New Roman" pitchFamily="18" charset="0"/>
              </a:rPr>
              <a:t>un</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ào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53" name="Picture 52">
            <a:extLst>
              <a:ext uri="{FF2B5EF4-FFF2-40B4-BE49-F238E27FC236}">
                <a16:creationId xmlns:a16="http://schemas.microsoft.com/office/drawing/2014/main" id="{2D6D2C5F-C355-39A6-01B6-2AEEAE76378A}"/>
              </a:ext>
            </a:extLst>
          </p:cNvPr>
          <p:cNvPicPr>
            <a:picLocks noChangeAspect="1"/>
          </p:cNvPicPr>
          <p:nvPr/>
        </p:nvPicPr>
        <p:blipFill>
          <a:blip r:embed="rId3"/>
          <a:stretch>
            <a:fillRect/>
          </a:stretch>
        </p:blipFill>
        <p:spPr>
          <a:xfrm>
            <a:off x="6744148" y="3924707"/>
            <a:ext cx="7871167" cy="3771493"/>
          </a:xfrm>
          <a:prstGeom prst="rect">
            <a:avLst/>
          </a:prstGeom>
        </p:spPr>
      </p:pic>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xEl>
                                              <p:pRg st="0" end="0"/>
                                            </p:txEl>
                                          </p:spTgt>
                                        </p:tgtEl>
                                        <p:attrNameLst>
                                          <p:attrName>style.visibility</p:attrName>
                                        </p:attrNameLst>
                                      </p:cBhvr>
                                      <p:to>
                                        <p:strVal val="visible"/>
                                      </p:to>
                                    </p:set>
                                    <p:animEffect transition="in" filter="fade">
                                      <p:cBhvr>
                                        <p:cTn id="10" dur="500"/>
                                        <p:tgtEl>
                                          <p:spTgt spid="4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Effect transition="in" filter="fade">
                                      <p:cBhvr>
                                        <p:cTn id="13" dur="500"/>
                                        <p:tgtEl>
                                          <p:spTgt spid="4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xEl>
                                              <p:pRg st="0" end="0"/>
                                            </p:txEl>
                                          </p:spTgt>
                                        </p:tgtEl>
                                        <p:attrNameLst>
                                          <p:attrName>style.visibility</p:attrName>
                                        </p:attrNameLst>
                                      </p:cBhvr>
                                      <p:to>
                                        <p:strVal val="visible"/>
                                      </p:to>
                                    </p:set>
                                    <p:animEffect transition="in" filter="fade">
                                      <p:cBhvr>
                                        <p:cTn id="16" dur="500"/>
                                        <p:tgtEl>
                                          <p:spTgt spid="4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animEffect transition="in" filter="fade">
                                      <p:cBhvr>
                                        <p:cTn id="19" dur="500"/>
                                        <p:tgtEl>
                                          <p:spTgt spid="5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animEffect transition="in" filter="fade">
                                      <p:cBhvr>
                                        <p:cTn id="25" dur="500"/>
                                        <p:tgtEl>
                                          <p:spTgt spid="5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42" presetClass="entr" presetSubtype="0"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Con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đang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vậy</a:t>
            </a:r>
            <a:r>
              <a:rPr lang="en-US" sz="3600" b="1"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a:p>
            <a:pPr algn="just"/>
            <a:endParaRPr lang="en-US" sz="3600" b="1" dirty="0">
              <a:solidFill>
                <a:srgbClr val="FF0000"/>
              </a:solidFill>
              <a:latin typeface="Times New Roman" pitchFamily="18" charset="0"/>
              <a:cs typeface="Times New Roman" pitchFamily="18" charset="0"/>
            </a:endParaRPr>
          </a:p>
        </p:txBody>
      </p:sp>
      <p:sp>
        <p:nvSpPr>
          <p:cNvPr id="41" name="Rectangle 40"/>
          <p:cNvSpPr/>
          <p:nvPr/>
        </p:nvSpPr>
        <p:spPr>
          <a:xfrm>
            <a:off x="5571093" y="5006533"/>
            <a:ext cx="10210801" cy="2308324"/>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nl-NL" sz="3600" b="1" i="1" dirty="0">
                <a:solidFill>
                  <a:srgbClr val="0000CC"/>
                </a:solidFill>
                <a:latin typeface="Times New Roman" panose="02020603050405020304" pitchFamily="18" charset="0"/>
                <a:cs typeface="Times New Roman" panose="02020603050405020304" pitchFamily="18" charset="0"/>
              </a:rPr>
              <a:t>Con người đã làm tổn hại Trái Đất qua việc: xả rác bừa bãi, chặt cây phá rừng, lãng phí nguồn nước, săn bắn động vật hoang dã,...)</a:t>
            </a:r>
            <a:endParaRPr lang="en-US" sz="3600" b="1" i="1" dirty="0">
              <a:solidFill>
                <a:srgbClr val="0000CC"/>
              </a:solidFill>
              <a:latin typeface="Times New Roman" panose="02020603050405020304" pitchFamily="18" charset="0"/>
              <a:cs typeface="Times New Roman" panose="02020603050405020304" pitchFamily="18" charset="0"/>
            </a:endParaRPr>
          </a:p>
          <a:p>
            <a:pPr algn="just"/>
            <a:endParaRPr lang="en-US" sz="3600" b="1" dirty="0">
              <a:solidFill>
                <a:srgbClr val="0000CC"/>
              </a:solidFill>
              <a:latin typeface="Times New Roman" pitchFamily="18" charset="0"/>
              <a:cs typeface="Times New Roman" pitchFamily="18" charset="0"/>
            </a:endParaRPr>
          </a:p>
        </p:txBody>
      </p:sp>
      <p:sp>
        <p:nvSpPr>
          <p:cNvPr id="43" name="TextBox 42">
            <a:extLst>
              <a:ext uri="{FF2B5EF4-FFF2-40B4-BE49-F238E27FC236}">
                <a16:creationId xmlns:a16="http://schemas.microsoft.com/office/drawing/2014/main"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44" name="Rectangle 43">
            <a:extLst>
              <a:ext uri="{FF2B5EF4-FFF2-40B4-BE49-F238E27FC236}">
                <a16:creationId xmlns:a16="http://schemas.microsoft.com/office/drawing/2014/main" id="{C59E537D-EB34-F9B6-E2A7-7BD322DDBAA6}"/>
              </a:ext>
            </a:extLst>
          </p:cNvPr>
          <p:cNvSpPr/>
          <p:nvPr/>
        </p:nvSpPr>
        <p:spPr>
          <a:xfrm>
            <a:off x="1585120" y="3056395"/>
            <a:ext cx="1981199"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a:t>
            </a:r>
            <a:r>
              <a:rPr lang="en-US" sz="4000" b="1" i="1" dirty="0" err="1">
                <a:solidFill>
                  <a:srgbClr val="0000CC"/>
                </a:solidFill>
                <a:latin typeface="Times New Roman" pitchFamily="18" charset="0"/>
                <a:cs typeface="Times New Roman" pitchFamily="18" charset="0"/>
              </a:rPr>
              <a:t>rong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4DC1D90B-3C1A-9B76-2BCA-7FB076C7F086}"/>
              </a:ext>
            </a:extLst>
          </p:cNvPr>
          <p:cNvSpPr/>
          <p:nvPr/>
        </p:nvSpPr>
        <p:spPr>
          <a:xfrm>
            <a:off x="917945" y="5973901"/>
            <a:ext cx="3920306" cy="3170099"/>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Nào là ta thất thường,</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làm nơi này hạn hán,</a:t>
            </a:r>
            <a:r>
              <a:rPr lang="en-US"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 nơi kia lũ lụt.</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a:t>
            </a:r>
            <a:endParaRPr lang="en-US" sz="4000" b="1" i="1" dirty="0">
              <a:solidFill>
                <a:srgbClr val="0000FF"/>
              </a:solidFill>
              <a:latin typeface="Times New Roman" panose="02020603050405020304" pitchFamily="18" charset="0"/>
              <a:cs typeface="Times New Roman" panose="02020603050405020304" pitchFamily="18" charset="0"/>
            </a:endParaRPr>
          </a:p>
          <a:p>
            <a:pPr algn="just"/>
            <a:endParaRPr lang="en-US" sz="40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2A78EA1F-DC94-8379-9666-0A89991B1CF5}"/>
              </a:ext>
            </a:extLst>
          </p:cNvPr>
          <p:cNvSpPr/>
          <p:nvPr/>
        </p:nvSpPr>
        <p:spPr>
          <a:xfrm>
            <a:off x="3337719" y="3077886"/>
            <a:ext cx="2059506"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ốt</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cao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id="{34270A67-D144-D2CD-7AAF-39AE00331368}"/>
              </a:ext>
            </a:extLst>
          </p:cNvPr>
          <p:cNvSpPr/>
          <p:nvPr/>
        </p:nvSpPr>
        <p:spPr>
          <a:xfrm>
            <a:off x="213519" y="4026186"/>
            <a:ext cx="2006325"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ái</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đất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a:extLst>
              <a:ext uri="{FF2B5EF4-FFF2-40B4-BE49-F238E27FC236}">
                <a16:creationId xmlns:a16="http://schemas.microsoft.com/office/drawing/2014/main" id="{65D5B622-BB82-CC79-BE84-E3DCBB6A07D4}"/>
              </a:ext>
            </a:extLst>
          </p:cNvPr>
          <p:cNvSpPr/>
          <p:nvPr/>
        </p:nvSpPr>
        <p:spPr>
          <a:xfrm>
            <a:off x="2144093" y="4026186"/>
            <a:ext cx="13716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r</a:t>
            </a:r>
            <a:r>
              <a:rPr lang="en-US" sz="4000" b="1" i="1" dirty="0" err="1">
                <a:solidFill>
                  <a:srgbClr val="0000CC"/>
                </a:solidFill>
                <a:latin typeface="Times New Roman" pitchFamily="18" charset="0"/>
                <a:cs typeface="Times New Roman" pitchFamily="18" charset="0"/>
              </a:rPr>
              <a:t>ằng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0" name="Rectangle 49">
            <a:extLst>
              <a:ext uri="{FF2B5EF4-FFF2-40B4-BE49-F238E27FC236}">
                <a16:creationId xmlns:a16="http://schemas.microsoft.com/office/drawing/2014/main" id="{383406CC-F6BE-3938-F337-D13B6CB31F23}"/>
              </a:ext>
            </a:extLst>
          </p:cNvPr>
          <p:cNvSpPr/>
          <p:nvPr/>
        </p:nvSpPr>
        <p:spPr>
          <a:xfrm>
            <a:off x="3602631" y="4022042"/>
            <a:ext cx="1281247"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x</a:t>
            </a:r>
            <a:r>
              <a:rPr lang="en-US" sz="4000" b="1" i="1" dirty="0" err="1">
                <a:solidFill>
                  <a:srgbClr val="0000CC"/>
                </a:solidFill>
                <a:latin typeface="Times New Roman" pitchFamily="18" charset="0"/>
                <a:cs typeface="Times New Roman" pitchFamily="18" charset="0"/>
              </a:rPr>
              <a:t>ấu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120E184C-7CA8-0F98-62C3-2B6929FCF2FD}"/>
              </a:ext>
            </a:extLst>
          </p:cNvPr>
          <p:cNvSpPr/>
          <p:nvPr/>
        </p:nvSpPr>
        <p:spPr>
          <a:xfrm>
            <a:off x="378481" y="4974486"/>
            <a:ext cx="1676400"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ũ</a:t>
            </a:r>
            <a:r>
              <a:rPr lang="en-US" sz="4000" b="1" i="1" dirty="0">
                <a:solidFill>
                  <a:srgbClr val="0000CC"/>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id="{305371FF-7275-A1AC-757A-E5DFF3F25A25}"/>
              </a:ext>
            </a:extLst>
          </p:cNvPr>
          <p:cNvSpPr/>
          <p:nvPr/>
        </p:nvSpPr>
        <p:spPr>
          <a:xfrm>
            <a:off x="2105956" y="4921724"/>
            <a:ext cx="31242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ph</a:t>
            </a:r>
            <a:r>
              <a:rPr lang="en-US" sz="4000" b="1" i="1" dirty="0" err="1">
                <a:solidFill>
                  <a:srgbClr val="0000CC"/>
                </a:solidFill>
                <a:latin typeface="Times New Roman" pitchFamily="18" charset="0"/>
                <a:cs typeface="Times New Roman" pitchFamily="18" charset="0"/>
              </a:rPr>
              <a:t>un</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ào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4706358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xEl>
                                              <p:pRg st="0" end="0"/>
                                            </p:txEl>
                                          </p:spTgt>
                                        </p:tgtEl>
                                        <p:attrNameLst>
                                          <p:attrName>style.visibility</p:attrName>
                                        </p:attrNameLst>
                                      </p:cBhvr>
                                      <p:to>
                                        <p:strVal val="visible"/>
                                      </p:to>
                                    </p:set>
                                    <p:animEffect transition="in" filter="fade">
                                      <p:cBhvr>
                                        <p:cTn id="10" dur="500"/>
                                        <p:tgtEl>
                                          <p:spTgt spid="4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Effect transition="in" filter="fade">
                                      <p:cBhvr>
                                        <p:cTn id="13" dur="500"/>
                                        <p:tgtEl>
                                          <p:spTgt spid="4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xEl>
                                              <p:pRg st="0" end="0"/>
                                            </p:txEl>
                                          </p:spTgt>
                                        </p:tgtEl>
                                        <p:attrNameLst>
                                          <p:attrName>style.visibility</p:attrName>
                                        </p:attrNameLst>
                                      </p:cBhvr>
                                      <p:to>
                                        <p:strVal val="visible"/>
                                      </p:to>
                                    </p:set>
                                    <p:animEffect transition="in" filter="fade">
                                      <p:cBhvr>
                                        <p:cTn id="16" dur="500"/>
                                        <p:tgtEl>
                                          <p:spTgt spid="4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animEffect transition="in" filter="fade">
                                      <p:cBhvr>
                                        <p:cTn id="19" dur="500"/>
                                        <p:tgtEl>
                                          <p:spTgt spid="5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animEffect transition="in" filter="fade">
                                      <p:cBhvr>
                                        <p:cTn id="25" dur="500"/>
                                        <p:tgtEl>
                                          <p:spTgt spid="5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3421" y="2587146"/>
            <a:ext cx="10233818" cy="1200329"/>
          </a:xfrm>
          <a:prstGeom prst="rect">
            <a:avLst/>
          </a:prstGeom>
        </p:spPr>
        <p:txBody>
          <a:bodyPr wrap="square">
            <a:spAutoFit/>
          </a:bodyPr>
          <a:lstStyle/>
          <a:p>
            <a:pPr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3: </a:t>
            </a:r>
            <a:r>
              <a:rPr lang="en-US" sz="3600" dirty="0" err="1">
                <a:solidFill>
                  <a:srgbClr val="FF0000"/>
                </a:solidFill>
                <a:latin typeface="Times New Roman" panose="02020603050405020304" pitchFamily="18" charset="0"/>
                <a:cs typeface="Times New Roman" panose="02020603050405020304" pitchFamily="18" charset="0"/>
              </a:rPr>
              <a:t>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Đất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mong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muốn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2" name="Rectangle 11"/>
          <p:cNvSpPr/>
          <p:nvPr/>
        </p:nvSpPr>
        <p:spPr>
          <a:xfrm>
            <a:off x="5561026" y="3160126"/>
            <a:ext cx="10210801" cy="2308324"/>
          </a:xfrm>
          <a:prstGeom prst="rect">
            <a:avLst/>
          </a:prstGeom>
        </p:spPr>
        <p:txBody>
          <a:bodyPr wrap="square">
            <a:spAutoFit/>
          </a:bodyPr>
          <a:lstStyle/>
          <a:p>
            <a:pPr algn="just"/>
            <a:r>
              <a:rPr kumimoji="0" lang="nl-NL"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lang="nl-NL" sz="3600" b="1" i="1" dirty="0">
                <a:solidFill>
                  <a:srgbClr val="0000FF"/>
                </a:solidFill>
                <a:latin typeface="Times New Roman" panose="02020603050405020304" pitchFamily="18" charset="0"/>
                <a:cs typeface="Times New Roman" panose="02020603050405020304" pitchFamily="18" charset="0"/>
              </a:rPr>
              <a:t>Ông Trái đất mông muốn các bạn nhỏ giúp ông, bắt đầu từ những việc nhỏ như khóa một vòi nước không dùng đến hay tắt bớt một bóng đèn,... Ông tin các bạn nhỏ làm được điều đó</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5619531" y="5381690"/>
            <a:ext cx="10233818" cy="1754326"/>
          </a:xfrm>
          <a:prstGeom prst="rect">
            <a:avLst/>
          </a:prstGeom>
        </p:spPr>
        <p:txBody>
          <a:bodyPr wrap="square">
            <a:spAutoFit/>
          </a:bodyPr>
          <a:lstStyle/>
          <a:p>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Sắp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xếp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ý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theo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nội</a:t>
            </a:r>
            <a:r>
              <a:rPr lang="en-US" sz="3600" b="1" dirty="0">
                <a:solidFill>
                  <a:srgbClr val="FF0000"/>
                </a:solidFill>
                <a:latin typeface="Times New Roman" panose="02020603050405020304" pitchFamily="18" charset="0"/>
                <a:cs typeface="Times New Roman" panose="02020603050405020304" pitchFamily="18" charset="0"/>
              </a:rPr>
              <a:t> dung </a:t>
            </a:r>
            <a:r>
              <a:rPr lang="en-US" sz="3600" b="1" dirty="0" err="1">
                <a:solidFill>
                  <a:srgbClr val="FF0000"/>
                </a:solidFill>
                <a:latin typeface="Times New Roman" panose="02020603050405020304" pitchFamily="18" charset="0"/>
                <a:cs typeface="Times New Roman" panose="02020603050405020304" pitchFamily="18" charset="0"/>
              </a:rPr>
              <a:t>bức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a:t>
            </a:r>
            <a:endParaRPr lang="en-US" sz="3600" b="1" dirty="0">
              <a:solidFill>
                <a:srgbClr val="FF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1" name="Rectangle 40"/>
          <p:cNvSpPr/>
          <p:nvPr/>
        </p:nvSpPr>
        <p:spPr>
          <a:xfrm>
            <a:off x="5507129" y="7303707"/>
            <a:ext cx="10210801" cy="1754326"/>
          </a:xfrm>
          <a:prstGeom prst="rect">
            <a:avLst/>
          </a:prstGeom>
        </p:spPr>
        <p:txBody>
          <a:bodyPr wrap="square">
            <a:spAutoFit/>
          </a:bodyPr>
          <a:lstStyle/>
          <a:p>
            <a:pPr algn="just"/>
            <a:r>
              <a:rPr kumimoji="0" lang="nl-NL" sz="36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lang="nl-NL" sz="3600" b="1" i="1" dirty="0">
                <a:solidFill>
                  <a:srgbClr val="0000FF"/>
                </a:solidFill>
                <a:latin typeface="Times New Roman" panose="02020603050405020304" pitchFamily="18" charset="0"/>
                <a:cs typeface="Times New Roman" panose="02020603050405020304" pitchFamily="18" charset="0"/>
              </a:rPr>
              <a:t>Tình trạng hiện nay của Trái Đất -&gt; Nguyên nhân làm Trái Đất ô nhiễm -&gt; Lời kêu cứu của Trái Đất</a:t>
            </a:r>
            <a:endParaRPr kumimoji="0" lang="en-US" sz="36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43" name="TextBox 42">
            <a:extLst>
              <a:ext uri="{FF2B5EF4-FFF2-40B4-BE49-F238E27FC236}">
                <a16:creationId xmlns:a16="http://schemas.microsoft.com/office/drawing/2014/main" id="{5275BD87-2735-F2DC-7C4D-D03E1F497D67}"/>
              </a:ext>
            </a:extLst>
          </p:cNvPr>
          <p:cNvSpPr txBox="1"/>
          <p:nvPr/>
        </p:nvSpPr>
        <p:spPr>
          <a:xfrm>
            <a:off x="3136377" y="1368519"/>
            <a:ext cx="10820400" cy="564257"/>
          </a:xfrm>
          <a:prstGeom prst="rect">
            <a:avLst/>
          </a:prstGeom>
          <a:noFill/>
        </p:spPr>
        <p:txBody>
          <a:bodyPr wrap="square">
            <a:spAutoFit/>
          </a:bodyPr>
          <a:lstStyle/>
          <a:p>
            <a:pPr marL="457200" marR="0" lvl="0" indent="-457200" algn="ctr" defTabSz="914400" rtl="0" eaLnBrk="0" fontAlgn="base" latinLnBrk="0" hangingPunct="0">
              <a:lnSpc>
                <a:spcPct val="120000"/>
              </a:lnSpc>
              <a:spcBef>
                <a:spcPct val="0"/>
              </a:spcBef>
              <a:spcAft>
                <a:spcPct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Bài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27</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THƯ CỦA ÔNG TRÁI ĐẤT GỬI CÁC BẠN NHỎ </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(T1+2)</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44" name="Rectangle 43">
            <a:extLst>
              <a:ext uri="{FF2B5EF4-FFF2-40B4-BE49-F238E27FC236}">
                <a16:creationId xmlns:a16="http://schemas.microsoft.com/office/drawing/2014/main" id="{C59E537D-EB34-F9B6-E2A7-7BD322DDBAA6}"/>
              </a:ext>
            </a:extLst>
          </p:cNvPr>
          <p:cNvSpPr/>
          <p:nvPr/>
        </p:nvSpPr>
        <p:spPr>
          <a:xfrm>
            <a:off x="1585120" y="3056395"/>
            <a:ext cx="1981199"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rong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a:extLst>
              <a:ext uri="{FF2B5EF4-FFF2-40B4-BE49-F238E27FC236}">
                <a16:creationId xmlns:a16="http://schemas.microsoft.com/office/drawing/2014/main" id="{4DC1D90B-3C1A-9B76-2BCA-7FB076C7F086}"/>
              </a:ext>
            </a:extLst>
          </p:cNvPr>
          <p:cNvSpPr/>
          <p:nvPr/>
        </p:nvSpPr>
        <p:spPr>
          <a:xfrm>
            <a:off x="917945" y="5973901"/>
            <a:ext cx="3920306" cy="31700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Nào là ta thất thường,</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làm nơi này hạn hán,</a:t>
            </a:r>
            <a:r>
              <a:rPr kumimoji="0" lang="en-US"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nơi kia lũ lụt.</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7" name="Rectangle 46">
            <a:extLst>
              <a:ext uri="{FF2B5EF4-FFF2-40B4-BE49-F238E27FC236}">
                <a16:creationId xmlns:a16="http://schemas.microsoft.com/office/drawing/2014/main" id="{2A78EA1F-DC94-8379-9666-0A89991B1CF5}"/>
              </a:ext>
            </a:extLst>
          </p:cNvPr>
          <p:cNvSpPr/>
          <p:nvPr/>
        </p:nvSpPr>
        <p:spPr>
          <a:xfrm>
            <a:off x="3337719" y="3077886"/>
            <a:ext cx="2059506"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s</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ốt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cao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a:extLst>
              <a:ext uri="{FF2B5EF4-FFF2-40B4-BE49-F238E27FC236}">
                <a16:creationId xmlns:a16="http://schemas.microsoft.com/office/drawing/2014/main" id="{34270A67-D144-D2CD-7AAF-39AE00331368}"/>
              </a:ext>
            </a:extLst>
          </p:cNvPr>
          <p:cNvSpPr/>
          <p:nvPr/>
        </p:nvSpPr>
        <p:spPr>
          <a:xfrm>
            <a:off x="213519" y="4026186"/>
            <a:ext cx="2006325"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ái</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a:extLst>
              <a:ext uri="{FF2B5EF4-FFF2-40B4-BE49-F238E27FC236}">
                <a16:creationId xmlns:a16="http://schemas.microsoft.com/office/drawing/2014/main" id="{65D5B622-BB82-CC79-BE84-E3DCBB6A07D4}"/>
              </a:ext>
            </a:extLst>
          </p:cNvPr>
          <p:cNvSpPr/>
          <p:nvPr/>
        </p:nvSpPr>
        <p:spPr>
          <a:xfrm>
            <a:off x="2144093" y="4026186"/>
            <a:ext cx="13716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ằng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0" name="Rectangle 49">
            <a:extLst>
              <a:ext uri="{FF2B5EF4-FFF2-40B4-BE49-F238E27FC236}">
                <a16:creationId xmlns:a16="http://schemas.microsoft.com/office/drawing/2014/main" id="{383406CC-F6BE-3938-F337-D13B6CB31F23}"/>
              </a:ext>
            </a:extLst>
          </p:cNvPr>
          <p:cNvSpPr/>
          <p:nvPr/>
        </p:nvSpPr>
        <p:spPr>
          <a:xfrm>
            <a:off x="3602631" y="4022042"/>
            <a:ext cx="1281247"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x</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ấu</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1" name="Rectangle 50">
            <a:extLst>
              <a:ext uri="{FF2B5EF4-FFF2-40B4-BE49-F238E27FC236}">
                <a16:creationId xmlns:a16="http://schemas.microsoft.com/office/drawing/2014/main" id="{120E184C-7CA8-0F98-62C3-2B6929FCF2FD}"/>
              </a:ext>
            </a:extLst>
          </p:cNvPr>
          <p:cNvSpPr/>
          <p:nvPr/>
        </p:nvSpPr>
        <p:spPr>
          <a:xfrm>
            <a:off x="378481" y="4974486"/>
            <a:ext cx="16764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ũ</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2" name="Rectangle 51">
            <a:extLst>
              <a:ext uri="{FF2B5EF4-FFF2-40B4-BE49-F238E27FC236}">
                <a16:creationId xmlns:a16="http://schemas.microsoft.com/office/drawing/2014/main" id="{305371FF-7275-A1AC-757A-E5DFF3F25A25}"/>
              </a:ext>
            </a:extLst>
          </p:cNvPr>
          <p:cNvSpPr/>
          <p:nvPr/>
        </p:nvSpPr>
        <p:spPr>
          <a:xfrm>
            <a:off x="2105956" y="4921724"/>
            <a:ext cx="31242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un</a:t>
            </a:r>
            <a:r>
              <a:rPr kumimoji="0" lang="en-US" sz="40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ào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pic>
        <p:nvPicPr>
          <p:cNvPr id="33" name="Picture 32">
            <a:extLst>
              <a:ext uri="{FF2B5EF4-FFF2-40B4-BE49-F238E27FC236}">
                <a16:creationId xmlns:a16="http://schemas.microsoft.com/office/drawing/2014/main" id="{F0CCB71B-CFDA-3D01-BBEC-F995E93B3C77}"/>
              </a:ext>
            </a:extLst>
          </p:cNvPr>
          <p:cNvPicPr>
            <a:picLocks noChangeAspect="1"/>
          </p:cNvPicPr>
          <p:nvPr/>
        </p:nvPicPr>
        <p:blipFill>
          <a:blip r:embed="rId3"/>
          <a:stretch>
            <a:fillRect/>
          </a:stretch>
        </p:blipFill>
        <p:spPr>
          <a:xfrm>
            <a:off x="5619531" y="6598527"/>
            <a:ext cx="10098399" cy="764734"/>
          </a:xfrm>
          <a:prstGeom prst="rect">
            <a:avLst/>
          </a:prstGeom>
        </p:spPr>
      </p:pic>
    </p:spTree>
    <p:extLst>
      <p:ext uri="{BB962C8B-B14F-4D97-AF65-F5344CB8AC3E}">
        <p14:creationId xmlns:p14="http://schemas.microsoft.com/office/powerpoint/2010/main" val="12209676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xEl>
                                              <p:pRg st="0" end="0"/>
                                            </p:txEl>
                                          </p:spTgt>
                                        </p:tgtEl>
                                        <p:attrNameLst>
                                          <p:attrName>style.visibility</p:attrName>
                                        </p:attrNameLst>
                                      </p:cBhvr>
                                      <p:to>
                                        <p:strVal val="visible"/>
                                      </p:to>
                                    </p:set>
                                    <p:animEffect transition="in" filter="fade">
                                      <p:cBhvr>
                                        <p:cTn id="10" dur="500"/>
                                        <p:tgtEl>
                                          <p:spTgt spid="4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Effect transition="in" filter="fade">
                                      <p:cBhvr>
                                        <p:cTn id="13" dur="500"/>
                                        <p:tgtEl>
                                          <p:spTgt spid="4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xEl>
                                              <p:pRg st="0" end="0"/>
                                            </p:txEl>
                                          </p:spTgt>
                                        </p:tgtEl>
                                        <p:attrNameLst>
                                          <p:attrName>style.visibility</p:attrName>
                                        </p:attrNameLst>
                                      </p:cBhvr>
                                      <p:to>
                                        <p:strVal val="visible"/>
                                      </p:to>
                                    </p:set>
                                    <p:animEffect transition="in" filter="fade">
                                      <p:cBhvr>
                                        <p:cTn id="16" dur="500"/>
                                        <p:tgtEl>
                                          <p:spTgt spid="4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animEffect transition="in" filter="fade">
                                      <p:cBhvr>
                                        <p:cTn id="19" dur="500"/>
                                        <p:tgtEl>
                                          <p:spTgt spid="5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animEffect transition="in" filter="fade">
                                      <p:cBhvr>
                                        <p:cTn id="25" dur="500"/>
                                        <p:tgtEl>
                                          <p:spTgt spid="5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42"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5: </a:t>
            </a:r>
            <a:r>
              <a:rPr lang="en-US" sz="3600" b="1" dirty="0" err="1">
                <a:solidFill>
                  <a:srgbClr val="FF0066"/>
                </a:solidFill>
                <a:latin typeface="Times New Roman" panose="02020603050405020304" pitchFamily="18" charset="0"/>
                <a:cs typeface="Times New Roman" panose="02020603050405020304" pitchFamily="18" charset="0"/>
              </a:rPr>
              <a:t>Em</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có</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suy</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nghĩ</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gì</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khi</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đọc</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bức</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thu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của</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ông</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Trái</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Đất</a:t>
            </a:r>
            <a:r>
              <a:rPr lang="en-US" sz="3600" b="1" dirty="0">
                <a:solidFill>
                  <a:srgbClr val="FF0066"/>
                </a:solidFill>
                <a:latin typeface="Times New Roman" panose="02020603050405020304" pitchFamily="18" charset="0"/>
                <a:cs typeface="Times New Roman" panose="02020603050405020304" pitchFamily="18" charset="0"/>
              </a:rPr>
              <a:t> ?</a:t>
            </a:r>
          </a:p>
        </p:txBody>
      </p:sp>
      <p:sp>
        <p:nvSpPr>
          <p:cNvPr id="12" name="Rectangle 11"/>
          <p:cNvSpPr/>
          <p:nvPr/>
        </p:nvSpPr>
        <p:spPr>
          <a:xfrm>
            <a:off x="5371812" y="3829141"/>
            <a:ext cx="10210801" cy="4401205"/>
          </a:xfrm>
          <a:prstGeom prst="rect">
            <a:avLst/>
          </a:prstGeom>
        </p:spPr>
        <p:txBody>
          <a:bodyPr wrap="square">
            <a:spAutoFit/>
          </a:bodyPr>
          <a:lstStyle/>
          <a:p>
            <a:pPr algn="just"/>
            <a:r>
              <a:rPr kumimoji="0" lang="nl-NL"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lang="vi-VN" sz="4000" b="1" dirty="0">
                <a:solidFill>
                  <a:srgbClr val="0000FF"/>
                </a:solidFill>
                <a:latin typeface="Times New Roman" panose="02020603050405020304" pitchFamily="18" charset="0"/>
                <a:cs typeface="Times New Roman" panose="02020603050405020304" pitchFamily="18" charset="0"/>
              </a:rPr>
              <a:t>Hãy chung tay giữ gìn, bảo vệ Trái Đất.</a:t>
            </a:r>
            <a:endParaRPr lang="en-US" sz="4000" b="1" dirty="0">
              <a:solidFill>
                <a:srgbClr val="0000FF"/>
              </a:solidFill>
              <a:latin typeface="Times New Roman" panose="02020603050405020304" pitchFamily="18" charset="0"/>
              <a:cs typeface="Times New Roman" panose="02020603050405020304" pitchFamily="18" charset="0"/>
            </a:endParaRPr>
          </a:p>
          <a:p>
            <a:pPr algn="just"/>
            <a:r>
              <a:rPr lang="en-US" sz="4000" b="1" dirty="0">
                <a:solidFill>
                  <a:srgbClr val="0000FF"/>
                </a:solidFill>
                <a:latin typeface="Times New Roman" panose="02020603050405020304" pitchFamily="18" charset="0"/>
                <a:cs typeface="Times New Roman" panose="02020603050405020304" pitchFamily="18" charset="0"/>
              </a:rPr>
              <a:t>-</a:t>
            </a:r>
            <a:r>
              <a:rPr lang="en-US" sz="4000" b="1" dirty="0" err="1">
                <a:solidFill>
                  <a:srgbClr val="0000FF"/>
                </a:solidFill>
                <a:latin typeface="Times New Roman" panose="02020603050405020304" pitchFamily="18" charset="0"/>
                <a:cs typeface="Times New Roman" panose="02020603050405020304" pitchFamily="18" charset="0"/>
              </a:rPr>
              <a:t>Hãy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cứu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lấy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0000FF"/>
                </a:solidFill>
                <a:latin typeface="Times New Roman" panose="02020603050405020304" pitchFamily="18" charset="0"/>
                <a:cs typeface="Times New Roman" panose="02020603050405020304" pitchFamily="18" charset="0"/>
              </a:rPr>
              <a:t>.</a:t>
            </a:r>
          </a:p>
          <a:p>
            <a:pPr algn="just"/>
            <a:r>
              <a:rPr lang="en-US" sz="4000" b="1" dirty="0">
                <a:solidFill>
                  <a:srgbClr val="0000FF"/>
                </a:solidFill>
                <a:latin typeface="Times New Roman" panose="02020603050405020304" pitchFamily="18" charset="0"/>
                <a:cs typeface="Times New Roman" panose="02020603050405020304" pitchFamily="18" charset="0"/>
              </a:rPr>
              <a:t>-Chung </a:t>
            </a:r>
            <a:r>
              <a:rPr lang="en-US" sz="4000" b="1" dirty="0" err="1">
                <a:solidFill>
                  <a:srgbClr val="0000FF"/>
                </a:solidFill>
                <a:latin typeface="Times New Roman" panose="02020603050405020304" pitchFamily="18" charset="0"/>
                <a:cs typeface="Times New Roman" panose="02020603050405020304" pitchFamily="18" charset="0"/>
              </a:rPr>
              <a:t>tay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vì</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cuộc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sống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chất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luọng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của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chúng</a:t>
            </a:r>
            <a:r>
              <a:rPr lang="en-US" sz="4000" b="1" dirty="0">
                <a:solidFill>
                  <a:srgbClr val="0000FF"/>
                </a:solidFill>
                <a:latin typeface="Times New Roman" panose="02020603050405020304" pitchFamily="18" charset="0"/>
                <a:cs typeface="Times New Roman" panose="02020603050405020304" pitchFamily="18" charset="0"/>
              </a:rPr>
              <a:t> ta song </a:t>
            </a:r>
            <a:r>
              <a:rPr lang="en-US" sz="4000" b="1" dirty="0" err="1">
                <a:solidFill>
                  <a:srgbClr val="0000FF"/>
                </a:solidFill>
                <a:latin typeface="Times New Roman" panose="02020603050405020304" pitchFamily="18" charset="0"/>
                <a:cs typeface="Times New Roman" panose="02020603050405020304" pitchFamily="18" charset="0"/>
              </a:rPr>
              <a:t>hành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cùng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0000FF"/>
                </a:solidFill>
                <a:latin typeface="Times New Roman" panose="02020603050405020304" pitchFamily="18" charset="0"/>
                <a:cs typeface="Times New Roman" panose="02020603050405020304" pitchFamily="18" charset="0"/>
              </a:rPr>
              <a:t>.</a:t>
            </a:r>
          </a:p>
          <a:p>
            <a:pPr marL="571500" indent="-571500" algn="just">
              <a:buFontTx/>
              <a:buChar char="-"/>
            </a:pPr>
            <a:r>
              <a:rPr lang="en-US" sz="4000" b="1" dirty="0" err="1">
                <a:solidFill>
                  <a:srgbClr val="0000FF"/>
                </a:solidFill>
                <a:latin typeface="Times New Roman" panose="02020603050405020304" pitchFamily="18" charset="0"/>
                <a:cs typeface="Times New Roman" panose="02020603050405020304" pitchFamily="18" charset="0"/>
              </a:rPr>
              <a:t>Đừng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để</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buồn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khổ</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vì</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rác</a:t>
            </a:r>
            <a:r>
              <a:rPr lang="en-US" sz="4000" b="1" dirty="0">
                <a:solidFill>
                  <a:srgbClr val="0000FF"/>
                </a:solidFill>
                <a:latin typeface="Times New Roman" panose="02020603050405020304" pitchFamily="18" charset="0"/>
                <a:cs typeface="Times New Roman" panose="02020603050405020304" pitchFamily="18" charset="0"/>
              </a:rPr>
              <a:t>.</a:t>
            </a:r>
          </a:p>
          <a:p>
            <a:pPr marL="571500" indent="-571500" algn="just">
              <a:buFontTx/>
              <a:buChar char="-"/>
            </a:pPr>
            <a:r>
              <a:rPr lang="en-US" sz="4000" b="1" dirty="0" err="1">
                <a:solidFill>
                  <a:srgbClr val="0000FF"/>
                </a:solidFill>
                <a:latin typeface="Times New Roman" panose="02020603050405020304" pitchFamily="18" charset="0"/>
                <a:cs typeface="Times New Roman" panose="02020603050405020304" pitchFamily="18" charset="0"/>
              </a:rPr>
              <a:t>Giữ</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như</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sự</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sống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của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chúng</a:t>
            </a:r>
            <a:r>
              <a:rPr lang="en-US" sz="4000" b="1" dirty="0">
                <a:solidFill>
                  <a:srgbClr val="0000FF"/>
                </a:solidFill>
                <a:latin typeface="Times New Roman" panose="02020603050405020304" pitchFamily="18" charset="0"/>
                <a:cs typeface="Times New Roman" panose="02020603050405020304" pitchFamily="18" charset="0"/>
              </a:rPr>
              <a:t> ta.</a:t>
            </a:r>
          </a:p>
          <a:p>
            <a:pPr algn="just"/>
            <a:r>
              <a:rPr lang="en-US" sz="4000" b="1" dirty="0">
                <a:solidFill>
                  <a:srgbClr val="0000FF"/>
                </a:solidFill>
                <a:latin typeface="Times New Roman" panose="02020603050405020304" pitchFamily="18" charset="0"/>
                <a:cs typeface="Times New Roman" panose="02020603050405020304" pitchFamily="18" charset="0"/>
              </a:rPr>
              <a:t>….</a:t>
            </a:r>
          </a:p>
        </p:txBody>
      </p:sp>
      <p:sp>
        <p:nvSpPr>
          <p:cNvPr id="43" name="TextBox 42">
            <a:extLst>
              <a:ext uri="{FF2B5EF4-FFF2-40B4-BE49-F238E27FC236}">
                <a16:creationId xmlns:a16="http://schemas.microsoft.com/office/drawing/2014/main" id="{5275BD87-2735-F2DC-7C4D-D03E1F497D67}"/>
              </a:ext>
            </a:extLst>
          </p:cNvPr>
          <p:cNvSpPr txBox="1"/>
          <p:nvPr/>
        </p:nvSpPr>
        <p:spPr>
          <a:xfrm>
            <a:off x="3136377" y="1368519"/>
            <a:ext cx="10820400" cy="564257"/>
          </a:xfrm>
          <a:prstGeom prst="rect">
            <a:avLst/>
          </a:prstGeom>
          <a:noFill/>
        </p:spPr>
        <p:txBody>
          <a:bodyPr wrap="square">
            <a:spAutoFit/>
          </a:bodyPr>
          <a:lstStyle/>
          <a:p>
            <a:pPr marL="457200" marR="0" lvl="0" indent="-457200" algn="ctr" defTabSz="914400" rtl="0" eaLnBrk="0" fontAlgn="base" latinLnBrk="0" hangingPunct="0">
              <a:lnSpc>
                <a:spcPct val="120000"/>
              </a:lnSpc>
              <a:spcBef>
                <a:spcPct val="0"/>
              </a:spcBef>
              <a:spcAft>
                <a:spcPct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Bài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27</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THƯ CỦA ÔNG TRÁI ĐẤT GỬI CÁC BẠN NHỎ </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(T1+2)</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44" name="Rectangle 43">
            <a:extLst>
              <a:ext uri="{FF2B5EF4-FFF2-40B4-BE49-F238E27FC236}">
                <a16:creationId xmlns:a16="http://schemas.microsoft.com/office/drawing/2014/main" id="{C59E537D-EB34-F9B6-E2A7-7BD322DDBAA6}"/>
              </a:ext>
            </a:extLst>
          </p:cNvPr>
          <p:cNvSpPr/>
          <p:nvPr/>
        </p:nvSpPr>
        <p:spPr>
          <a:xfrm>
            <a:off x="1585120" y="3056395"/>
            <a:ext cx="1981199"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rong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a:extLst>
              <a:ext uri="{FF2B5EF4-FFF2-40B4-BE49-F238E27FC236}">
                <a16:creationId xmlns:a16="http://schemas.microsoft.com/office/drawing/2014/main" id="{4DC1D90B-3C1A-9B76-2BCA-7FB076C7F086}"/>
              </a:ext>
            </a:extLst>
          </p:cNvPr>
          <p:cNvSpPr/>
          <p:nvPr/>
        </p:nvSpPr>
        <p:spPr>
          <a:xfrm>
            <a:off x="917945" y="5973901"/>
            <a:ext cx="3920306" cy="31700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Nào là ta thất thường,</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làm nơi này hạn hán,</a:t>
            </a:r>
            <a:r>
              <a:rPr kumimoji="0" lang="en-US"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nơi kia lũ lụt.</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7" name="Rectangle 46">
            <a:extLst>
              <a:ext uri="{FF2B5EF4-FFF2-40B4-BE49-F238E27FC236}">
                <a16:creationId xmlns:a16="http://schemas.microsoft.com/office/drawing/2014/main" id="{2A78EA1F-DC94-8379-9666-0A89991B1CF5}"/>
              </a:ext>
            </a:extLst>
          </p:cNvPr>
          <p:cNvSpPr/>
          <p:nvPr/>
        </p:nvSpPr>
        <p:spPr>
          <a:xfrm>
            <a:off x="3337719" y="3077886"/>
            <a:ext cx="2059506"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s</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ốt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cao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a:extLst>
              <a:ext uri="{FF2B5EF4-FFF2-40B4-BE49-F238E27FC236}">
                <a16:creationId xmlns:a16="http://schemas.microsoft.com/office/drawing/2014/main" id="{34270A67-D144-D2CD-7AAF-39AE00331368}"/>
              </a:ext>
            </a:extLst>
          </p:cNvPr>
          <p:cNvSpPr/>
          <p:nvPr/>
        </p:nvSpPr>
        <p:spPr>
          <a:xfrm>
            <a:off x="213519" y="4026186"/>
            <a:ext cx="2006325"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ái</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a:extLst>
              <a:ext uri="{FF2B5EF4-FFF2-40B4-BE49-F238E27FC236}">
                <a16:creationId xmlns:a16="http://schemas.microsoft.com/office/drawing/2014/main" id="{65D5B622-BB82-CC79-BE84-E3DCBB6A07D4}"/>
              </a:ext>
            </a:extLst>
          </p:cNvPr>
          <p:cNvSpPr/>
          <p:nvPr/>
        </p:nvSpPr>
        <p:spPr>
          <a:xfrm>
            <a:off x="2144093" y="4026186"/>
            <a:ext cx="13716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ằng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0" name="Rectangle 49">
            <a:extLst>
              <a:ext uri="{FF2B5EF4-FFF2-40B4-BE49-F238E27FC236}">
                <a16:creationId xmlns:a16="http://schemas.microsoft.com/office/drawing/2014/main" id="{383406CC-F6BE-3938-F337-D13B6CB31F23}"/>
              </a:ext>
            </a:extLst>
          </p:cNvPr>
          <p:cNvSpPr/>
          <p:nvPr/>
        </p:nvSpPr>
        <p:spPr>
          <a:xfrm>
            <a:off x="3602631" y="4022042"/>
            <a:ext cx="1281247"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x</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ấu</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1" name="Rectangle 50">
            <a:extLst>
              <a:ext uri="{FF2B5EF4-FFF2-40B4-BE49-F238E27FC236}">
                <a16:creationId xmlns:a16="http://schemas.microsoft.com/office/drawing/2014/main" id="{120E184C-7CA8-0F98-62C3-2B6929FCF2FD}"/>
              </a:ext>
            </a:extLst>
          </p:cNvPr>
          <p:cNvSpPr/>
          <p:nvPr/>
        </p:nvSpPr>
        <p:spPr>
          <a:xfrm>
            <a:off x="378481" y="4974486"/>
            <a:ext cx="16764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ũ</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2" name="Rectangle 51">
            <a:extLst>
              <a:ext uri="{FF2B5EF4-FFF2-40B4-BE49-F238E27FC236}">
                <a16:creationId xmlns:a16="http://schemas.microsoft.com/office/drawing/2014/main" id="{305371FF-7275-A1AC-757A-E5DFF3F25A25}"/>
              </a:ext>
            </a:extLst>
          </p:cNvPr>
          <p:cNvSpPr/>
          <p:nvPr/>
        </p:nvSpPr>
        <p:spPr>
          <a:xfrm>
            <a:off x="2105956" y="4921724"/>
            <a:ext cx="31242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un</a:t>
            </a:r>
            <a:r>
              <a:rPr kumimoji="0" lang="en-US" sz="40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ào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950455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xEl>
                                              <p:pRg st="0" end="0"/>
                                            </p:txEl>
                                          </p:spTgt>
                                        </p:tgtEl>
                                        <p:attrNameLst>
                                          <p:attrName>style.visibility</p:attrName>
                                        </p:attrNameLst>
                                      </p:cBhvr>
                                      <p:to>
                                        <p:strVal val="visible"/>
                                      </p:to>
                                    </p:set>
                                    <p:animEffect transition="in" filter="fade">
                                      <p:cBhvr>
                                        <p:cTn id="10" dur="500"/>
                                        <p:tgtEl>
                                          <p:spTgt spid="4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Effect transition="in" filter="fade">
                                      <p:cBhvr>
                                        <p:cTn id="13" dur="500"/>
                                        <p:tgtEl>
                                          <p:spTgt spid="4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xEl>
                                              <p:pRg st="0" end="0"/>
                                            </p:txEl>
                                          </p:spTgt>
                                        </p:tgtEl>
                                        <p:attrNameLst>
                                          <p:attrName>style.visibility</p:attrName>
                                        </p:attrNameLst>
                                      </p:cBhvr>
                                      <p:to>
                                        <p:strVal val="visible"/>
                                      </p:to>
                                    </p:set>
                                    <p:animEffect transition="in" filter="fade">
                                      <p:cBhvr>
                                        <p:cTn id="16" dur="500"/>
                                        <p:tgtEl>
                                          <p:spTgt spid="4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animEffect transition="in" filter="fade">
                                      <p:cBhvr>
                                        <p:cTn id="19" dur="500"/>
                                        <p:tgtEl>
                                          <p:spTgt spid="5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animEffect transition="in" filter="fade">
                                      <p:cBhvr>
                                        <p:cTn id="25" dur="500"/>
                                        <p:tgtEl>
                                          <p:spTgt spid="5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5784663" y="4123190"/>
            <a:ext cx="9525001" cy="2410478"/>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5" cy="1323439"/>
            </a:xfrm>
            <a:prstGeom prst="rect">
              <a:avLst/>
            </a:prstGeom>
          </p:spPr>
          <p:txBody>
            <a:bodyPr>
              <a:spAutoFit/>
            </a:bodyPr>
            <a:lstStyle/>
            <a:p>
              <a:pPr algn="just"/>
              <a:r>
                <a:rPr lang="vi-VN" sz="4000" b="1" i="1" dirty="0">
                  <a:solidFill>
                    <a:srgbClr val="0000FF"/>
                  </a:solidFill>
                  <a:effectLst/>
                  <a:latin typeface="Times New Roman" panose="02020603050405020304" pitchFamily="18" charset="0"/>
                  <a:ea typeface="Times New Roman" panose="02020603050405020304" pitchFamily="18" charset="0"/>
                </a:rPr>
                <a:t>Hãy chung tay giữ gìn, bảo vệ Trái Đất. </a:t>
              </a:r>
              <a:endParaRPr lang="en-US" sz="4000" b="1" i="1" dirty="0">
                <a:solidFill>
                  <a:srgbClr val="0000FF"/>
                </a:solidFill>
                <a:latin typeface="Times New Roman" pitchFamily="18" charset="0"/>
                <a:cs typeface="Times New Roman" pitchFamily="18" charset="0"/>
              </a:endParaRPr>
            </a:p>
          </p:txBody>
        </p:sp>
      </p:grpSp>
      <p:sp>
        <p:nvSpPr>
          <p:cNvPr id="40" name="TextBox 39">
            <a:extLst>
              <a:ext uri="{FF2B5EF4-FFF2-40B4-BE49-F238E27FC236}">
                <a16:creationId xmlns:a16="http://schemas.microsoft.com/office/drawing/2014/main" id="{FD36925A-F84A-823C-E449-47CFF5C40E94}"/>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42" name="Rectangle 41">
            <a:extLst>
              <a:ext uri="{FF2B5EF4-FFF2-40B4-BE49-F238E27FC236}">
                <a16:creationId xmlns:a16="http://schemas.microsoft.com/office/drawing/2014/main" id="{7FFA24DE-C478-0D6D-0580-B0E60D0729AD}"/>
              </a:ext>
            </a:extLst>
          </p:cNvPr>
          <p:cNvSpPr/>
          <p:nvPr/>
        </p:nvSpPr>
        <p:spPr>
          <a:xfrm>
            <a:off x="1585120" y="3056395"/>
            <a:ext cx="1981199"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rong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3" name="Rectangle 42">
            <a:extLst>
              <a:ext uri="{FF2B5EF4-FFF2-40B4-BE49-F238E27FC236}">
                <a16:creationId xmlns:a16="http://schemas.microsoft.com/office/drawing/2014/main" id="{976BD9F1-39D0-68B9-4382-969CBE0F2DD7}"/>
              </a:ext>
            </a:extLst>
          </p:cNvPr>
          <p:cNvSpPr/>
          <p:nvPr/>
        </p:nvSpPr>
        <p:spPr>
          <a:xfrm>
            <a:off x="917945" y="5973901"/>
            <a:ext cx="3920306" cy="31700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Nào là ta thất thường,</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làm nơi này hạn hán,</a:t>
            </a:r>
            <a:r>
              <a:rPr kumimoji="0" lang="en-US"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nơi kia lũ lụt.</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6" name="Rectangle 45">
            <a:extLst>
              <a:ext uri="{FF2B5EF4-FFF2-40B4-BE49-F238E27FC236}">
                <a16:creationId xmlns:a16="http://schemas.microsoft.com/office/drawing/2014/main" id="{CDD111F8-350A-DF48-7AE0-7AF07E17E89B}"/>
              </a:ext>
            </a:extLst>
          </p:cNvPr>
          <p:cNvSpPr/>
          <p:nvPr/>
        </p:nvSpPr>
        <p:spPr>
          <a:xfrm>
            <a:off x="3337719" y="3077886"/>
            <a:ext cx="2059506"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s</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ốt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cao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7" name="Rectangle 46">
            <a:extLst>
              <a:ext uri="{FF2B5EF4-FFF2-40B4-BE49-F238E27FC236}">
                <a16:creationId xmlns:a16="http://schemas.microsoft.com/office/drawing/2014/main" id="{AAA91FBE-15E0-29EC-F894-EF11E9A3BC8F}"/>
              </a:ext>
            </a:extLst>
          </p:cNvPr>
          <p:cNvSpPr/>
          <p:nvPr/>
        </p:nvSpPr>
        <p:spPr>
          <a:xfrm>
            <a:off x="2144093" y="4026186"/>
            <a:ext cx="13716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ằng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a:extLst>
              <a:ext uri="{FF2B5EF4-FFF2-40B4-BE49-F238E27FC236}">
                <a16:creationId xmlns:a16="http://schemas.microsoft.com/office/drawing/2014/main" id="{1CDBB845-36CE-75B0-F041-48FC5D3B4242}"/>
              </a:ext>
            </a:extLst>
          </p:cNvPr>
          <p:cNvSpPr/>
          <p:nvPr/>
        </p:nvSpPr>
        <p:spPr>
          <a:xfrm>
            <a:off x="3602631" y="4022042"/>
            <a:ext cx="1281247"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x</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ấu</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a:extLst>
              <a:ext uri="{FF2B5EF4-FFF2-40B4-BE49-F238E27FC236}">
                <a16:creationId xmlns:a16="http://schemas.microsoft.com/office/drawing/2014/main" id="{23B9054F-4A80-C966-2F6E-D6DF68A29293}"/>
              </a:ext>
            </a:extLst>
          </p:cNvPr>
          <p:cNvSpPr/>
          <p:nvPr/>
        </p:nvSpPr>
        <p:spPr>
          <a:xfrm>
            <a:off x="378481" y="4974486"/>
            <a:ext cx="16764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ũ</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0" name="Rectangle 49">
            <a:extLst>
              <a:ext uri="{FF2B5EF4-FFF2-40B4-BE49-F238E27FC236}">
                <a16:creationId xmlns:a16="http://schemas.microsoft.com/office/drawing/2014/main" id="{F7EC8E21-7B0A-C695-8DCD-7A83A0B3081B}"/>
              </a:ext>
            </a:extLst>
          </p:cNvPr>
          <p:cNvSpPr/>
          <p:nvPr/>
        </p:nvSpPr>
        <p:spPr>
          <a:xfrm>
            <a:off x="2105956" y="4921724"/>
            <a:ext cx="31242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un</a:t>
            </a:r>
            <a:r>
              <a:rPr kumimoji="0" lang="en-US" sz="40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ào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
                                            <p:txEl>
                                              <p:pRg st="0" end="0"/>
                                            </p:txEl>
                                          </p:spTgt>
                                        </p:tgtEl>
                                        <p:attrNameLst>
                                          <p:attrName>style.visibility</p:attrName>
                                        </p:attrNameLst>
                                      </p:cBhvr>
                                      <p:to>
                                        <p:strVal val="visible"/>
                                      </p:to>
                                    </p:set>
                                    <p:animEffect transition="in" filter="fade">
                                      <p:cBhvr>
                                        <p:cTn id="10" dur="500"/>
                                        <p:tgtEl>
                                          <p:spTgt spid="4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xEl>
                                              <p:pRg st="0" end="0"/>
                                            </p:txEl>
                                          </p:spTgt>
                                        </p:tgtEl>
                                        <p:attrNameLst>
                                          <p:attrName>style.visibility</p:attrName>
                                        </p:attrNameLst>
                                      </p:cBhvr>
                                      <p:to>
                                        <p:strVal val="visible"/>
                                      </p:to>
                                    </p:set>
                                    <p:animEffect transition="in" filter="fade">
                                      <p:cBhvr>
                                        <p:cTn id="13" dur="500"/>
                                        <p:tgtEl>
                                          <p:spTgt spid="47">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xEl>
                                              <p:pRg st="0" end="0"/>
                                            </p:txEl>
                                          </p:spTgt>
                                        </p:tgtEl>
                                        <p:attrNameLst>
                                          <p:attrName>style.visibility</p:attrName>
                                        </p:attrNameLst>
                                      </p:cBhvr>
                                      <p:to>
                                        <p:strVal val="visible"/>
                                      </p:to>
                                    </p:set>
                                    <p:animEffect transition="in" filter="fade">
                                      <p:cBhvr>
                                        <p:cTn id="16" dur="500"/>
                                        <p:tgtEl>
                                          <p:spTgt spid="48">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fade">
                                      <p:cBhvr>
                                        <p:cTn id="19" dur="500"/>
                                        <p:tgtEl>
                                          <p:spTgt spid="49">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0">
                                            <p:txEl>
                                              <p:pRg st="0" end="0"/>
                                            </p:txEl>
                                          </p:spTgt>
                                        </p:tgtEl>
                                        <p:attrNameLst>
                                          <p:attrName>style.visibility</p:attrName>
                                        </p:attrNameLst>
                                      </p:cBhvr>
                                      <p:to>
                                        <p:strVal val="visible"/>
                                      </p:to>
                                    </p:set>
                                    <p:animEffect transition="in" filter="fade">
                                      <p:cBhvr>
                                        <p:cTn id="22" dur="500"/>
                                        <p:tgtEl>
                                          <p:spTgt spid="50">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B5C21198-742C-47D0-89BD-B0FA7BF4AC7B}"/>
</file>

<file path=customXml/itemProps2.xml><?xml version="1.0" encoding="utf-8"?>
<ds:datastoreItem xmlns:ds="http://schemas.openxmlformats.org/officeDocument/2006/customXml" ds:itemID="{C5774614-FE63-4779-97BC-0A4E9D666A0B}"/>
</file>

<file path=customXml/itemProps3.xml><?xml version="1.0" encoding="utf-8"?>
<ds:datastoreItem xmlns:ds="http://schemas.openxmlformats.org/officeDocument/2006/customXml" ds:itemID="{CDC542E1-E114-4327-BE3B-DE9D69513C2A}"/>
</file>

<file path=docProps/app.xml><?xml version="1.0" encoding="utf-8"?>
<Properties xmlns="http://schemas.openxmlformats.org/officeDocument/2006/extended-properties" xmlns:vt="http://schemas.openxmlformats.org/officeDocument/2006/docPropsVTypes">
  <Template>Cascade</Template>
  <TotalTime>9469</TotalTime>
  <Words>1634</Words>
  <Application>Microsoft Office PowerPoint</Application>
  <PresentationFormat>Tùy chỉnh</PresentationFormat>
  <Paragraphs>133</Paragraphs>
  <Slides>12</Slides>
  <Notes>5</Notes>
  <HiddenSlides>0</HiddenSlides>
  <MMClips>0</MMClips>
  <ScaleCrop>false</ScaleCrop>
  <HeadingPairs>
    <vt:vector size="6" baseType="variant">
      <vt:variant>
        <vt:lpstr>Phông được Dùng</vt:lpstr>
      </vt:variant>
      <vt:variant>
        <vt:i4>2</vt:i4>
      </vt:variant>
      <vt:variant>
        <vt:lpstr>Chủ đề</vt:lpstr>
      </vt:variant>
      <vt:variant>
        <vt:i4>1</vt:i4>
      </vt:variant>
      <vt:variant>
        <vt:lpstr>Tiêu đề Bản chiếu</vt:lpstr>
      </vt:variant>
      <vt:variant>
        <vt:i4>12</vt:i4>
      </vt:variant>
    </vt:vector>
  </HeadingPairs>
  <TitlesOfParts>
    <vt:vector size="15" baseType="lpstr">
      <vt:lpstr>Arial</vt:lpstr>
      <vt:lpstr>Times New Roman</vt:lpstr>
      <vt:lpstr>Default Design</vt:lpstr>
      <vt:lpstr>Bản trình bày PowerPoint</vt:lpstr>
      <vt:lpstr>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Nguyễn Thúy Hạnh</cp:lastModifiedBy>
  <cp:revision>1020</cp:revision>
  <dcterms:created xsi:type="dcterms:W3CDTF">2008-09-09T22:52:10Z</dcterms:created>
  <dcterms:modified xsi:type="dcterms:W3CDTF">2023-05-09T02:14:35Z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