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0.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11.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3.xml" ContentType="application/vnd.openxmlformats-officedocument.presentationml.notesSlide+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slideLayouts/slideLayout15.xml" ContentType="application/vnd.openxmlformats-officedocument.presentationml.slideLayout+xml"/>
  <Override PartName="/ppt/slideLayouts/slideLayout21.xml" ContentType="application/vnd.openxmlformats-officedocument.presentationml.slideLayout+xml"/>
  <Override PartName="/ppt/slideLayouts/slideLayout2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Lst>
  <p:notesMasterIdLst>
    <p:notesMasterId r:id="rId39"/>
  </p:notesMasterIdLst>
  <p:sldIdLst>
    <p:sldId id="262" r:id="rId4"/>
    <p:sldId id="258" r:id="rId5"/>
    <p:sldId id="256" r:id="rId6"/>
    <p:sldId id="261" r:id="rId7"/>
    <p:sldId id="286" r:id="rId8"/>
    <p:sldId id="287" r:id="rId9"/>
    <p:sldId id="288" r:id="rId10"/>
    <p:sldId id="289" r:id="rId11"/>
    <p:sldId id="294" r:id="rId12"/>
    <p:sldId id="295" r:id="rId13"/>
    <p:sldId id="290" r:id="rId14"/>
    <p:sldId id="291" r:id="rId15"/>
    <p:sldId id="311" r:id="rId16"/>
    <p:sldId id="296" r:id="rId17"/>
    <p:sldId id="297" r:id="rId18"/>
    <p:sldId id="298" r:id="rId19"/>
    <p:sldId id="317" r:id="rId20"/>
    <p:sldId id="300" r:id="rId21"/>
    <p:sldId id="301" r:id="rId22"/>
    <p:sldId id="302" r:id="rId23"/>
    <p:sldId id="303" r:id="rId24"/>
    <p:sldId id="307" r:id="rId25"/>
    <p:sldId id="304" r:id="rId26"/>
    <p:sldId id="305" r:id="rId27"/>
    <p:sldId id="306" r:id="rId28"/>
    <p:sldId id="308" r:id="rId29"/>
    <p:sldId id="309" r:id="rId30"/>
    <p:sldId id="310" r:id="rId31"/>
    <p:sldId id="316" r:id="rId32"/>
    <p:sldId id="312" r:id="rId33"/>
    <p:sldId id="314" r:id="rId34"/>
    <p:sldId id="315" r:id="rId35"/>
    <p:sldId id="313" r:id="rId36"/>
    <p:sldId id="280" r:id="rId37"/>
    <p:sldId id="318" r:id="rId38"/>
  </p:sldIdLst>
  <p:sldSz cx="12192000" cy="6858000"/>
  <p:notesSz cx="6858000" cy="9144000"/>
  <p:embeddedFontLst>
    <p:embeddedFont>
      <p:font typeface="#9Slide05 Pattaya" panose="00000500000000000000" pitchFamily="2" charset="-34"/>
      <p:regular r:id="rId40"/>
    </p:embeddedFont>
    <p:embeddedFont>
      <p:font typeface="SVN-Newton" panose="02040603050506020204" pitchFamily="18" charset="0"/>
      <p:regular r:id="rId41"/>
    </p:embeddedFon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Open Sans" panose="020B0606030504020204" pitchFamily="34" charset="0"/>
      <p:regular r:id="rId48"/>
      <p:bold r:id="rId49"/>
      <p:italic r:id="rId50"/>
      <p:boldItalic r:id="rId51"/>
    </p:embeddedFont>
    <p:embeddedFont>
      <p:font typeface="Frosting for Breakfast" panose="02000507000000020002" pitchFamily="50" charset="0"/>
      <p:regular r:id="rId52"/>
    </p:embeddedFont>
    <p:embeddedFont>
      <p:font typeface="#9Slide07 Altus" pitchFamily="2" charset="0"/>
      <p:regular r:id="rId53"/>
    </p:embeddedFont>
    <p:embeddedFont>
      <p:font typeface="#9Slide03 Montserrat Black" panose="00000A00000000000000" pitchFamily="2" charset="0"/>
      <p:bold r:id="rId54"/>
    </p:embeddedFont>
    <p:embeddedFont>
      <p:font typeface="#9Slide07 HoneyCream" pitchFamily="2" charset="0"/>
      <p:regular r:id="rId55"/>
    </p:embeddedFont>
    <p:embeddedFont>
      <p:font typeface="#9Slide05 SVNLobster" panose="0204060305050602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AE4A"/>
    <a:srgbClr val="B7CD10"/>
    <a:srgbClr val="566139"/>
    <a:srgbClr val="B9D04C"/>
    <a:srgbClr val="99C56C"/>
    <a:srgbClr val="BDD1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58" y="6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customXml" Target="../customXml/item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443898-4B8C-4A52-A17D-60012495C096}"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3F08C-D30D-4481-8A5E-939A3370F8F0}" type="slidenum">
              <a:rPr lang="en-US" smtClean="0"/>
              <a:t>‹#›</a:t>
            </a:fld>
            <a:endParaRPr lang="en-US"/>
          </a:p>
        </p:txBody>
      </p:sp>
    </p:spTree>
    <p:extLst>
      <p:ext uri="{BB962C8B-B14F-4D97-AF65-F5344CB8AC3E}">
        <p14:creationId xmlns:p14="http://schemas.microsoft.com/office/powerpoint/2010/main" val="11418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0857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4727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000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665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6078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3613638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402676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356310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953045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308052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768125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72639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916613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5480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163696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964033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350159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374601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80036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388066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53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9/10/2023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7943470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C0C603D-5F42-4948-AEBB-C3A768EFCE29}"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260171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0C603D-5F42-4948-AEBB-C3A768EFCE29}"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5247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0C603D-5F42-4948-AEBB-C3A768EFCE29}" type="datetimeFigureOut">
              <a:rPr lang="en-US" smtClean="0"/>
              <a:t>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224175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0C603D-5F42-4948-AEBB-C3A768EFCE29}" type="datetimeFigureOut">
              <a:rPr lang="en-US" smtClean="0"/>
              <a:t>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1933038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C603D-5F42-4948-AEBB-C3A768EFCE29}" type="datetimeFigureOut">
              <a:rPr lang="en-US" smtClean="0"/>
              <a:t>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136601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0C603D-5F42-4948-AEBB-C3A768EFCE29}"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78909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0C603D-5F42-4948-AEBB-C3A768EFCE29}"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2055894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6.png"/><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C603D-5F42-4948-AEBB-C3A768EFCE29}" type="datetimeFigureOut">
              <a:rPr lang="en-US" smtClean="0"/>
              <a:t>9/10/2023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82D04-41F2-46B1-9205-BC4DDFD7AF57}"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056988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5" name="Picture 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6" name="Picture 5">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568363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662322452"/>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01</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6123072" y="1001191"/>
            <a:ext cx="5590517" cy="4468755"/>
          </a:xfrm>
          <a:prstGeom prst="rect">
            <a:avLst/>
          </a:prstGeom>
        </p:spPr>
      </p:pic>
    </p:spTree>
    <p:extLst>
      <p:ext uri="{BB962C8B-B14F-4D97-AF65-F5344CB8AC3E}">
        <p14:creationId xmlns:p14="http://schemas.microsoft.com/office/powerpoint/2010/main" val="213260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randombar(horizontal)">
                                      <p:cBhvr>
                                        <p:cTn id="10" dur="500"/>
                                        <p:tgtEl>
                                          <p:spTgt spid="14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14960" y="371078"/>
            <a:ext cx="11369040" cy="59400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Vẹt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Ngờ đâu một giọng the thé gắt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Trời ơi, con vẹt nói! Tú sướng quá, nhảy lên reo hò. Tú khoe khắp nơi. Hôm sau, mấy đứa bạn tới nhà. Tú hãnh diện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Vẹt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đáp the thé: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Các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bạn ngạc nhiên thích thú, cười ầm lên. Tú </a:t>
            </a:r>
            <a:r>
              <a:rPr kumimoji="0" lang="en-US" sz="2000" b="0" i="0" u="none" strike="noStrike" kern="1200" cap="none" spc="0" normalizeH="0" baseline="0" noProof="0" dirty="0" err="1" smtClean="0">
                <a:ln>
                  <a:noFill/>
                </a:ln>
                <a:solidFill>
                  <a:schemeClr val="accent4">
                    <a:lumMod val="50000"/>
                  </a:schemeClr>
                </a:solidFill>
                <a:effectLst/>
                <a:uLnTx/>
                <a:uFillTx/>
                <a:latin typeface="OpenSans"/>
                <a:ea typeface="+mn-ea"/>
                <a:cs typeface="+mn-cs"/>
              </a:rPr>
              <a:t>vờ</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nghiêm mặt: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Anh chăm sóc vẹt cực khổ, vậy mà anh gọi, vẹt trả lời “cái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gì</a:t>
            </a: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Kêu chi kêu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Các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bạn cười bò, tranh nhau gọi vẹt. Nhưng Tú sửng sốt ngồi lặng thinh. </a:t>
            </a:r>
            <a:endParaRPr kumimoji="0" lang="en-US" sz="2000" b="0" i="0" u="none" strike="noStrike" kern="1200" cap="none" spc="0" normalizeH="0" baseline="0" noProof="0" dirty="0">
              <a:ln>
                <a:noFill/>
              </a:ln>
              <a:solidFill>
                <a:schemeClr val="accent4">
                  <a:lumMod val="50000"/>
                </a:scheme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Bạn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(Theo Lý Lan)</a:t>
            </a:r>
          </a:p>
        </p:txBody>
      </p:sp>
    </p:spTree>
    <p:extLst>
      <p:ext uri="{BB962C8B-B14F-4D97-AF65-F5344CB8AC3E}">
        <p14:creationId xmlns:p14="http://schemas.microsoft.com/office/powerpoint/2010/main" val="236664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02220" y="4134192"/>
            <a:ext cx="2193860" cy="296302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flipH="1">
            <a:off x="233680" y="1353364"/>
            <a:ext cx="2315406" cy="3077438"/>
          </a:xfrm>
          <a:prstGeom prst="rect">
            <a:avLst/>
          </a:prstGeom>
        </p:spPr>
      </p:pic>
      <p:sp>
        <p:nvSpPr>
          <p:cNvPr id="9" name="任意多边形: 形状 4">
            <a:extLst>
              <a:ext uri="{FF2B5EF4-FFF2-40B4-BE49-F238E27FC236}">
                <a16:creationId xmlns:a16="http://schemas.microsoft.com/office/drawing/2014/main" id="{198342C5-452E-48D2-9AB1-B1A0CCA6230E}"/>
              </a:ext>
            </a:extLst>
          </p:cNvPr>
          <p:cNvSpPr/>
          <p:nvPr/>
        </p:nvSpPr>
        <p:spPr>
          <a:xfrm>
            <a:off x="6423715" y="1997181"/>
            <a:ext cx="2626271" cy="864757"/>
          </a:xfrm>
          <a:prstGeom prst="roundRect">
            <a:avLst/>
          </a:prstGeom>
          <a:solidFill>
            <a:schemeClr val="accent6">
              <a:lumMod val="20000"/>
              <a:lumOff val="8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há</a:t>
            </a:r>
            <a:r>
              <a:rPr kumimoji="0" lang="en-US" altLang="zh-CN" sz="4000" b="0" i="0" u="none" strike="noStrike" kern="1200" cap="none" spc="0" normalizeH="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mỏ</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16" name="任意多边形: 形状 4">
            <a:extLst>
              <a:ext uri="{FF2B5EF4-FFF2-40B4-BE49-F238E27FC236}">
                <a16:creationId xmlns:a16="http://schemas.microsoft.com/office/drawing/2014/main" id="{198342C5-452E-48D2-9AB1-B1A0CCA6230E}"/>
              </a:ext>
            </a:extLst>
          </p:cNvPr>
          <p:cNvSpPr/>
          <p:nvPr/>
        </p:nvSpPr>
        <p:spPr>
          <a:xfrm>
            <a:off x="6820598" y="3499255"/>
            <a:ext cx="1832506" cy="933503"/>
          </a:xfrm>
          <a:prstGeom prst="roundRect">
            <a:avLst/>
          </a:prstGeom>
          <a:solidFill>
            <a:schemeClr val="accent5">
              <a:lumMod val="20000"/>
              <a:lumOff val="8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nựng</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0" name="任意多边形: 形状 4">
            <a:extLst>
              <a:ext uri="{FF2B5EF4-FFF2-40B4-BE49-F238E27FC236}">
                <a16:creationId xmlns:a16="http://schemas.microsoft.com/office/drawing/2014/main" id="{198342C5-452E-48D2-9AB1-B1A0CCA6230E}"/>
              </a:ext>
            </a:extLst>
          </p:cNvPr>
          <p:cNvSpPr/>
          <p:nvPr/>
        </p:nvSpPr>
        <p:spPr>
          <a:xfrm>
            <a:off x="2549086" y="4518441"/>
            <a:ext cx="2949766" cy="864757"/>
          </a:xfrm>
          <a:prstGeom prst="roundRect">
            <a:avLst/>
          </a:prstGeom>
          <a:solidFill>
            <a:schemeClr val="bg1">
              <a:lumMod val="95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sửng</a:t>
            </a:r>
            <a:r>
              <a:rPr kumimoji="0" lang="en-US" altLang="zh-CN" sz="4000" b="0" i="0" u="none" strike="noStrike" kern="1200" cap="none" spc="0" normalizeH="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sốt</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3" name="任意多边形: 形状 4">
            <a:extLst>
              <a:ext uri="{FF2B5EF4-FFF2-40B4-BE49-F238E27FC236}">
                <a16:creationId xmlns:a16="http://schemas.microsoft.com/office/drawing/2014/main" id="{198342C5-452E-48D2-9AB1-B1A0CCA6230E}"/>
              </a:ext>
            </a:extLst>
          </p:cNvPr>
          <p:cNvSpPr/>
          <p:nvPr/>
        </p:nvSpPr>
        <p:spPr>
          <a:xfrm>
            <a:off x="2549086" y="1663554"/>
            <a:ext cx="2949766" cy="864757"/>
          </a:xfrm>
          <a:prstGeom prst="roundRect">
            <a:avLst/>
          </a:prstGeom>
          <a:solidFill>
            <a:schemeClr val="accent4">
              <a:lumMod val="20000"/>
              <a:lumOff val="8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smtClean="0">
                <a:solidFill>
                  <a:schemeClr val="tx1"/>
                </a:solidFill>
                <a:ea typeface="字魂70号-灵悦黑体" panose="00000500000000000000" pitchFamily="2" charset="-122"/>
                <a:sym typeface="字魂70号-灵悦黑体" panose="00000500000000000000" pitchFamily="2" charset="-122"/>
              </a:rPr>
              <a:t>bắt</a:t>
            </a:r>
            <a:r>
              <a:rPr lang="en-US" altLang="zh-CN" sz="4000" dirty="0" smtClean="0">
                <a:solidFill>
                  <a:schemeClr val="tx1"/>
                </a:solidFill>
                <a:ea typeface="字魂70号-灵悦黑体" panose="00000500000000000000" pitchFamily="2" charset="-122"/>
                <a:sym typeface="字魂70号-灵悦黑体" panose="00000500000000000000" pitchFamily="2" charset="-122"/>
              </a:rPr>
              <a:t> </a:t>
            </a:r>
            <a:r>
              <a:rPr lang="en-US" altLang="zh-CN" sz="4000" dirty="0" err="1" smtClean="0">
                <a:solidFill>
                  <a:schemeClr val="tx1"/>
                </a:solidFill>
                <a:ea typeface="字魂70号-灵悦黑体" panose="00000500000000000000" pitchFamily="2" charset="-122"/>
                <a:sym typeface="字魂70号-灵悦黑体" panose="00000500000000000000" pitchFamily="2" charset="-122"/>
              </a:rPr>
              <a:t>chước</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4" name="任意多边形: 形状 4">
            <a:extLst>
              <a:ext uri="{FF2B5EF4-FFF2-40B4-BE49-F238E27FC236}">
                <a16:creationId xmlns:a16="http://schemas.microsoft.com/office/drawing/2014/main" id="{198342C5-452E-48D2-9AB1-B1A0CCA6230E}"/>
              </a:ext>
            </a:extLst>
          </p:cNvPr>
          <p:cNvSpPr/>
          <p:nvPr/>
        </p:nvSpPr>
        <p:spPr>
          <a:xfrm>
            <a:off x="3058621" y="3126189"/>
            <a:ext cx="2949766" cy="864757"/>
          </a:xfrm>
          <a:prstGeom prst="roundRect">
            <a:avLst/>
          </a:prstGeom>
          <a:solidFill>
            <a:schemeClr val="accent2">
              <a:lumMod val="40000"/>
              <a:lumOff val="6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rụt</a:t>
            </a:r>
            <a:r>
              <a:rPr kumimoji="0" lang="en-US" altLang="zh-CN" sz="4000" b="0" i="0" u="none" strike="noStrike" kern="1200" cap="none" spc="0" normalizeH="0" baseline="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đầu</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5" name="任意多边形: 形状 4">
            <a:extLst>
              <a:ext uri="{FF2B5EF4-FFF2-40B4-BE49-F238E27FC236}">
                <a16:creationId xmlns:a16="http://schemas.microsoft.com/office/drawing/2014/main" id="{198342C5-452E-48D2-9AB1-B1A0CCA6230E}"/>
              </a:ext>
            </a:extLst>
          </p:cNvPr>
          <p:cNvSpPr/>
          <p:nvPr/>
        </p:nvSpPr>
        <p:spPr>
          <a:xfrm>
            <a:off x="6423715" y="4950819"/>
            <a:ext cx="2949766" cy="864757"/>
          </a:xfrm>
          <a:prstGeom prst="roundRect">
            <a:avLst/>
          </a:prstGeom>
          <a:solidFill>
            <a:schemeClr val="tx2">
              <a:lumMod val="40000"/>
              <a:lumOff val="6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xuýt</a:t>
            </a:r>
            <a:r>
              <a:rPr kumimoji="0" lang="en-US" altLang="zh-CN" sz="4000" b="0" i="0" u="none" strike="noStrike" kern="1200" cap="none" spc="0" normalizeH="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xoa</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pic>
        <p:nvPicPr>
          <p:cNvPr id="4" name="Picture 3"/>
          <p:cNvPicPr>
            <a:picLocks noChangeAspect="1"/>
          </p:cNvPicPr>
          <p:nvPr/>
        </p:nvPicPr>
        <p:blipFill>
          <a:blip r:embed="rId9"/>
          <a:stretch>
            <a:fillRect/>
          </a:stretch>
        </p:blipFill>
        <p:spPr>
          <a:xfrm>
            <a:off x="2654258" y="513250"/>
            <a:ext cx="7218290" cy="951058"/>
          </a:xfrm>
          <a:prstGeom prst="rect">
            <a:avLst/>
          </a:prstGeom>
        </p:spPr>
      </p:pic>
    </p:spTree>
    <p:extLst>
      <p:ext uri="{BB962C8B-B14F-4D97-AF65-F5344CB8AC3E}">
        <p14:creationId xmlns:p14="http://schemas.microsoft.com/office/powerpoint/2010/main" val="38757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0"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79140" y="4236282"/>
            <a:ext cx="2000429" cy="2701775"/>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flipH="1">
            <a:off x="233680" y="1353364"/>
            <a:ext cx="2315406" cy="3077438"/>
          </a:xfrm>
          <a:prstGeom prst="rect">
            <a:avLst/>
          </a:prstGeom>
        </p:spPr>
      </p:pic>
      <p:sp>
        <p:nvSpPr>
          <p:cNvPr id="25" name="任意多边形: 形状 4">
            <a:extLst>
              <a:ext uri="{FF2B5EF4-FFF2-40B4-BE49-F238E27FC236}">
                <a16:creationId xmlns:a16="http://schemas.microsoft.com/office/drawing/2014/main" id="{198342C5-452E-48D2-9AB1-B1A0CCA6230E}"/>
              </a:ext>
            </a:extLst>
          </p:cNvPr>
          <p:cNvSpPr/>
          <p:nvPr/>
        </p:nvSpPr>
        <p:spPr>
          <a:xfrm>
            <a:off x="2333660" y="1420291"/>
            <a:ext cx="7667773" cy="864757"/>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Chú</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ý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ngắt</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giọng</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ở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câu</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dài</a:t>
            </a:r>
            <a:endParaRPr kumimoji="0" lang="zh-CN" altLang="en-US" sz="3600" b="1" i="0" u="none" strike="noStrike" kern="1200" cap="none" spc="0" normalizeH="0" baseline="0" noProof="0" dirty="0">
              <a:ln>
                <a:noFill/>
              </a:ln>
              <a:solidFill>
                <a:srgbClr val="C00000"/>
              </a:solidFill>
              <a:effectLst/>
              <a:uLnTx/>
              <a:uFillTx/>
              <a:ea typeface="字魂70号-灵悦黑体" panose="00000500000000000000" pitchFamily="2" charset="-122"/>
              <a:cs typeface="+mn-cs"/>
              <a:sym typeface="字魂70号-灵悦黑体" panose="00000500000000000000" pitchFamily="2" charset="-122"/>
            </a:endParaRPr>
          </a:p>
        </p:txBody>
      </p:sp>
      <p:sp>
        <p:nvSpPr>
          <p:cNvPr id="4" name="Rectangle 3"/>
          <p:cNvSpPr/>
          <p:nvPr/>
        </p:nvSpPr>
        <p:spPr>
          <a:xfrm>
            <a:off x="2661138" y="2199146"/>
            <a:ext cx="8304793" cy="1754326"/>
          </a:xfrm>
          <a:prstGeom prst="rect">
            <a:avLst/>
          </a:prstGeom>
        </p:spPr>
        <p:txBody>
          <a:bodyPr wrap="square">
            <a:spAutoFit/>
          </a:bodyPr>
          <a:lstStyle/>
          <a:p>
            <a:pPr algn="just"/>
            <a:r>
              <a:rPr lang="pt-BR" sz="3600" dirty="0">
                <a:ea typeface="Times New Roman" panose="02020603050405020304" pitchFamily="18" charset="0"/>
              </a:rPr>
              <a:t>Vẹt mỗi ngày một lớn,</a:t>
            </a:r>
            <a:r>
              <a:rPr lang="pt-BR" sz="3600" b="1" dirty="0">
                <a:solidFill>
                  <a:srgbClr val="C00000"/>
                </a:solidFill>
                <a:ea typeface="Times New Roman" panose="02020603050405020304" pitchFamily="18" charset="0"/>
              </a:rPr>
              <a:t>/</a:t>
            </a:r>
            <a:r>
              <a:rPr lang="pt-BR" sz="3600" dirty="0">
                <a:ea typeface="Times New Roman" panose="02020603050405020304" pitchFamily="18" charset="0"/>
              </a:rPr>
              <a:t> lông xanh óng ả.</a:t>
            </a:r>
            <a:r>
              <a:rPr lang="pt-BR" sz="3600" b="1" dirty="0">
                <a:solidFill>
                  <a:srgbClr val="C00000"/>
                </a:solidFill>
                <a:ea typeface="Times New Roman" panose="02020603050405020304" pitchFamily="18" charset="0"/>
              </a:rPr>
              <a:t>/</a:t>
            </a:r>
            <a:r>
              <a:rPr lang="pt-BR" sz="3600" dirty="0">
                <a:solidFill>
                  <a:srgbClr val="C00000"/>
                </a:solidFill>
                <a:ea typeface="Times New Roman" panose="02020603050405020304" pitchFamily="18" charset="0"/>
              </a:rPr>
              <a:t> </a:t>
            </a:r>
            <a:r>
              <a:rPr lang="pt-BR" sz="3600" dirty="0">
                <a:ea typeface="Times New Roman" panose="02020603050405020304" pitchFamily="18" charset="0"/>
              </a:rPr>
              <a:t>biết tuýt sáo lảnh lót</a:t>
            </a:r>
            <a:r>
              <a:rPr lang="pt-BR" sz="3600" b="1" dirty="0">
                <a:solidFill>
                  <a:srgbClr val="C00000"/>
                </a:solidFill>
                <a:ea typeface="Times New Roman" panose="02020603050405020304" pitchFamily="18" charset="0"/>
              </a:rPr>
              <a:t>/</a:t>
            </a:r>
            <a:r>
              <a:rPr lang="pt-BR" sz="3600" dirty="0">
                <a:ea typeface="Times New Roman" panose="02020603050405020304" pitchFamily="18" charset="0"/>
              </a:rPr>
              <a:t> nhưng vẫn không nói tiếng nào...</a:t>
            </a:r>
            <a:endParaRPr lang="en-US" sz="3600" dirty="0"/>
          </a:p>
        </p:txBody>
      </p:sp>
      <p:sp>
        <p:nvSpPr>
          <p:cNvPr id="17" name="任意多边形: 形状 4">
            <a:extLst>
              <a:ext uri="{FF2B5EF4-FFF2-40B4-BE49-F238E27FC236}">
                <a16:creationId xmlns:a16="http://schemas.microsoft.com/office/drawing/2014/main" id="{198342C5-452E-48D2-9AB1-B1A0CCA6230E}"/>
              </a:ext>
            </a:extLst>
          </p:cNvPr>
          <p:cNvSpPr/>
          <p:nvPr/>
        </p:nvSpPr>
        <p:spPr>
          <a:xfrm>
            <a:off x="1087488" y="4098528"/>
            <a:ext cx="9410170" cy="864757"/>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pt-BR" sz="3600" b="1" dirty="0">
                <a:solidFill>
                  <a:srgbClr val="C00000"/>
                </a:solidFill>
              </a:rPr>
              <a:t>Nhấn giọng ở những từ ngữ thể hiện cảm xúc, tâm trạng của nhân vật trong các câu hội thoại. </a:t>
            </a:r>
            <a:endParaRPr kumimoji="0" lang="zh-CN" altLang="en-US" sz="6600" b="1" i="0" u="none" strike="noStrike" kern="1200" cap="none" spc="0" normalizeH="0" baseline="0" noProof="0" dirty="0">
              <a:ln>
                <a:noFill/>
              </a:ln>
              <a:solidFill>
                <a:srgbClr val="C00000"/>
              </a:solidFill>
              <a:effectLst/>
              <a:uLnTx/>
              <a:uFillTx/>
              <a:ea typeface="字魂70号-灵悦黑体" panose="00000500000000000000" pitchFamily="2" charset="-122"/>
              <a:sym typeface="字魂70号-灵悦黑体" panose="00000500000000000000" pitchFamily="2" charset="-122"/>
            </a:endParaRPr>
          </a:p>
        </p:txBody>
      </p:sp>
      <p:sp>
        <p:nvSpPr>
          <p:cNvPr id="5" name="Rectangle 4"/>
          <p:cNvSpPr/>
          <p:nvPr/>
        </p:nvSpPr>
        <p:spPr>
          <a:xfrm>
            <a:off x="2661138" y="5239517"/>
            <a:ext cx="5460277" cy="646331"/>
          </a:xfrm>
          <a:prstGeom prst="rect">
            <a:avLst/>
          </a:prstGeom>
        </p:spPr>
        <p:txBody>
          <a:bodyPr wrap="none">
            <a:spAutoFit/>
          </a:bodyPr>
          <a:lstStyle/>
          <a:p>
            <a:r>
              <a:rPr lang="pt-BR" sz="3600" dirty="0">
                <a:ea typeface="Times New Roman" panose="02020603050405020304" pitchFamily="18" charset="0"/>
              </a:rPr>
              <a:t>Vẹt </a:t>
            </a:r>
            <a:r>
              <a:rPr lang="pt-BR" sz="3600" b="1" i="1" u="sng" dirty="0">
                <a:ea typeface="Times New Roman" panose="02020603050405020304" pitchFamily="18" charset="0"/>
              </a:rPr>
              <a:t>à</a:t>
            </a:r>
            <a:r>
              <a:rPr lang="pt-BR" sz="3600" dirty="0">
                <a:ea typeface="Times New Roman" panose="02020603050405020304" pitchFamily="18" charset="0"/>
              </a:rPr>
              <a:t>, dạ!; </a:t>
            </a:r>
            <a:r>
              <a:rPr lang="pt-BR" sz="3600" b="1" i="1" u="sng" dirty="0">
                <a:ea typeface="Times New Roman" panose="02020603050405020304" pitchFamily="18" charset="0"/>
              </a:rPr>
              <a:t>Giỏi lắm</a:t>
            </a:r>
            <a:r>
              <a:rPr lang="pt-BR" sz="3600" dirty="0">
                <a:ea typeface="Times New Roman" panose="02020603050405020304" pitchFamily="18" charset="0"/>
              </a:rPr>
              <a:t>!; </a:t>
            </a:r>
            <a:r>
              <a:rPr lang="pt-BR" sz="3600" b="1" i="1" u="sng" dirty="0">
                <a:ea typeface="Times New Roman" panose="02020603050405020304" pitchFamily="18" charset="0"/>
              </a:rPr>
              <a:t>Cái gì</a:t>
            </a:r>
            <a:r>
              <a:rPr lang="pt-BR" sz="3600" dirty="0">
                <a:ea typeface="Times New Roman" panose="02020603050405020304" pitchFamily="18" charset="0"/>
              </a:rPr>
              <a:t>?</a:t>
            </a:r>
            <a:endParaRPr lang="en-US" sz="3600" dirty="0"/>
          </a:p>
        </p:txBody>
      </p:sp>
      <p:pic>
        <p:nvPicPr>
          <p:cNvPr id="6" name="Picture 5"/>
          <p:cNvPicPr>
            <a:picLocks noChangeAspect="1"/>
          </p:cNvPicPr>
          <p:nvPr/>
        </p:nvPicPr>
        <p:blipFill>
          <a:blip r:embed="rId9"/>
          <a:stretch>
            <a:fillRect/>
          </a:stretch>
        </p:blipFill>
        <p:spPr>
          <a:xfrm>
            <a:off x="2438989" y="435770"/>
            <a:ext cx="7760881" cy="951058"/>
          </a:xfrm>
          <a:prstGeom prst="rect">
            <a:avLst/>
          </a:prstGeom>
        </p:spPr>
      </p:pic>
    </p:spTree>
    <p:extLst>
      <p:ext uri="{BB962C8B-B14F-4D97-AF65-F5344CB8AC3E}">
        <p14:creationId xmlns:p14="http://schemas.microsoft.com/office/powerpoint/2010/main" val="1665517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1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79140" y="4236282"/>
            <a:ext cx="2000429" cy="2701775"/>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sp>
        <p:nvSpPr>
          <p:cNvPr id="25" name="任意多边形: 形状 4">
            <a:extLst>
              <a:ext uri="{FF2B5EF4-FFF2-40B4-BE49-F238E27FC236}">
                <a16:creationId xmlns:a16="http://schemas.microsoft.com/office/drawing/2014/main" id="{198342C5-452E-48D2-9AB1-B1A0CCA6230E}"/>
              </a:ext>
            </a:extLst>
          </p:cNvPr>
          <p:cNvSpPr/>
          <p:nvPr/>
        </p:nvSpPr>
        <p:spPr>
          <a:xfrm>
            <a:off x="1591609" y="2406809"/>
            <a:ext cx="8978795" cy="454158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thân</a:t>
            </a:r>
            <a:r>
              <a:rPr lang="en-US" sz="4000" dirty="0">
                <a:solidFill>
                  <a:schemeClr val="tx1"/>
                </a:solidFill>
              </a:rPr>
              <a:t> </a:t>
            </a:r>
            <a:r>
              <a:rPr lang="en-US" sz="4000" dirty="0" err="1">
                <a:solidFill>
                  <a:schemeClr val="tx1"/>
                </a:solidFill>
              </a:rPr>
              <a:t>thiết</a:t>
            </a:r>
            <a:r>
              <a:rPr lang="en-US" sz="4000" dirty="0">
                <a:solidFill>
                  <a:schemeClr val="tx1"/>
                </a:solidFill>
              </a:rPr>
              <a:t>, </a:t>
            </a:r>
            <a:r>
              <a:rPr lang="en-US" sz="4000" dirty="0" err="1">
                <a:solidFill>
                  <a:schemeClr val="tx1"/>
                </a:solidFill>
              </a:rPr>
              <a:t>tình</a:t>
            </a:r>
            <a:r>
              <a:rPr lang="en-US" sz="4000" dirty="0">
                <a:solidFill>
                  <a:schemeClr val="tx1"/>
                </a:solidFill>
              </a:rPr>
              <a:t> </a:t>
            </a:r>
            <a:r>
              <a:rPr lang="en-US" sz="4000" dirty="0" err="1">
                <a:solidFill>
                  <a:schemeClr val="tx1"/>
                </a:solidFill>
              </a:rPr>
              <a:t>cảm</a:t>
            </a:r>
            <a:r>
              <a:rPr lang="en-US" sz="4000" dirty="0">
                <a:solidFill>
                  <a:schemeClr val="tx1"/>
                </a:solidFill>
              </a:rPr>
              <a:t>: </a:t>
            </a:r>
            <a:r>
              <a:rPr lang="en-US" sz="4000" i="1" dirty="0" err="1">
                <a:solidFill>
                  <a:srgbClr val="C00000"/>
                </a:solidFill>
              </a:rPr>
              <a:t>Vẹt</a:t>
            </a:r>
            <a:r>
              <a:rPr lang="en-US" sz="4000" i="1" dirty="0">
                <a:solidFill>
                  <a:srgbClr val="C00000"/>
                </a:solidFill>
              </a:rPr>
              <a:t> à, </a:t>
            </a:r>
            <a:r>
              <a:rPr lang="en-US" sz="4000" i="1" dirty="0" err="1">
                <a:solidFill>
                  <a:srgbClr val="C00000"/>
                </a:solidFill>
              </a:rPr>
              <a:t>dạ</a:t>
            </a:r>
            <a:r>
              <a:rPr lang="en-US" sz="4000" i="1" dirty="0">
                <a:solidFill>
                  <a:srgbClr val="C00000"/>
                </a:solidFill>
              </a:rPr>
              <a:t>!</a:t>
            </a:r>
          </a:p>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vui</a:t>
            </a:r>
            <a:r>
              <a:rPr lang="en-US" sz="4000" dirty="0">
                <a:solidFill>
                  <a:schemeClr val="tx1"/>
                </a:solidFill>
              </a:rPr>
              <a:t> </a:t>
            </a:r>
            <a:r>
              <a:rPr lang="en-US" sz="4000" dirty="0" err="1">
                <a:solidFill>
                  <a:schemeClr val="tx1"/>
                </a:solidFill>
              </a:rPr>
              <a:t>vẻ</a:t>
            </a:r>
            <a:r>
              <a:rPr lang="en-US" sz="4000" dirty="0">
                <a:solidFill>
                  <a:schemeClr val="tx1"/>
                </a:solidFill>
              </a:rPr>
              <a:t>, </a:t>
            </a:r>
            <a:r>
              <a:rPr lang="en-US" sz="4000" dirty="0" err="1">
                <a:solidFill>
                  <a:schemeClr val="tx1"/>
                </a:solidFill>
              </a:rPr>
              <a:t>động</a:t>
            </a:r>
            <a:r>
              <a:rPr lang="en-US" sz="4000" dirty="0">
                <a:solidFill>
                  <a:schemeClr val="tx1"/>
                </a:solidFill>
              </a:rPr>
              <a:t> </a:t>
            </a:r>
            <a:r>
              <a:rPr lang="en-US" sz="4000" dirty="0" err="1">
                <a:solidFill>
                  <a:schemeClr val="tx1"/>
                </a:solidFill>
              </a:rPr>
              <a:t>viên</a:t>
            </a:r>
            <a:r>
              <a:rPr lang="en-US" sz="4000" dirty="0">
                <a:solidFill>
                  <a:schemeClr val="tx1"/>
                </a:solidFill>
              </a:rPr>
              <a:t>: </a:t>
            </a:r>
            <a:r>
              <a:rPr lang="en-US" sz="4000" i="1" dirty="0" err="1">
                <a:solidFill>
                  <a:srgbClr val="C00000"/>
                </a:solidFill>
              </a:rPr>
              <a:t>Giỏi</a:t>
            </a:r>
            <a:r>
              <a:rPr lang="en-US" sz="4000" i="1" dirty="0">
                <a:solidFill>
                  <a:srgbClr val="C00000"/>
                </a:solidFill>
              </a:rPr>
              <a:t> </a:t>
            </a:r>
            <a:r>
              <a:rPr lang="en-US" sz="4000" i="1" dirty="0" err="1">
                <a:solidFill>
                  <a:srgbClr val="C00000"/>
                </a:solidFill>
              </a:rPr>
              <a:t>lắm</a:t>
            </a:r>
            <a:r>
              <a:rPr lang="en-US" sz="4000" i="1" dirty="0">
                <a:solidFill>
                  <a:srgbClr val="C00000"/>
                </a:solidFill>
              </a:rPr>
              <a:t>!</a:t>
            </a:r>
          </a:p>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phụng</a:t>
            </a:r>
            <a:r>
              <a:rPr lang="en-US" sz="4000" dirty="0">
                <a:solidFill>
                  <a:schemeClr val="tx1"/>
                </a:solidFill>
              </a:rPr>
              <a:t> </a:t>
            </a:r>
            <a:r>
              <a:rPr lang="en-US" sz="4000" dirty="0" err="1">
                <a:solidFill>
                  <a:schemeClr val="tx1"/>
                </a:solidFill>
              </a:rPr>
              <a:t>phịu</a:t>
            </a:r>
            <a:r>
              <a:rPr lang="en-US" sz="4000" dirty="0">
                <a:solidFill>
                  <a:schemeClr val="tx1"/>
                </a:solidFill>
              </a:rPr>
              <a:t>, </a:t>
            </a:r>
            <a:r>
              <a:rPr lang="en-US" sz="4000" dirty="0" err="1">
                <a:solidFill>
                  <a:schemeClr val="tx1"/>
                </a:solidFill>
              </a:rPr>
              <a:t>dỗi</a:t>
            </a:r>
            <a:r>
              <a:rPr lang="en-US" sz="4000" dirty="0">
                <a:solidFill>
                  <a:schemeClr val="tx1"/>
                </a:solidFill>
              </a:rPr>
              <a:t> </a:t>
            </a:r>
            <a:r>
              <a:rPr lang="en-US" sz="4000" dirty="0" err="1">
                <a:solidFill>
                  <a:schemeClr val="tx1"/>
                </a:solidFill>
              </a:rPr>
              <a:t>dằn</a:t>
            </a:r>
            <a:r>
              <a:rPr lang="en-US" sz="4000" dirty="0">
                <a:solidFill>
                  <a:schemeClr val="tx1"/>
                </a:solidFill>
              </a:rPr>
              <a:t>: </a:t>
            </a:r>
            <a:r>
              <a:rPr lang="en-US" sz="4000" i="1" dirty="0" err="1">
                <a:solidFill>
                  <a:srgbClr val="C00000"/>
                </a:solidFill>
              </a:rPr>
              <a:t>Cái</a:t>
            </a:r>
            <a:r>
              <a:rPr lang="en-US" sz="4000" i="1" dirty="0">
                <a:solidFill>
                  <a:srgbClr val="C00000"/>
                </a:solidFill>
              </a:rPr>
              <a:t> </a:t>
            </a:r>
            <a:r>
              <a:rPr lang="en-US" sz="4000" i="1" dirty="0" err="1">
                <a:solidFill>
                  <a:srgbClr val="C00000"/>
                </a:solidFill>
              </a:rPr>
              <a:t>gì</a:t>
            </a:r>
            <a:r>
              <a:rPr lang="en-US" sz="4000" i="1" dirty="0">
                <a:solidFill>
                  <a:srgbClr val="C00000"/>
                </a:solidFill>
              </a:rPr>
              <a:t>? </a:t>
            </a:r>
            <a:r>
              <a:rPr lang="en-US" sz="4000" i="1" dirty="0" err="1">
                <a:solidFill>
                  <a:srgbClr val="C00000"/>
                </a:solidFill>
              </a:rPr>
              <a:t>Kêu</a:t>
            </a:r>
            <a:r>
              <a:rPr lang="en-US" sz="4000" i="1" dirty="0">
                <a:solidFill>
                  <a:srgbClr val="C00000"/>
                </a:solidFill>
              </a:rPr>
              <a:t> </a:t>
            </a:r>
            <a:r>
              <a:rPr lang="en-US" sz="4000" i="1" dirty="0" smtClean="0">
                <a:solidFill>
                  <a:srgbClr val="C00000"/>
                </a:solidFill>
              </a:rPr>
              <a:t>chi </a:t>
            </a:r>
            <a:r>
              <a:rPr lang="en-US" sz="4000" i="1" dirty="0" err="1">
                <a:solidFill>
                  <a:srgbClr val="C00000"/>
                </a:solidFill>
              </a:rPr>
              <a:t>kêu</a:t>
            </a:r>
            <a:r>
              <a:rPr lang="en-US" sz="4000" i="1" dirty="0">
                <a:solidFill>
                  <a:srgbClr val="C00000"/>
                </a:solidFill>
              </a:rPr>
              <a:t> </a:t>
            </a:r>
            <a:r>
              <a:rPr lang="en-US" sz="4000" i="1" dirty="0" err="1">
                <a:solidFill>
                  <a:srgbClr val="C00000"/>
                </a:solidFill>
              </a:rPr>
              <a:t>hoài</a:t>
            </a:r>
            <a:r>
              <a:rPr lang="en-US" sz="4000" i="1" dirty="0">
                <a:solidFill>
                  <a:srgbClr val="C00000"/>
                </a:solidFill>
              </a:rPr>
              <a:t>!</a:t>
            </a:r>
            <a:r>
              <a:rPr lang="en-US" sz="4000" dirty="0">
                <a:solidFill>
                  <a:schemeClr val="tx1"/>
                </a:solidFill>
              </a:rPr>
              <a:t> (</a:t>
            </a:r>
            <a:r>
              <a:rPr lang="en-US" sz="4000" dirty="0" err="1">
                <a:solidFill>
                  <a:schemeClr val="tx1"/>
                </a:solidFill>
              </a:rPr>
              <a:t>lời</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Tú</a:t>
            </a:r>
            <a:r>
              <a:rPr lang="en-US" sz="4000" dirty="0">
                <a:solidFill>
                  <a:schemeClr val="tx1"/>
                </a:solidFill>
              </a:rPr>
              <a:t>).</a:t>
            </a:r>
          </a:p>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cao</a:t>
            </a:r>
            <a:r>
              <a:rPr lang="en-US" sz="4000" dirty="0">
                <a:solidFill>
                  <a:schemeClr val="tx1"/>
                </a:solidFill>
              </a:rPr>
              <a:t>, </a:t>
            </a:r>
            <a:r>
              <a:rPr lang="en-US" sz="4000" dirty="0" err="1">
                <a:solidFill>
                  <a:schemeClr val="tx1"/>
                </a:solidFill>
              </a:rPr>
              <a:t>đột</a:t>
            </a:r>
            <a:r>
              <a:rPr lang="en-US" sz="4000" dirty="0">
                <a:solidFill>
                  <a:schemeClr val="tx1"/>
                </a:solidFill>
              </a:rPr>
              <a:t> </a:t>
            </a:r>
            <a:r>
              <a:rPr lang="en-US" sz="4000" dirty="0" err="1" smtClean="0">
                <a:solidFill>
                  <a:schemeClr val="tx1"/>
                </a:solidFill>
              </a:rPr>
              <a:t>ngột</a:t>
            </a:r>
            <a:r>
              <a:rPr lang="en-US" sz="4000" dirty="0" smtClean="0">
                <a:solidFill>
                  <a:schemeClr val="tx1"/>
                </a:solidFill>
              </a:rPr>
              <a:t>: </a:t>
            </a:r>
            <a:r>
              <a:rPr lang="en-US" sz="4000" i="1" dirty="0" err="1">
                <a:solidFill>
                  <a:srgbClr val="C00000"/>
                </a:solidFill>
              </a:rPr>
              <a:t>Cái</a:t>
            </a:r>
            <a:r>
              <a:rPr lang="en-US" sz="4000" i="1" dirty="0">
                <a:solidFill>
                  <a:srgbClr val="C00000"/>
                </a:solidFill>
              </a:rPr>
              <a:t> </a:t>
            </a:r>
            <a:r>
              <a:rPr lang="en-US" sz="4000" i="1" dirty="0" err="1">
                <a:solidFill>
                  <a:srgbClr val="C00000"/>
                </a:solidFill>
              </a:rPr>
              <a:t>gì</a:t>
            </a:r>
            <a:r>
              <a:rPr lang="en-US" sz="4000" i="1" dirty="0">
                <a:solidFill>
                  <a:srgbClr val="C00000"/>
                </a:solidFill>
              </a:rPr>
              <a:t>? </a:t>
            </a:r>
            <a:r>
              <a:rPr lang="en-US" sz="4000" dirty="0">
                <a:solidFill>
                  <a:schemeClr val="tx1"/>
                </a:solidFill>
              </a:rPr>
              <a:t>(</a:t>
            </a:r>
            <a:r>
              <a:rPr lang="en-US" sz="4000" dirty="0" err="1">
                <a:solidFill>
                  <a:schemeClr val="tx1"/>
                </a:solidFill>
              </a:rPr>
              <a:t>lời</a:t>
            </a:r>
            <a:r>
              <a:rPr lang="en-US" sz="4000" dirty="0">
                <a:solidFill>
                  <a:schemeClr val="tx1"/>
                </a:solidFill>
              </a:rPr>
              <a:t> </a:t>
            </a:r>
            <a:r>
              <a:rPr lang="en-US" sz="4000" dirty="0" err="1">
                <a:solidFill>
                  <a:schemeClr val="tx1"/>
                </a:solidFill>
              </a:rPr>
              <a:t>vẹt</a:t>
            </a:r>
            <a:r>
              <a:rPr lang="en-US" sz="4000" dirty="0">
                <a:solidFill>
                  <a:schemeClr val="tx1"/>
                </a:solidFill>
              </a:rPr>
              <a:t>)</a:t>
            </a:r>
          </a:p>
        </p:txBody>
      </p:sp>
      <p:sp>
        <p:nvSpPr>
          <p:cNvPr id="6" name="Rectangle 5"/>
          <p:cNvSpPr/>
          <p:nvPr/>
        </p:nvSpPr>
        <p:spPr>
          <a:xfrm>
            <a:off x="1442973" y="1754857"/>
            <a:ext cx="8534747" cy="1323439"/>
          </a:xfrm>
          <a:prstGeom prst="rect">
            <a:avLst/>
          </a:prstGeom>
        </p:spPr>
        <p:txBody>
          <a:bodyPr wrap="square">
            <a:spAutoFit/>
          </a:bodyPr>
          <a:lstStyle/>
          <a:p>
            <a:r>
              <a:rPr lang="en-US" sz="4000" b="1" dirty="0" err="1">
                <a:solidFill>
                  <a:srgbClr val="C00000"/>
                </a:solidFill>
                <a:latin typeface="Open Sans" panose="020B0606030504020204" pitchFamily="34" charset="0"/>
              </a:rPr>
              <a:t>Đọc</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đúng</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giọng</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đọc</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của</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nhân</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vật</a:t>
            </a:r>
            <a:r>
              <a:rPr lang="en-US" sz="4000" b="1" dirty="0">
                <a:solidFill>
                  <a:srgbClr val="C00000"/>
                </a:solidFill>
                <a:latin typeface="Open Sans" panose="020B0606030504020204" pitchFamily="34" charset="0"/>
              </a:rPr>
              <a:t> ở </a:t>
            </a:r>
            <a:r>
              <a:rPr lang="en-US" sz="4000" b="1" dirty="0" err="1">
                <a:solidFill>
                  <a:srgbClr val="C00000"/>
                </a:solidFill>
                <a:latin typeface="Open Sans" panose="020B0606030504020204" pitchFamily="34" charset="0"/>
              </a:rPr>
              <a:t>các</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lời</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thoại</a:t>
            </a:r>
            <a:r>
              <a:rPr lang="en-US" sz="4000" b="1" dirty="0">
                <a:solidFill>
                  <a:srgbClr val="C00000"/>
                </a:solidFill>
                <a:latin typeface="Open Sans" panose="020B0606030504020204" pitchFamily="34" charset="0"/>
              </a:rPr>
              <a:t>:</a:t>
            </a:r>
            <a:endParaRPr lang="en-US" sz="4000" b="1" dirty="0">
              <a:solidFill>
                <a:srgbClr val="C00000"/>
              </a:solidFill>
            </a:endParaRPr>
          </a:p>
        </p:txBody>
      </p:sp>
      <p:pic>
        <p:nvPicPr>
          <p:cNvPr id="4" name="Picture 3"/>
          <p:cNvPicPr>
            <a:picLocks noChangeAspect="1"/>
          </p:cNvPicPr>
          <p:nvPr/>
        </p:nvPicPr>
        <p:blipFill>
          <a:blip r:embed="rId9"/>
          <a:stretch>
            <a:fillRect/>
          </a:stretch>
        </p:blipFill>
        <p:spPr>
          <a:xfrm>
            <a:off x="2902855" y="665683"/>
            <a:ext cx="6529382" cy="951058"/>
          </a:xfrm>
          <a:prstGeom prst="rect">
            <a:avLst/>
          </a:prstGeom>
        </p:spPr>
      </p:pic>
    </p:spTree>
    <p:extLst>
      <p:ext uri="{BB962C8B-B14F-4D97-AF65-F5344CB8AC3E}">
        <p14:creationId xmlns:p14="http://schemas.microsoft.com/office/powerpoint/2010/main" val="401377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57200" y="360918"/>
            <a:ext cx="11287760" cy="63709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OpenSansBold"/>
                <a:ea typeface="+mn-ea"/>
                <a:cs typeface="+mn-cs"/>
              </a:rPr>
              <a:t>CON VẸT XANH</a:t>
            </a:r>
            <a:endParaRPr kumimoji="0" lang="vi-VN" sz="24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Một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Đi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học về, Tú chạy đến bên con vẹt nhỏ. Nhận ra Tú, vẹt nhảy nhót há mỏ đòi ăn. Tú vừa cho ăn, vừa nói với nó như nựng trẻ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Vẹt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xù lông cổ, rụt đầu, gù một cái, không thành tiếng dạ, nhưng Tú cũng xuýt xoa: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Giỏi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Chợt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anh của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Tú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phụng phịu: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Anh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gọi mà em trả lời vậy à? Ra phụ anh đi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buồn bực, vừa đi vừa lẩm bẩm: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Kêu chi kêu hoài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9769" y="3673934"/>
            <a:ext cx="3155191" cy="3011346"/>
          </a:xfrm>
          <a:prstGeom prst="rect">
            <a:avLst/>
          </a:prstGeom>
        </p:spPr>
      </p:pic>
    </p:spTree>
    <p:extLst>
      <p:ext uri="{BB962C8B-B14F-4D97-AF65-F5344CB8AC3E}">
        <p14:creationId xmlns:p14="http://schemas.microsoft.com/office/powerpoint/2010/main" val="134405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14960" y="371078"/>
            <a:ext cx="11369040" cy="59400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Vẹt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Ngờ đâu một giọng the thé gắt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Trời ơi, con vẹt nói! Tú sướng quá, nhảy lên reo hò. Tú khoe khắp nơi. Hôm sau, mấy đứa bạn tới nhà. Tú hãnh diện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Vẹt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đáp the thé: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ngạc nhiên thích thú, cười ầm lên. Tú </a:t>
            </a:r>
            <a:r>
              <a:rPr kumimoji="0" lang="en-US" sz="2000" b="0" i="0" u="none" strike="noStrike" kern="1200" cap="none" spc="0" normalizeH="0" baseline="0" noProof="0" dirty="0" err="1" smtClean="0">
                <a:ln>
                  <a:noFill/>
                </a:ln>
                <a:solidFill>
                  <a:srgbClr val="FFC000">
                    <a:lumMod val="50000"/>
                  </a:srgbClr>
                </a:solidFill>
                <a:effectLst/>
                <a:uLnTx/>
                <a:uFillTx/>
                <a:latin typeface="OpenSans"/>
                <a:ea typeface="+mn-ea"/>
                <a:cs typeface="+mn-cs"/>
              </a:rPr>
              <a:t>vờ</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nghiêm mặt: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Anh chăm sóc vẹt cực khổ, vậy mà anh gọi, vẹt trả lời “cái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gì</a:t>
            </a: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Kêu chi kêu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cười bò, tranh nhau gọi vẹt. Nhưng Tú sửng sốt ngồi lặng thinh. </a:t>
            </a:r>
            <a:endParaRPr kumimoji="0" lang="en-US" sz="2000" b="0" i="0" u="none" strike="noStrike" kern="1200" cap="none" spc="0" normalizeH="0" baseline="0" noProof="0" dirty="0">
              <a:ln>
                <a:noFill/>
              </a:ln>
              <a:solidFill>
                <a:srgbClr val="FFC000">
                  <a:lumMod val="50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Bạn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(Theo Lý Lan)</a:t>
            </a:r>
          </a:p>
        </p:txBody>
      </p:sp>
    </p:spTree>
    <p:extLst>
      <p:ext uri="{BB962C8B-B14F-4D97-AF65-F5344CB8AC3E}">
        <p14:creationId xmlns:p14="http://schemas.microsoft.com/office/powerpoint/2010/main" val="3730697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6106"/>
            <a:ext cx="6096012" cy="6096012"/>
          </a:xfrm>
          <a:prstGeom prst="rect">
            <a:avLst/>
          </a:prstGeom>
        </p:spPr>
      </p:pic>
      <p:sp>
        <p:nvSpPr>
          <p:cNvPr id="144" name="文本框 143">
            <a:extLst>
              <a:ext uri="{FF2B5EF4-FFF2-40B4-BE49-F238E27FC236}">
                <a16:creationId xmlns:a16="http://schemas.microsoft.com/office/drawing/2014/main" id="{EFF15DF0-7F7C-B3A2-D704-7407B959DC98}"/>
              </a:ext>
            </a:extLst>
          </p:cNvPr>
          <p:cNvSpPr txBox="1"/>
          <p:nvPr/>
        </p:nvSpPr>
        <p:spPr>
          <a:xfrm>
            <a:off x="2262399" y="205202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03</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5512594" y="1048351"/>
            <a:ext cx="6608637" cy="3700593"/>
          </a:xfrm>
          <a:prstGeom prst="rect">
            <a:avLst/>
          </a:prstGeom>
        </p:spPr>
      </p:pic>
    </p:spTree>
    <p:extLst>
      <p:ext uri="{BB962C8B-B14F-4D97-AF65-F5344CB8AC3E}">
        <p14:creationId xmlns:p14="http://schemas.microsoft.com/office/powerpoint/2010/main" val="398529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randombar(horizontal)">
                                      <p:cBhvr>
                                        <p:cTn id="10" dur="500"/>
                                        <p:tgtEl>
                                          <p:spTgt spid="14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loud 1"/>
          <p:cNvSpPr/>
          <p:nvPr/>
        </p:nvSpPr>
        <p:spPr>
          <a:xfrm>
            <a:off x="2579077" y="1195753"/>
            <a:ext cx="6295292" cy="4114799"/>
          </a:xfrm>
          <a:prstGeom prst="cloud">
            <a:avLst/>
          </a:prstGeom>
          <a:solidFill>
            <a:schemeClr val="bg1"/>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ysClr val="windowText" lastClr="000000"/>
                </a:solidFill>
              </a:rPr>
              <a:t>Hãy</a:t>
            </a:r>
            <a:r>
              <a:rPr lang="en-US" sz="4800" dirty="0" smtClean="0">
                <a:solidFill>
                  <a:sysClr val="windowText" lastClr="000000"/>
                </a:solidFill>
              </a:rPr>
              <a:t> chia </a:t>
            </a:r>
            <a:r>
              <a:rPr lang="en-US" sz="4800" dirty="0" err="1" smtClean="0">
                <a:solidFill>
                  <a:sysClr val="windowText" lastClr="000000"/>
                </a:solidFill>
              </a:rPr>
              <a:t>sẻ</a:t>
            </a:r>
            <a:r>
              <a:rPr lang="en-US" sz="4800" dirty="0" smtClean="0">
                <a:solidFill>
                  <a:sysClr val="windowText" lastClr="000000"/>
                </a:solidFill>
              </a:rPr>
              <a:t> </a:t>
            </a:r>
            <a:r>
              <a:rPr lang="en-US" sz="4800" dirty="0" err="1" smtClean="0">
                <a:solidFill>
                  <a:sysClr val="windowText" lastClr="000000"/>
                </a:solidFill>
              </a:rPr>
              <a:t>những</a:t>
            </a:r>
            <a:r>
              <a:rPr lang="en-US" sz="4800" dirty="0" smtClean="0">
                <a:solidFill>
                  <a:sysClr val="windowText" lastClr="000000"/>
                </a:solidFill>
              </a:rPr>
              <a:t> </a:t>
            </a:r>
            <a:r>
              <a:rPr lang="en-US" sz="4800" dirty="0" err="1" smtClean="0">
                <a:solidFill>
                  <a:sysClr val="windowText" lastClr="000000"/>
                </a:solidFill>
              </a:rPr>
              <a:t>hiểu</a:t>
            </a:r>
            <a:r>
              <a:rPr lang="en-US" sz="4800" dirty="0" smtClean="0">
                <a:solidFill>
                  <a:sysClr val="windowText" lastClr="000000"/>
                </a:solidFill>
              </a:rPr>
              <a:t> </a:t>
            </a:r>
            <a:r>
              <a:rPr lang="en-US" sz="4800" dirty="0" err="1" smtClean="0">
                <a:solidFill>
                  <a:sysClr val="windowText" lastClr="000000"/>
                </a:solidFill>
              </a:rPr>
              <a:t>biết</a:t>
            </a:r>
            <a:r>
              <a:rPr lang="en-US" sz="4800" dirty="0" smtClean="0">
                <a:solidFill>
                  <a:sysClr val="windowText" lastClr="000000"/>
                </a:solidFill>
              </a:rPr>
              <a:t> </a:t>
            </a:r>
            <a:r>
              <a:rPr lang="en-US" sz="4800" dirty="0" err="1" smtClean="0">
                <a:solidFill>
                  <a:sysClr val="windowText" lastClr="000000"/>
                </a:solidFill>
              </a:rPr>
              <a:t>của</a:t>
            </a:r>
            <a:r>
              <a:rPr lang="en-US" sz="4800" dirty="0" smtClean="0">
                <a:solidFill>
                  <a:sysClr val="windowText" lastClr="000000"/>
                </a:solidFill>
              </a:rPr>
              <a:t> </a:t>
            </a:r>
            <a:r>
              <a:rPr lang="en-US" sz="4800" dirty="0" err="1" smtClean="0">
                <a:solidFill>
                  <a:sysClr val="windowText" lastClr="000000"/>
                </a:solidFill>
              </a:rPr>
              <a:t>em</a:t>
            </a:r>
            <a:r>
              <a:rPr lang="en-US" sz="4800" dirty="0" smtClean="0">
                <a:solidFill>
                  <a:sysClr val="windowText" lastClr="000000"/>
                </a:solidFill>
              </a:rPr>
              <a:t> </a:t>
            </a:r>
            <a:r>
              <a:rPr lang="en-US" sz="4800" dirty="0" err="1" smtClean="0">
                <a:solidFill>
                  <a:sysClr val="windowText" lastClr="000000"/>
                </a:solidFill>
              </a:rPr>
              <a:t>về</a:t>
            </a:r>
            <a:r>
              <a:rPr lang="en-US" sz="4800" dirty="0" smtClean="0">
                <a:solidFill>
                  <a:sysClr val="windowText" lastClr="000000"/>
                </a:solidFill>
              </a:rPr>
              <a:t> </a:t>
            </a:r>
            <a:r>
              <a:rPr lang="en-US" sz="4800" dirty="0" err="1" smtClean="0">
                <a:solidFill>
                  <a:sysClr val="windowText" lastClr="000000"/>
                </a:solidFill>
              </a:rPr>
              <a:t>loài</a:t>
            </a:r>
            <a:r>
              <a:rPr lang="en-US" sz="4800" dirty="0" smtClean="0">
                <a:solidFill>
                  <a:sysClr val="windowText" lastClr="000000"/>
                </a:solidFill>
              </a:rPr>
              <a:t> </a:t>
            </a:r>
            <a:r>
              <a:rPr lang="en-US" sz="4800" dirty="0" err="1" smtClean="0">
                <a:solidFill>
                  <a:sysClr val="windowText" lastClr="000000"/>
                </a:solidFill>
              </a:rPr>
              <a:t>vẹt</a:t>
            </a:r>
            <a:endParaRPr lang="en-US" sz="4800" dirty="0">
              <a:solidFill>
                <a:sysClr val="windowText" lastClr="000000"/>
              </a:solidFill>
            </a:endParaRPr>
          </a:p>
        </p:txBody>
      </p:sp>
    </p:spTree>
    <p:extLst>
      <p:ext uri="{BB962C8B-B14F-4D97-AF65-F5344CB8AC3E}">
        <p14:creationId xmlns:p14="http://schemas.microsoft.com/office/powerpoint/2010/main" val="239845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ounded Rectangle 5"/>
          <p:cNvSpPr/>
          <p:nvPr/>
        </p:nvSpPr>
        <p:spPr>
          <a:xfrm>
            <a:off x="640080" y="386080"/>
            <a:ext cx="11003280" cy="614680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07440" y="911275"/>
            <a:ext cx="10281920" cy="1077218"/>
          </a:xfrm>
          <a:prstGeom prst="rect">
            <a:avLst/>
          </a:prstGeom>
        </p:spPr>
        <p:txBody>
          <a:bodyPr wrap="square">
            <a:spAutoFit/>
          </a:bodyPr>
          <a:lstStyle/>
          <a:p>
            <a:pPr algn="just"/>
            <a:r>
              <a:rPr lang="vi-VN" sz="3200" b="1" dirty="0">
                <a:solidFill>
                  <a:srgbClr val="C00000"/>
                </a:solidFill>
              </a:rPr>
              <a:t>Vẹt</a:t>
            </a:r>
            <a:r>
              <a:rPr lang="vi-VN" sz="3200" dirty="0">
                <a:solidFill>
                  <a:srgbClr val="C00000"/>
                </a:solidFill>
              </a:rPr>
              <a:t> còn được gọi là </a:t>
            </a:r>
            <a:r>
              <a:rPr lang="vi-VN" sz="3200" b="1" dirty="0">
                <a:solidFill>
                  <a:srgbClr val="C00000"/>
                </a:solidFill>
              </a:rPr>
              <a:t>chim</a:t>
            </a:r>
            <a:r>
              <a:rPr lang="vi-VN" sz="3200" dirty="0">
                <a:solidFill>
                  <a:srgbClr val="C00000"/>
                </a:solidFill>
              </a:rPr>
              <a:t> </a:t>
            </a:r>
            <a:r>
              <a:rPr lang="vi-VN" sz="3200" b="1" dirty="0">
                <a:solidFill>
                  <a:srgbClr val="C00000"/>
                </a:solidFill>
              </a:rPr>
              <a:t>két</a:t>
            </a:r>
            <a:r>
              <a:rPr lang="vi-VN" sz="3200" dirty="0">
                <a:solidFill>
                  <a:srgbClr val="C00000"/>
                </a:solidFill>
              </a:rPr>
              <a:t> hay </a:t>
            </a:r>
            <a:r>
              <a:rPr lang="vi-VN" sz="3200" b="1" dirty="0">
                <a:solidFill>
                  <a:srgbClr val="C00000"/>
                </a:solidFill>
              </a:rPr>
              <a:t>chim</a:t>
            </a:r>
            <a:r>
              <a:rPr lang="vi-VN" sz="3200" dirty="0">
                <a:solidFill>
                  <a:srgbClr val="C00000"/>
                </a:solidFill>
              </a:rPr>
              <a:t> </a:t>
            </a:r>
            <a:r>
              <a:rPr lang="vi-VN" sz="3200" b="1" dirty="0">
                <a:solidFill>
                  <a:srgbClr val="C00000"/>
                </a:solidFill>
              </a:rPr>
              <a:t>kơ tia</a:t>
            </a:r>
            <a:r>
              <a:rPr lang="vi-VN" sz="3200" dirty="0">
                <a:solidFill>
                  <a:srgbClr val="C00000"/>
                </a:solidFill>
              </a:rPr>
              <a:t> là các loài chim gồm khoảng 393 </a:t>
            </a:r>
            <a:r>
              <a:rPr lang="vi-VN" sz="3200" dirty="0" smtClean="0">
                <a:solidFill>
                  <a:srgbClr val="C00000"/>
                </a:solidFill>
              </a:rPr>
              <a:t>loài</a:t>
            </a:r>
            <a:r>
              <a:rPr lang="en-US" sz="3200" dirty="0" smtClean="0">
                <a:solidFill>
                  <a:srgbClr val="C00000"/>
                </a:solidFill>
              </a:rPr>
              <a:t>.</a:t>
            </a:r>
            <a:endParaRPr lang="en-US" sz="3200" dirty="0">
              <a:solidFill>
                <a:srgbClr val="C00000"/>
              </a:solidFill>
            </a:endParaRPr>
          </a:p>
        </p:txBody>
      </p:sp>
      <p:sp>
        <p:nvSpPr>
          <p:cNvPr id="7" name="Rectangle 6"/>
          <p:cNvSpPr/>
          <p:nvPr/>
        </p:nvSpPr>
        <p:spPr>
          <a:xfrm>
            <a:off x="1107440" y="2069773"/>
            <a:ext cx="5740400" cy="3970318"/>
          </a:xfrm>
          <a:prstGeom prst="rect">
            <a:avLst/>
          </a:prstGeom>
        </p:spPr>
        <p:txBody>
          <a:bodyPr wrap="square">
            <a:spAutoFit/>
          </a:bodyPr>
          <a:lstStyle/>
          <a:p>
            <a:pPr algn="just"/>
            <a:r>
              <a:rPr lang="vi-VN" sz="3600" dirty="0">
                <a:solidFill>
                  <a:srgbClr val="202122"/>
                </a:solidFill>
                <a:latin typeface="Calibri" panose="020F0502020204030204" pitchFamily="34" charset="0"/>
                <a:cs typeface="Calibri" panose="020F0502020204030204" pitchFamily="34" charset="0"/>
              </a:rPr>
              <a:t>Các điểm đặc trưng của vẹt bao gồm mỏ khỏe để đập vỡ vỏ hạt,cũng như rất cong, tư thế thẳng đứng, chân khỏe và chân có móng. Nhiều loài vẹt có màu sắc sặc sỡ, và một số con có nhiều màu.</a:t>
            </a:r>
            <a:endParaRPr lang="en-US" sz="3600" dirty="0">
              <a:latin typeface="Calibri" panose="020F0502020204030204" pitchFamily="34" charset="0"/>
              <a:cs typeface="Calibri" panose="020F0502020204030204" pitchFamily="34" charset="0"/>
            </a:endParaRPr>
          </a:p>
        </p:txBody>
      </p:sp>
      <p:pic>
        <p:nvPicPr>
          <p:cNvPr id="1026"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055" y="1749514"/>
            <a:ext cx="4091305" cy="4290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31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112476"/>
            <a:ext cx="8798560" cy="1566624"/>
          </a:xfrm>
          <a:prstGeom prst="roundRect">
            <a:avLst>
              <a:gd name="adj" fmla="val 27734"/>
            </a:avLst>
          </a:prstGeom>
          <a:solidFill>
            <a:schemeClr val="bg1"/>
          </a:solidFill>
          <a:ln w="57150">
            <a:solidFill>
              <a:srgbClr val="566139"/>
            </a:solidFill>
            <a:prstDash val="dash"/>
          </a:ln>
        </p:spPr>
        <p:txBody>
          <a:bodyPr wrap="square">
            <a:spAutoFit/>
          </a:bodyPr>
          <a:lstStyle/>
          <a:p>
            <a:pPr algn="ctr"/>
            <a:r>
              <a:rPr lang="pt-BR" sz="4000" b="1" dirty="0">
                <a:latin typeface="Calibri" panose="020F0502020204030204" pitchFamily="34" charset="0"/>
                <a:ea typeface="Times New Roman" panose="02020603050405020304" pitchFamily="18" charset="0"/>
                <a:cs typeface="Calibri" panose="020F0502020204030204" pitchFamily="34" charset="0"/>
              </a:rPr>
              <a:t>Tú đã làm gì khi thấy con vẹt bị thương trong vườn nhà? </a:t>
            </a:r>
            <a:endParaRPr lang="en-US" sz="4000" b="1"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1</a:t>
            </a:r>
            <a:endParaRPr lang="en-US" sz="6000" b="1" dirty="0">
              <a:latin typeface="#9Slide05 SVNLobster" panose="02040603050506020204" pitchFamily="18" charset="0"/>
              <a:cs typeface="Calibri" panose="020F0502020204030204" pitchFamily="34" charset="0"/>
            </a:endParaRPr>
          </a:p>
        </p:txBody>
      </p:sp>
      <p:sp>
        <p:nvSpPr>
          <p:cNvPr id="11" name="Rounded Rectangle 10"/>
          <p:cNvSpPr/>
          <p:nvPr/>
        </p:nvSpPr>
        <p:spPr>
          <a:xfrm>
            <a:off x="833120" y="1794076"/>
            <a:ext cx="11003280" cy="488374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07534" y="2288620"/>
            <a:ext cx="7280476" cy="46615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66036" y="1857305"/>
            <a:ext cx="10737448" cy="4832092"/>
          </a:xfrm>
          <a:prstGeom prst="rect">
            <a:avLst/>
          </a:prstGeom>
        </p:spPr>
        <p:txBody>
          <a:bodyPr wrap="square">
            <a:spAutoFit/>
          </a:bodyPr>
          <a:lstStyle/>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Đi học về, Tú chạy đến bên con vẹt nhỏ. Nhận ra Tú, vẹt nhảy nhót há mỏ đòi ăn. Tú vừa cho ăn, vừa nói với nó như nựng trẻ con:</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Vẹt à, dạ!</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Vẹt xù lông cổ, rụt đầu, gù một cái, không thành tiếng dạ, nhưng Tú cũng xuýt xoa:</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Giỏi lắm!</a:t>
            </a:r>
            <a:endParaRPr lang="en-US" sz="2800" dirty="0">
              <a:solidFill>
                <a:schemeClr val="tx1">
                  <a:lumMod val="75000"/>
                  <a:lumOff val="25000"/>
                </a:schemeClr>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7866251" y="5461700"/>
            <a:ext cx="4530694" cy="1792379"/>
          </a:xfrm>
          <a:prstGeom prst="rect">
            <a:avLst/>
          </a:prstGeom>
        </p:spPr>
      </p:pic>
      <p:sp>
        <p:nvSpPr>
          <p:cNvPr id="13" name="Rectangle 12"/>
          <p:cNvSpPr/>
          <p:nvPr/>
        </p:nvSpPr>
        <p:spPr>
          <a:xfrm>
            <a:off x="8671254" y="5777135"/>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Đọc đoạn 1</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2547251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3" grpId="0" animBg="1"/>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9">
            <a:extLst>
              <a:ext uri="{FF2B5EF4-FFF2-40B4-BE49-F238E27FC236}">
                <a16:creationId xmlns:a16="http://schemas.microsoft.com/office/drawing/2014/main" id="{F8494921-BACA-4972-9327-00E3C091A3F4}"/>
              </a:ext>
            </a:extLst>
          </p:cNvPr>
          <p:cNvSpPr/>
          <p:nvPr/>
        </p:nvSpPr>
        <p:spPr>
          <a:xfrm>
            <a:off x="374730" y="1454629"/>
            <a:ext cx="11329590" cy="2011106"/>
          </a:xfrm>
          <a:custGeom>
            <a:avLst/>
            <a:gdLst>
              <a:gd name="connsiteX0" fmla="*/ 0 w 11305188"/>
              <a:gd name="connsiteY0" fmla="*/ 191417 h 1940957"/>
              <a:gd name="connsiteX1" fmla="*/ 191417 w 11305188"/>
              <a:gd name="connsiteY1" fmla="*/ 0 h 1940957"/>
              <a:gd name="connsiteX2" fmla="*/ 11113771 w 11305188"/>
              <a:gd name="connsiteY2" fmla="*/ 0 h 1940957"/>
              <a:gd name="connsiteX3" fmla="*/ 11305188 w 11305188"/>
              <a:gd name="connsiteY3" fmla="*/ 191417 h 1940957"/>
              <a:gd name="connsiteX4" fmla="*/ 11305188 w 11305188"/>
              <a:gd name="connsiteY4" fmla="*/ 1749540 h 1940957"/>
              <a:gd name="connsiteX5" fmla="*/ 11113771 w 11305188"/>
              <a:gd name="connsiteY5" fmla="*/ 1940957 h 1940957"/>
              <a:gd name="connsiteX6" fmla="*/ 191417 w 11305188"/>
              <a:gd name="connsiteY6" fmla="*/ 1940957 h 1940957"/>
              <a:gd name="connsiteX7" fmla="*/ 0 w 11305188"/>
              <a:gd name="connsiteY7" fmla="*/ 1749540 h 1940957"/>
              <a:gd name="connsiteX8" fmla="*/ 0 w 11305188"/>
              <a:gd name="connsiteY8" fmla="*/ 191417 h 1940957"/>
              <a:gd name="connsiteX0" fmla="*/ 40640 w 11345828"/>
              <a:gd name="connsiteY0" fmla="*/ 191417 h 1940957"/>
              <a:gd name="connsiteX1" fmla="*/ 232057 w 11345828"/>
              <a:gd name="connsiteY1" fmla="*/ 0 h 1940957"/>
              <a:gd name="connsiteX2" fmla="*/ 11154411 w 11345828"/>
              <a:gd name="connsiteY2" fmla="*/ 0 h 1940957"/>
              <a:gd name="connsiteX3" fmla="*/ 11345828 w 11345828"/>
              <a:gd name="connsiteY3" fmla="*/ 191417 h 1940957"/>
              <a:gd name="connsiteX4" fmla="*/ 11345828 w 11345828"/>
              <a:gd name="connsiteY4" fmla="*/ 1749540 h 1940957"/>
              <a:gd name="connsiteX5" fmla="*/ 11154411 w 11345828"/>
              <a:gd name="connsiteY5" fmla="*/ 1940957 h 1940957"/>
              <a:gd name="connsiteX6" fmla="*/ 232057 w 11345828"/>
              <a:gd name="connsiteY6" fmla="*/ 1940957 h 1940957"/>
              <a:gd name="connsiteX7" fmla="*/ 40640 w 11345828"/>
              <a:gd name="connsiteY7" fmla="*/ 1749540 h 1940957"/>
              <a:gd name="connsiteX8" fmla="*/ 40640 w 11345828"/>
              <a:gd name="connsiteY8" fmla="*/ 191417 h 1940957"/>
              <a:gd name="connsiteX0" fmla="*/ 24402 w 11329590"/>
              <a:gd name="connsiteY0" fmla="*/ 191417 h 1940957"/>
              <a:gd name="connsiteX1" fmla="*/ 215819 w 11329590"/>
              <a:gd name="connsiteY1" fmla="*/ 0 h 1940957"/>
              <a:gd name="connsiteX2" fmla="*/ 11138173 w 11329590"/>
              <a:gd name="connsiteY2" fmla="*/ 0 h 1940957"/>
              <a:gd name="connsiteX3" fmla="*/ 11329590 w 11329590"/>
              <a:gd name="connsiteY3" fmla="*/ 191417 h 1940957"/>
              <a:gd name="connsiteX4" fmla="*/ 11329590 w 11329590"/>
              <a:gd name="connsiteY4" fmla="*/ 1749540 h 1940957"/>
              <a:gd name="connsiteX5" fmla="*/ 11138173 w 11329590"/>
              <a:gd name="connsiteY5" fmla="*/ 1940957 h 1940957"/>
              <a:gd name="connsiteX6" fmla="*/ 215819 w 11329590"/>
              <a:gd name="connsiteY6" fmla="*/ 1940957 h 1940957"/>
              <a:gd name="connsiteX7" fmla="*/ 24402 w 11329590"/>
              <a:gd name="connsiteY7" fmla="*/ 1749540 h 1940957"/>
              <a:gd name="connsiteX8" fmla="*/ 24402 w 11329590"/>
              <a:gd name="connsiteY8" fmla="*/ 191417 h 1940957"/>
              <a:gd name="connsiteX0" fmla="*/ 24402 w 11329590"/>
              <a:gd name="connsiteY0" fmla="*/ 191417 h 1940957"/>
              <a:gd name="connsiteX1" fmla="*/ 215819 w 11329590"/>
              <a:gd name="connsiteY1" fmla="*/ 0 h 1940957"/>
              <a:gd name="connsiteX2" fmla="*/ 11138173 w 11329590"/>
              <a:gd name="connsiteY2" fmla="*/ 0 h 1940957"/>
              <a:gd name="connsiteX3" fmla="*/ 11329590 w 11329590"/>
              <a:gd name="connsiteY3" fmla="*/ 191417 h 1940957"/>
              <a:gd name="connsiteX4" fmla="*/ 11329590 w 11329590"/>
              <a:gd name="connsiteY4" fmla="*/ 1749540 h 1940957"/>
              <a:gd name="connsiteX5" fmla="*/ 11138173 w 11329590"/>
              <a:gd name="connsiteY5" fmla="*/ 1940957 h 1940957"/>
              <a:gd name="connsiteX6" fmla="*/ 215819 w 11329590"/>
              <a:gd name="connsiteY6" fmla="*/ 1940957 h 1940957"/>
              <a:gd name="connsiteX7" fmla="*/ 24402 w 11329590"/>
              <a:gd name="connsiteY7" fmla="*/ 1749540 h 1940957"/>
              <a:gd name="connsiteX8" fmla="*/ 24402 w 11329590"/>
              <a:gd name="connsiteY8" fmla="*/ 191417 h 1940957"/>
              <a:gd name="connsiteX0" fmla="*/ 24402 w 11329590"/>
              <a:gd name="connsiteY0" fmla="*/ 259150 h 2008690"/>
              <a:gd name="connsiteX1" fmla="*/ 215819 w 11329590"/>
              <a:gd name="connsiteY1" fmla="*/ 67733 h 2008690"/>
              <a:gd name="connsiteX2" fmla="*/ 11138173 w 11329590"/>
              <a:gd name="connsiteY2" fmla="*/ 67733 h 2008690"/>
              <a:gd name="connsiteX3" fmla="*/ 11329590 w 11329590"/>
              <a:gd name="connsiteY3" fmla="*/ 259150 h 2008690"/>
              <a:gd name="connsiteX4" fmla="*/ 11329590 w 11329590"/>
              <a:gd name="connsiteY4" fmla="*/ 1817273 h 2008690"/>
              <a:gd name="connsiteX5" fmla="*/ 11138173 w 11329590"/>
              <a:gd name="connsiteY5" fmla="*/ 2008690 h 2008690"/>
              <a:gd name="connsiteX6" fmla="*/ 215819 w 11329590"/>
              <a:gd name="connsiteY6" fmla="*/ 2008690 h 2008690"/>
              <a:gd name="connsiteX7" fmla="*/ 24402 w 11329590"/>
              <a:gd name="connsiteY7" fmla="*/ 1817273 h 2008690"/>
              <a:gd name="connsiteX8" fmla="*/ 24402 w 11329590"/>
              <a:gd name="connsiteY8" fmla="*/ 259150 h 2008690"/>
              <a:gd name="connsiteX0" fmla="*/ 24402 w 11329590"/>
              <a:gd name="connsiteY0" fmla="*/ 259150 h 2008690"/>
              <a:gd name="connsiteX1" fmla="*/ 215819 w 11329590"/>
              <a:gd name="connsiteY1" fmla="*/ 67733 h 2008690"/>
              <a:gd name="connsiteX2" fmla="*/ 11138173 w 11329590"/>
              <a:gd name="connsiteY2" fmla="*/ 67733 h 2008690"/>
              <a:gd name="connsiteX3" fmla="*/ 11329590 w 11329590"/>
              <a:gd name="connsiteY3" fmla="*/ 259150 h 2008690"/>
              <a:gd name="connsiteX4" fmla="*/ 11329590 w 11329590"/>
              <a:gd name="connsiteY4" fmla="*/ 1817273 h 2008690"/>
              <a:gd name="connsiteX5" fmla="*/ 11138173 w 11329590"/>
              <a:gd name="connsiteY5" fmla="*/ 2008690 h 2008690"/>
              <a:gd name="connsiteX6" fmla="*/ 215819 w 11329590"/>
              <a:gd name="connsiteY6" fmla="*/ 2008690 h 2008690"/>
              <a:gd name="connsiteX7" fmla="*/ 24402 w 11329590"/>
              <a:gd name="connsiteY7" fmla="*/ 1817273 h 2008690"/>
              <a:gd name="connsiteX8" fmla="*/ 24402 w 11329590"/>
              <a:gd name="connsiteY8" fmla="*/ 259150 h 2008690"/>
              <a:gd name="connsiteX0" fmla="*/ 24402 w 11329590"/>
              <a:gd name="connsiteY0" fmla="*/ 259150 h 2008690"/>
              <a:gd name="connsiteX1" fmla="*/ 215819 w 11329590"/>
              <a:gd name="connsiteY1" fmla="*/ 67733 h 2008690"/>
              <a:gd name="connsiteX2" fmla="*/ 11138173 w 11329590"/>
              <a:gd name="connsiteY2" fmla="*/ 67733 h 2008690"/>
              <a:gd name="connsiteX3" fmla="*/ 11329590 w 11329590"/>
              <a:gd name="connsiteY3" fmla="*/ 259150 h 2008690"/>
              <a:gd name="connsiteX4" fmla="*/ 11329590 w 11329590"/>
              <a:gd name="connsiteY4" fmla="*/ 1817273 h 2008690"/>
              <a:gd name="connsiteX5" fmla="*/ 11138173 w 11329590"/>
              <a:gd name="connsiteY5" fmla="*/ 2008690 h 2008690"/>
              <a:gd name="connsiteX6" fmla="*/ 215819 w 11329590"/>
              <a:gd name="connsiteY6" fmla="*/ 2008690 h 2008690"/>
              <a:gd name="connsiteX7" fmla="*/ 24402 w 11329590"/>
              <a:gd name="connsiteY7" fmla="*/ 1817273 h 2008690"/>
              <a:gd name="connsiteX8" fmla="*/ 24402 w 11329590"/>
              <a:gd name="connsiteY8" fmla="*/ 259150 h 2008690"/>
              <a:gd name="connsiteX0" fmla="*/ 24402 w 11329590"/>
              <a:gd name="connsiteY0" fmla="*/ 259150 h 2011106"/>
              <a:gd name="connsiteX1" fmla="*/ 215819 w 11329590"/>
              <a:gd name="connsiteY1" fmla="*/ 67733 h 2011106"/>
              <a:gd name="connsiteX2" fmla="*/ 11138173 w 11329590"/>
              <a:gd name="connsiteY2" fmla="*/ 67733 h 2011106"/>
              <a:gd name="connsiteX3" fmla="*/ 11329590 w 11329590"/>
              <a:gd name="connsiteY3" fmla="*/ 259150 h 2011106"/>
              <a:gd name="connsiteX4" fmla="*/ 11329590 w 11329590"/>
              <a:gd name="connsiteY4" fmla="*/ 1817273 h 2011106"/>
              <a:gd name="connsiteX5" fmla="*/ 11138173 w 11329590"/>
              <a:gd name="connsiteY5" fmla="*/ 2008690 h 2011106"/>
              <a:gd name="connsiteX6" fmla="*/ 8271430 w 11329590"/>
              <a:gd name="connsiteY6" fmla="*/ 1827051 h 2011106"/>
              <a:gd name="connsiteX7" fmla="*/ 215819 w 11329590"/>
              <a:gd name="connsiteY7" fmla="*/ 2008690 h 2011106"/>
              <a:gd name="connsiteX8" fmla="*/ 24402 w 11329590"/>
              <a:gd name="connsiteY8" fmla="*/ 1817273 h 2011106"/>
              <a:gd name="connsiteX9" fmla="*/ 24402 w 11329590"/>
              <a:gd name="connsiteY9" fmla="*/ 259150 h 201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29590" h="2011106">
                <a:moveTo>
                  <a:pt x="24402" y="259150"/>
                </a:moveTo>
                <a:cubicBezTo>
                  <a:pt x="24402" y="153433"/>
                  <a:pt x="110102" y="67733"/>
                  <a:pt x="215819" y="67733"/>
                </a:cubicBezTo>
                <a:cubicBezTo>
                  <a:pt x="3856604" y="67733"/>
                  <a:pt x="7263708" y="-84667"/>
                  <a:pt x="11138173" y="67733"/>
                </a:cubicBezTo>
                <a:cubicBezTo>
                  <a:pt x="11243890" y="67733"/>
                  <a:pt x="11329590" y="153433"/>
                  <a:pt x="11329590" y="259150"/>
                </a:cubicBezTo>
                <a:cubicBezTo>
                  <a:pt x="11207670" y="1052844"/>
                  <a:pt x="11197510" y="1409659"/>
                  <a:pt x="11329590" y="1817273"/>
                </a:cubicBezTo>
                <a:cubicBezTo>
                  <a:pt x="11329590" y="1922990"/>
                  <a:pt x="11243890" y="2008690"/>
                  <a:pt x="11138173" y="2008690"/>
                </a:cubicBezTo>
                <a:cubicBezTo>
                  <a:pt x="10515026" y="2035720"/>
                  <a:pt x="10091822" y="1827051"/>
                  <a:pt x="8271430" y="1827051"/>
                </a:cubicBezTo>
                <a:cubicBezTo>
                  <a:pt x="6451038" y="1827051"/>
                  <a:pt x="1476870" y="2035720"/>
                  <a:pt x="215819" y="2008690"/>
                </a:cubicBezTo>
                <a:cubicBezTo>
                  <a:pt x="110102" y="2008690"/>
                  <a:pt x="24402" y="1922990"/>
                  <a:pt x="24402" y="1817273"/>
                </a:cubicBezTo>
                <a:cubicBezTo>
                  <a:pt x="136162" y="1338539"/>
                  <a:pt x="-67038" y="849644"/>
                  <a:pt x="24402" y="259150"/>
                </a:cubicBezTo>
                <a:close/>
              </a:path>
            </a:pathLst>
          </a:custGeom>
          <a:solidFill>
            <a:schemeClr val="accent3">
              <a:lumMod val="20000"/>
              <a:lumOff val="80000"/>
            </a:schemeClr>
          </a:solidFill>
          <a:ln w="57150">
            <a:solidFill>
              <a:schemeClr val="tx1"/>
            </a:solid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5400" b="0" i="0" u="none" strike="noStrike" kern="1200" cap="none" spc="0" normalizeH="0" baseline="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Hãy</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trao</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đổi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với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bạn</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về</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một</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điều</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thú</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vị</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mà</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em</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biết</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về</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thế</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giới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loài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vật</a:t>
            </a:r>
            <a:endParaRPr kumimoji="0" lang="zh-CN" altLang="en-US" sz="5400" b="0" i="0" u="none" strike="noStrike" kern="1200" cap="none" spc="0" normalizeH="0" baseline="0" noProof="0" dirty="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endParaRPr>
          </a:p>
        </p:txBody>
      </p:sp>
      <p:pic>
        <p:nvPicPr>
          <p:cNvPr id="20" name="图片 2">
            <a:extLst>
              <a:ext uri="{FF2B5EF4-FFF2-40B4-BE49-F238E27FC236}">
                <a16:creationId xmlns:a16="http://schemas.microsoft.com/office/drawing/2014/main" id="{D5F8E2F5-8586-F339-B43D-2B09EF7E60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60" y="2827108"/>
            <a:ext cx="7442083" cy="4274732"/>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964" b="100000" l="0" r="100000"/>
                    </a14:imgEffect>
                  </a14:imgLayer>
                </a14:imgProps>
              </a:ext>
            </a:extLst>
          </a:blip>
          <a:stretch>
            <a:fillRect/>
          </a:stretch>
        </p:blipFill>
        <p:spPr>
          <a:xfrm>
            <a:off x="6996116" y="3129280"/>
            <a:ext cx="5402542" cy="3756312"/>
          </a:xfrm>
          <a:prstGeom prst="rect">
            <a:avLst/>
          </a:prstGeom>
        </p:spPr>
      </p:pic>
    </p:spTree>
    <p:extLst>
      <p:ext uri="{BB962C8B-B14F-4D97-AF65-F5344CB8AC3E}">
        <p14:creationId xmlns:p14="http://schemas.microsoft.com/office/powerpoint/2010/main" val="1727326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112476"/>
            <a:ext cx="8798560" cy="1566624"/>
          </a:xfrm>
          <a:prstGeom prst="roundRect">
            <a:avLst>
              <a:gd name="adj" fmla="val 27734"/>
            </a:avLst>
          </a:prstGeom>
          <a:solidFill>
            <a:schemeClr val="bg1"/>
          </a:solidFill>
          <a:ln w="57150">
            <a:solidFill>
              <a:srgbClr val="566139"/>
            </a:solidFill>
            <a:prstDash val="dash"/>
          </a:ln>
        </p:spPr>
        <p:txBody>
          <a:bodyPr wrap="square">
            <a:spAutoFit/>
          </a:bodyPr>
          <a:lstStyle/>
          <a:p>
            <a:pPr algn="ctr"/>
            <a:r>
              <a:rPr lang="en-US" sz="4000" b="1" dirty="0" err="1">
                <a:solidFill>
                  <a:schemeClr val="accent2">
                    <a:lumMod val="75000"/>
                  </a:schemeClr>
                </a:solidFill>
              </a:rPr>
              <a:t>Những</a:t>
            </a:r>
            <a:r>
              <a:rPr lang="en-US" sz="4000" b="1" dirty="0">
                <a:solidFill>
                  <a:schemeClr val="accent2">
                    <a:lumMod val="75000"/>
                  </a:schemeClr>
                </a:solidFill>
              </a:rPr>
              <a:t> chi </a:t>
            </a:r>
            <a:r>
              <a:rPr lang="en-US" sz="4000" b="1" dirty="0" err="1">
                <a:solidFill>
                  <a:schemeClr val="accent2">
                    <a:lumMod val="75000"/>
                  </a:schemeClr>
                </a:solidFill>
              </a:rPr>
              <a:t>tiết</a:t>
            </a:r>
            <a:r>
              <a:rPr lang="en-US" sz="4000" b="1" dirty="0">
                <a:solidFill>
                  <a:schemeClr val="accent2">
                    <a:lumMod val="75000"/>
                  </a:schemeClr>
                </a:solidFill>
              </a:rPr>
              <a:t> </a:t>
            </a:r>
            <a:r>
              <a:rPr lang="en-US" sz="4000" b="1" dirty="0" err="1">
                <a:solidFill>
                  <a:schemeClr val="accent2">
                    <a:lumMod val="75000"/>
                  </a:schemeClr>
                </a:solidFill>
              </a:rPr>
              <a:t>nào</a:t>
            </a:r>
            <a:r>
              <a:rPr lang="en-US" sz="4000" b="1" dirty="0">
                <a:solidFill>
                  <a:schemeClr val="accent2">
                    <a:lumMod val="75000"/>
                  </a:schemeClr>
                </a:solidFill>
              </a:rPr>
              <a:t> </a:t>
            </a:r>
            <a:r>
              <a:rPr lang="en-US" sz="4000" b="1" dirty="0" err="1">
                <a:solidFill>
                  <a:schemeClr val="accent2">
                    <a:lumMod val="75000"/>
                  </a:schemeClr>
                </a:solidFill>
              </a:rPr>
              <a:t>cho</a:t>
            </a:r>
            <a:r>
              <a:rPr lang="en-US" sz="4000" b="1" dirty="0">
                <a:solidFill>
                  <a:schemeClr val="accent2">
                    <a:lumMod val="75000"/>
                  </a:schemeClr>
                </a:solidFill>
              </a:rPr>
              <a:t> </a:t>
            </a:r>
            <a:r>
              <a:rPr lang="en-US" sz="4000" b="1" dirty="0" err="1">
                <a:solidFill>
                  <a:schemeClr val="accent2">
                    <a:lumMod val="75000"/>
                  </a:schemeClr>
                </a:solidFill>
              </a:rPr>
              <a:t>thấy</a:t>
            </a:r>
            <a:r>
              <a:rPr lang="en-US" sz="4000" b="1" dirty="0">
                <a:solidFill>
                  <a:schemeClr val="accent2">
                    <a:lumMod val="75000"/>
                  </a:schemeClr>
                </a:solidFill>
              </a:rPr>
              <a:t> </a:t>
            </a:r>
            <a:r>
              <a:rPr lang="en-US" sz="4000" b="1" dirty="0" err="1">
                <a:solidFill>
                  <a:schemeClr val="accent2">
                    <a:lumMod val="75000"/>
                  </a:schemeClr>
                </a:solidFill>
              </a:rPr>
              <a:t>Tú</a:t>
            </a:r>
            <a:r>
              <a:rPr lang="en-US" sz="4000" b="1" dirty="0">
                <a:solidFill>
                  <a:schemeClr val="accent2">
                    <a:lumMod val="75000"/>
                  </a:schemeClr>
                </a:solidFill>
              </a:rPr>
              <a:t> </a:t>
            </a:r>
            <a:r>
              <a:rPr lang="en-US" sz="4000" b="1" dirty="0" err="1">
                <a:solidFill>
                  <a:schemeClr val="accent2">
                    <a:lumMod val="75000"/>
                  </a:schemeClr>
                </a:solidFill>
              </a:rPr>
              <a:t>yêu</a:t>
            </a:r>
            <a:r>
              <a:rPr lang="en-US" sz="4000" b="1" dirty="0">
                <a:solidFill>
                  <a:schemeClr val="accent2">
                    <a:lumMod val="75000"/>
                  </a:schemeClr>
                </a:solidFill>
              </a:rPr>
              <a:t> </a:t>
            </a:r>
            <a:r>
              <a:rPr lang="en-US" sz="4000" b="1" dirty="0" err="1">
                <a:solidFill>
                  <a:schemeClr val="accent2">
                    <a:lumMod val="75000"/>
                  </a:schemeClr>
                </a:solidFill>
              </a:rPr>
              <a:t>thương</a:t>
            </a:r>
            <a:r>
              <a:rPr lang="en-US" sz="4000" b="1" dirty="0">
                <a:solidFill>
                  <a:schemeClr val="accent2">
                    <a:lumMod val="75000"/>
                  </a:schemeClr>
                </a:solidFill>
              </a:rPr>
              <a:t> con </a:t>
            </a:r>
            <a:r>
              <a:rPr lang="en-US" sz="4000" b="1" dirty="0" err="1">
                <a:solidFill>
                  <a:schemeClr val="accent2">
                    <a:lumMod val="75000"/>
                  </a:schemeClr>
                </a:solidFill>
              </a:rPr>
              <a:t>vẹt</a:t>
            </a:r>
            <a:r>
              <a:rPr lang="en-US" sz="4000" b="1" dirty="0">
                <a:solidFill>
                  <a:schemeClr val="accent2">
                    <a:lumMod val="75000"/>
                  </a:schemeClr>
                </a:solidFill>
              </a:rPr>
              <a:t>?</a:t>
            </a:r>
            <a:endParaRPr lang="en-US" sz="72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2</a:t>
            </a:r>
            <a:endParaRPr lang="en-US" sz="6000" b="1" dirty="0">
              <a:latin typeface="#9Slide05 SVNLobster" panose="02040603050506020204" pitchFamily="18" charset="0"/>
              <a:cs typeface="Calibri" panose="020F0502020204030204" pitchFamily="34" charset="0"/>
            </a:endParaRPr>
          </a:p>
        </p:txBody>
      </p:sp>
      <p:sp>
        <p:nvSpPr>
          <p:cNvPr id="11" name="Rounded Rectangle 10"/>
          <p:cNvSpPr/>
          <p:nvPr/>
        </p:nvSpPr>
        <p:spPr>
          <a:xfrm>
            <a:off x="833120" y="1794076"/>
            <a:ext cx="11003280" cy="488374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07534" y="2288620"/>
            <a:ext cx="7280476"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33960" y="3587440"/>
            <a:ext cx="6595640"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228618" y="4048797"/>
            <a:ext cx="7474866"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6036" y="4464763"/>
            <a:ext cx="862764"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66036" y="1857305"/>
            <a:ext cx="10737448" cy="4832092"/>
          </a:xfrm>
          <a:prstGeom prst="rect">
            <a:avLst/>
          </a:prstGeom>
        </p:spPr>
        <p:txBody>
          <a:bodyPr wrap="square">
            <a:spAutoFit/>
          </a:bodyPr>
          <a:lstStyle/>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Đi học về, Tú chạy đến bên con vẹt nhỏ. Nhận ra Tú, vẹt nhảy nhót há mỏ đòi ăn. Tú vừa cho ăn, vừa nói với nó như nựng trẻ con:</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Vẹt à, dạ!</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Vẹt xù lông cổ, rụt đầu, gù một cái, không thành tiếng dạ, nhưng Tú cũng xuýt xoa:</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Giỏi lắm!</a:t>
            </a:r>
            <a:endParaRPr lang="en-US" sz="2800" dirty="0">
              <a:solidFill>
                <a:schemeClr val="tx1">
                  <a:lumMod val="75000"/>
                  <a:lumOff val="25000"/>
                </a:schemeClr>
              </a:solidFill>
            </a:endParaRPr>
          </a:p>
        </p:txBody>
      </p:sp>
    </p:spTree>
    <p:extLst>
      <p:ext uri="{BB962C8B-B14F-4D97-AF65-F5344CB8AC3E}">
        <p14:creationId xmlns:p14="http://schemas.microsoft.com/office/powerpoint/2010/main" val="380905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3"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7" name="Rectangle 6"/>
          <p:cNvSpPr/>
          <p:nvPr/>
        </p:nvSpPr>
        <p:spPr>
          <a:xfrm>
            <a:off x="608511" y="580754"/>
            <a:ext cx="11127495" cy="5693866"/>
          </a:xfrm>
          <a:prstGeom prst="rect">
            <a:avLst/>
          </a:prstGeom>
          <a:solidFill>
            <a:schemeClr val="bg1"/>
          </a:solidFill>
          <a:ln w="38100">
            <a:solidFill>
              <a:schemeClr val="tx1"/>
            </a:solidFill>
            <a:prstDash val="dash"/>
          </a:ln>
        </p:spPr>
        <p:txBody>
          <a:bodyPr wrap="square">
            <a:spAutoFit/>
          </a:bodyPr>
          <a:lstStyle/>
          <a:p>
            <a:pPr lvl="0" algn="just">
              <a:defRPr/>
            </a:pPr>
            <a:r>
              <a:rPr lang="en-US" sz="2800" dirty="0" smtClean="0">
                <a:latin typeface="OpenSans"/>
              </a:rPr>
              <a:t>     </a:t>
            </a:r>
            <a:r>
              <a:rPr lang="vi-VN" sz="2800" dirty="0" smtClean="0">
                <a:latin typeface="OpenSans"/>
              </a:rPr>
              <a:t>Chợt </a:t>
            </a:r>
            <a:r>
              <a:rPr lang="vi-VN" sz="2800" dirty="0">
                <a:latin typeface="OpenSans"/>
              </a:rPr>
              <a:t>anh của Tú gọi:</a:t>
            </a:r>
          </a:p>
          <a:p>
            <a:pPr lvl="0" algn="just">
              <a:defRPr/>
            </a:pPr>
            <a:r>
              <a:rPr lang="en-US" sz="2800" dirty="0">
                <a:latin typeface="OpenSans"/>
              </a:rPr>
              <a:t>     </a:t>
            </a:r>
            <a:r>
              <a:rPr lang="vi-VN" sz="2800" dirty="0">
                <a:latin typeface="OpenSans"/>
              </a:rPr>
              <a:t>- Tú ơi!</a:t>
            </a:r>
          </a:p>
          <a:p>
            <a:pPr lvl="0" algn="just">
              <a:defRPr/>
            </a:pPr>
            <a:r>
              <a:rPr lang="en-US" sz="2800" dirty="0">
                <a:latin typeface="OpenSans"/>
              </a:rPr>
              <a:t>     </a:t>
            </a:r>
            <a:r>
              <a:rPr lang="vi-VN" sz="2800" dirty="0">
                <a:latin typeface="OpenSans"/>
              </a:rPr>
              <a:t>Tú phụng phịu:</a:t>
            </a:r>
          </a:p>
          <a:p>
            <a:pPr lvl="0" algn="just">
              <a:defRPr/>
            </a:pPr>
            <a:r>
              <a:rPr lang="en-US" sz="2800" dirty="0">
                <a:latin typeface="OpenSans"/>
              </a:rPr>
              <a:t>     </a:t>
            </a:r>
            <a:r>
              <a:rPr lang="vi-VN" sz="2800" dirty="0">
                <a:latin typeface="OpenSans"/>
              </a:rPr>
              <a:t>- Cái gì?</a:t>
            </a:r>
          </a:p>
          <a:p>
            <a:pPr lvl="0" algn="just">
              <a:defRPr/>
            </a:pPr>
            <a:r>
              <a:rPr lang="en-US" sz="2800" dirty="0">
                <a:latin typeface="OpenSans"/>
              </a:rPr>
              <a:t>     - </a:t>
            </a:r>
            <a:r>
              <a:rPr lang="vi-VN" sz="2800" dirty="0">
                <a:latin typeface="OpenSans"/>
              </a:rPr>
              <a:t>Anh gọi mà em trả lời vậy à? Ra phụ anh đi.</a:t>
            </a:r>
            <a:endParaRPr lang="en-US" sz="2800" dirty="0">
              <a:latin typeface="OpenSans"/>
            </a:endParaRPr>
          </a:p>
          <a:p>
            <a:pPr lvl="0" algn="just">
              <a:defRPr/>
            </a:pPr>
            <a:r>
              <a:rPr lang="en-US" sz="2800" dirty="0">
                <a:latin typeface="OpenSans"/>
              </a:rPr>
              <a:t>     </a:t>
            </a:r>
            <a:r>
              <a:rPr lang="vi-VN" sz="2800" dirty="0">
                <a:latin typeface="OpenSans"/>
              </a:rPr>
              <a:t>Tú buồn bực, vừa đi vừa lẩm bẩm:</a:t>
            </a:r>
          </a:p>
          <a:p>
            <a:pPr lvl="0" algn="just">
              <a:defRPr/>
            </a:pPr>
            <a:r>
              <a:rPr lang="en-US" sz="2800" dirty="0">
                <a:latin typeface="OpenSans"/>
              </a:rPr>
              <a:t>    </a:t>
            </a:r>
            <a:r>
              <a:rPr lang="vi-VN" sz="2800" dirty="0">
                <a:latin typeface="OpenSans"/>
              </a:rPr>
              <a:t>- Kêu chi kêu hoài</a:t>
            </a:r>
            <a:r>
              <a:rPr lang="vi-VN" sz="2800" dirty="0" smtClean="0">
                <a:latin typeface="OpenSans"/>
              </a:rPr>
              <a:t>!</a:t>
            </a:r>
            <a:endParaRPr lang="en-US" sz="2800" dirty="0" smtClean="0">
              <a:latin typeface="OpenSans"/>
            </a:endParaRPr>
          </a:p>
          <a:p>
            <a:pPr lvl="0" algn="just">
              <a:defRPr/>
            </a:pPr>
            <a:r>
              <a:rPr lang="en-US" sz="2800" dirty="0" smtClean="0">
                <a:latin typeface="OpenSans"/>
              </a:rPr>
              <a:t>     </a:t>
            </a:r>
            <a:r>
              <a:rPr lang="vi-VN" sz="2800" dirty="0" smtClean="0">
                <a:latin typeface="OpenSans"/>
              </a:rPr>
              <a:t>Lần </a:t>
            </a:r>
            <a:r>
              <a:rPr lang="vi-VN" sz="2800" dirty="0">
                <a:latin typeface="OpenSans"/>
              </a:rPr>
              <a:t>nào Tú cũng phụng phịu như thế với anh khi đang chơi với vẹt. Vẹt mỗi ngày một lớn, lông xanh óng ả, biết huýt sáo lảnh lót nhưng vẫn không nói tiếng nào. Một hôm, Tú gọi:</a:t>
            </a:r>
          </a:p>
          <a:p>
            <a:pPr lvl="0" algn="just">
              <a:defRPr/>
            </a:pPr>
            <a:r>
              <a:rPr lang="en-US" sz="2800" dirty="0">
                <a:latin typeface="OpenSans"/>
              </a:rPr>
              <a:t>     </a:t>
            </a:r>
            <a:r>
              <a:rPr lang="vi-VN" sz="2800" dirty="0">
                <a:latin typeface="OpenSans"/>
              </a:rPr>
              <a:t>- Vẹt à!</a:t>
            </a:r>
          </a:p>
          <a:p>
            <a:pPr lvl="0" algn="just">
              <a:defRPr/>
            </a:pPr>
            <a:r>
              <a:rPr lang="en-US" sz="2800" dirty="0">
                <a:latin typeface="OpenSans"/>
              </a:rPr>
              <a:t>      </a:t>
            </a:r>
            <a:r>
              <a:rPr lang="vi-VN" sz="2800" dirty="0">
                <a:latin typeface="OpenSans"/>
              </a:rPr>
              <a:t>Ngờ đâu một giọng the thé gắt lại:</a:t>
            </a:r>
          </a:p>
          <a:p>
            <a:pPr lvl="0" algn="just">
              <a:defRPr/>
            </a:pPr>
            <a:r>
              <a:rPr lang="en-US" sz="2800" dirty="0">
                <a:latin typeface="OpenSans"/>
              </a:rPr>
              <a:t>     </a:t>
            </a:r>
            <a:r>
              <a:rPr lang="vi-VN" sz="2800" dirty="0">
                <a:latin typeface="OpenSans"/>
              </a:rPr>
              <a:t>- Cái gì</a:t>
            </a:r>
            <a:r>
              <a:rPr lang="vi-VN" sz="2800" dirty="0" smtClean="0">
                <a:latin typeface="OpenSans"/>
              </a:rPr>
              <a:t>?</a:t>
            </a:r>
            <a:endParaRPr lang="vi-VN" sz="2800" dirty="0">
              <a:latin typeface="OpenSan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7632941" y="-315435"/>
            <a:ext cx="4530694" cy="1792379"/>
          </a:xfrm>
          <a:prstGeom prst="rect">
            <a:avLst/>
          </a:prstGeom>
        </p:spPr>
      </p:pic>
      <p:sp>
        <p:nvSpPr>
          <p:cNvPr id="10" name="Rectangle 9"/>
          <p:cNvSpPr/>
          <p:nvPr/>
        </p:nvSpPr>
        <p:spPr>
          <a:xfrm>
            <a:off x="8437944" y="0"/>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Đọc đoạn 2</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260178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sp>
        <p:nvSpPr>
          <p:cNvPr id="5" name="Cloud 4"/>
          <p:cNvSpPr/>
          <p:nvPr/>
        </p:nvSpPr>
        <p:spPr>
          <a:xfrm>
            <a:off x="92597" y="1967225"/>
            <a:ext cx="3877519" cy="2928395"/>
          </a:xfrm>
          <a:prstGeom prst="cloud">
            <a:avLst/>
          </a:prstGeom>
          <a:solidFill>
            <a:srgbClr val="B7CD1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anh</a:t>
            </a:r>
            <a:r>
              <a:rPr lang="en-US" sz="3200" dirty="0" smtClean="0">
                <a:solidFill>
                  <a:schemeClr val="tx1"/>
                </a:solidFill>
              </a:rPr>
              <a:t> </a:t>
            </a:r>
            <a:r>
              <a:rPr lang="en-US" sz="3200" dirty="0" err="1" smtClean="0">
                <a:solidFill>
                  <a:schemeClr val="tx1"/>
                </a:solidFill>
              </a:rPr>
              <a:t>trai</a:t>
            </a:r>
            <a:r>
              <a:rPr lang="en-US" sz="3200" dirty="0" smtClean="0">
                <a:solidFill>
                  <a:schemeClr val="tx1"/>
                </a:solidFill>
              </a:rPr>
              <a:t> </a:t>
            </a:r>
            <a:r>
              <a:rPr lang="en-US" sz="3200" dirty="0" err="1" smtClean="0">
                <a:solidFill>
                  <a:schemeClr val="tx1"/>
                </a:solidFill>
              </a:rPr>
              <a:t>nói</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có</a:t>
            </a:r>
            <a:r>
              <a:rPr lang="en-US" sz="3200" dirty="0" smtClean="0">
                <a:solidFill>
                  <a:schemeClr val="tx1"/>
                </a:solidFill>
              </a:rPr>
              <a:t> </a:t>
            </a:r>
            <a:r>
              <a:rPr lang="en-US" sz="3200" dirty="0" err="1" smtClean="0">
                <a:solidFill>
                  <a:schemeClr val="tx1"/>
                </a:solidFill>
              </a:rPr>
              <a:t>thể</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người</a:t>
            </a:r>
            <a:endParaRPr lang="en-US" sz="3200" dirty="0">
              <a:solidFill>
                <a:schemeClr val="tx1"/>
              </a:solidFill>
            </a:endParaRPr>
          </a:p>
        </p:txBody>
      </p:sp>
      <p:sp>
        <p:nvSpPr>
          <p:cNvPr id="15" name="Cloud 14"/>
          <p:cNvSpPr/>
          <p:nvPr/>
        </p:nvSpPr>
        <p:spPr>
          <a:xfrm>
            <a:off x="3414532" y="3431422"/>
            <a:ext cx="4201610" cy="2928395"/>
          </a:xfrm>
          <a:prstGeom prst="cloud">
            <a:avLst/>
          </a:prstGeom>
          <a:solidFill>
            <a:srgbClr val="FFC0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Lần</a:t>
            </a:r>
            <a:r>
              <a:rPr lang="en-US" sz="3200" dirty="0" smtClean="0">
                <a:solidFill>
                  <a:schemeClr val="tx1"/>
                </a:solidFill>
              </a:rPr>
              <a:t> </a:t>
            </a:r>
            <a:r>
              <a:rPr lang="en-US" sz="3200" dirty="0" err="1" smtClean="0">
                <a:solidFill>
                  <a:schemeClr val="tx1"/>
                </a:solidFill>
              </a:rPr>
              <a:t>đầu</a:t>
            </a:r>
            <a:r>
              <a:rPr lang="en-US" sz="3200" dirty="0" smtClean="0">
                <a:solidFill>
                  <a:schemeClr val="tx1"/>
                </a:solidFill>
              </a:rPr>
              <a:t> </a:t>
            </a:r>
            <a:r>
              <a:rPr lang="en-US" sz="3200" dirty="0" err="1" smtClean="0">
                <a:solidFill>
                  <a:schemeClr val="tx1"/>
                </a:solidFill>
              </a:rPr>
              <a:t>tiên</a:t>
            </a:r>
            <a:r>
              <a:rPr lang="en-US" sz="3200" dirty="0" smtClean="0">
                <a:solidFill>
                  <a:schemeClr val="tx1"/>
                </a:solidFill>
              </a:rPr>
              <a:t> </a:t>
            </a: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mình</a:t>
            </a:r>
            <a:r>
              <a:rPr lang="en-US" sz="3200" dirty="0" smtClean="0">
                <a:solidFill>
                  <a:schemeClr val="tx1"/>
                </a:solidFill>
              </a:rPr>
              <a:t>.</a:t>
            </a:r>
            <a:endParaRPr lang="en-US" sz="3200" dirty="0">
              <a:solidFill>
                <a:schemeClr val="tx1"/>
              </a:solidFill>
            </a:endParaRPr>
          </a:p>
        </p:txBody>
      </p:sp>
      <p:sp>
        <p:nvSpPr>
          <p:cNvPr id="16" name="Cloud 15"/>
          <p:cNvSpPr/>
          <p:nvPr/>
        </p:nvSpPr>
        <p:spPr>
          <a:xfrm>
            <a:off x="7731888" y="1967225"/>
            <a:ext cx="4367514" cy="3572978"/>
          </a:xfrm>
          <a:prstGeom prst="cloud">
            <a:avLst/>
          </a:prstGeom>
          <a:solidFill>
            <a:srgbClr val="0070C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rPr>
              <a:t>Nghe</a:t>
            </a:r>
            <a:r>
              <a:rPr lang="en-US" sz="3200" dirty="0" smtClean="0">
                <a:solidFill>
                  <a:schemeClr val="bg1"/>
                </a:solidFill>
              </a:rPr>
              <a:t> </a:t>
            </a:r>
            <a:r>
              <a:rPr lang="en-US" sz="3200" dirty="0" err="1" smtClean="0">
                <a:solidFill>
                  <a:schemeClr val="bg1"/>
                </a:solidFill>
              </a:rPr>
              <a:t>thấy</a:t>
            </a:r>
            <a:r>
              <a:rPr lang="en-US" sz="3200" dirty="0" smtClean="0">
                <a:solidFill>
                  <a:schemeClr val="bg1"/>
                </a:solidFill>
              </a:rPr>
              <a:t> </a:t>
            </a:r>
            <a:r>
              <a:rPr lang="en-US" sz="3200" dirty="0" err="1" smtClean="0">
                <a:solidFill>
                  <a:schemeClr val="bg1"/>
                </a:solidFill>
              </a:rPr>
              <a:t>vẹt</a:t>
            </a:r>
            <a:r>
              <a:rPr lang="en-US" sz="3200" dirty="0" smtClean="0">
                <a:solidFill>
                  <a:schemeClr val="bg1"/>
                </a:solidFill>
              </a:rPr>
              <a:t> </a:t>
            </a:r>
            <a:r>
              <a:rPr lang="en-US" sz="3200" dirty="0" err="1" smtClean="0">
                <a:solidFill>
                  <a:schemeClr val="bg1"/>
                </a:solidFill>
              </a:rPr>
              <a:t>bắt</a:t>
            </a:r>
            <a:r>
              <a:rPr lang="en-US" sz="3200" dirty="0" smtClean="0">
                <a:solidFill>
                  <a:schemeClr val="bg1"/>
                </a:solidFill>
              </a:rPr>
              <a:t> </a:t>
            </a:r>
            <a:r>
              <a:rPr lang="en-US" sz="3200" dirty="0" err="1" smtClean="0">
                <a:solidFill>
                  <a:schemeClr val="bg1"/>
                </a:solidFill>
              </a:rPr>
              <a:t>chước</a:t>
            </a:r>
            <a:r>
              <a:rPr lang="en-US" sz="3200" dirty="0" smtClean="0">
                <a:solidFill>
                  <a:schemeClr val="bg1"/>
                </a:solidFill>
              </a:rPr>
              <a:t> </a:t>
            </a:r>
            <a:r>
              <a:rPr lang="en-US" sz="3200" dirty="0" err="1" smtClean="0">
                <a:solidFill>
                  <a:schemeClr val="bg1"/>
                </a:solidFill>
              </a:rPr>
              <a:t>những</a:t>
            </a:r>
            <a:r>
              <a:rPr lang="en-US" sz="3200" dirty="0" smtClean="0">
                <a:solidFill>
                  <a:schemeClr val="bg1"/>
                </a:solidFill>
              </a:rPr>
              <a:t> </a:t>
            </a:r>
            <a:r>
              <a:rPr lang="en-US" sz="3200" dirty="0" err="1" smtClean="0">
                <a:solidFill>
                  <a:schemeClr val="bg1"/>
                </a:solidFill>
              </a:rPr>
              <a:t>lời</a:t>
            </a:r>
            <a:r>
              <a:rPr lang="en-US" sz="3200" dirty="0" smtClean="0">
                <a:solidFill>
                  <a:schemeClr val="bg1"/>
                </a:solidFill>
              </a:rPr>
              <a:t> </a:t>
            </a:r>
            <a:r>
              <a:rPr lang="en-US" sz="3200" dirty="0" err="1" smtClean="0">
                <a:solidFill>
                  <a:schemeClr val="bg1"/>
                </a:solidFill>
              </a:rPr>
              <a:t>mình</a:t>
            </a:r>
            <a:r>
              <a:rPr lang="en-US" sz="3200" dirty="0" smtClean="0">
                <a:solidFill>
                  <a:schemeClr val="bg1"/>
                </a:solidFill>
              </a:rPr>
              <a:t> </a:t>
            </a:r>
            <a:r>
              <a:rPr lang="en-US" sz="3200" dirty="0" err="1" smtClean="0">
                <a:solidFill>
                  <a:schemeClr val="bg1"/>
                </a:solidFill>
              </a:rPr>
              <a:t>nói</a:t>
            </a:r>
            <a:r>
              <a:rPr lang="en-US" sz="3200" dirty="0" smtClean="0">
                <a:solidFill>
                  <a:schemeClr val="bg1"/>
                </a:solidFill>
              </a:rPr>
              <a:t> </a:t>
            </a:r>
            <a:r>
              <a:rPr lang="en-US" sz="3200" dirty="0" err="1" smtClean="0">
                <a:solidFill>
                  <a:schemeClr val="bg1"/>
                </a:solidFill>
              </a:rPr>
              <a:t>trống</a:t>
            </a:r>
            <a:r>
              <a:rPr lang="en-US" sz="3200" dirty="0" smtClean="0">
                <a:solidFill>
                  <a:schemeClr val="bg1"/>
                </a:solidFill>
              </a:rPr>
              <a:t> </a:t>
            </a:r>
            <a:r>
              <a:rPr lang="en-US" sz="3200" dirty="0" err="1" smtClean="0">
                <a:solidFill>
                  <a:schemeClr val="bg1"/>
                </a:solidFill>
              </a:rPr>
              <a:t>không</a:t>
            </a:r>
            <a:r>
              <a:rPr lang="en-US" sz="3200" dirty="0" smtClean="0">
                <a:solidFill>
                  <a:schemeClr val="bg1"/>
                </a:solidFill>
              </a:rPr>
              <a:t> </a:t>
            </a:r>
            <a:r>
              <a:rPr lang="en-US" sz="3200" dirty="0" err="1" smtClean="0">
                <a:solidFill>
                  <a:schemeClr val="bg1"/>
                </a:solidFill>
              </a:rPr>
              <a:t>với</a:t>
            </a:r>
            <a:r>
              <a:rPr lang="en-US" sz="3200" dirty="0" smtClean="0">
                <a:solidFill>
                  <a:schemeClr val="bg1"/>
                </a:solidFill>
              </a:rPr>
              <a:t> </a:t>
            </a:r>
            <a:r>
              <a:rPr lang="en-US" sz="3200" dirty="0" err="1" smtClean="0">
                <a:solidFill>
                  <a:schemeClr val="bg1"/>
                </a:solidFill>
              </a:rPr>
              <a:t>anh</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419573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5"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3" name="Rounded Rectangle 2"/>
          <p:cNvSpPr/>
          <p:nvPr/>
        </p:nvSpPr>
        <p:spPr>
          <a:xfrm>
            <a:off x="4745620" y="2051128"/>
            <a:ext cx="6975033" cy="3034521"/>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rPr>
              <a:t>Tú rất </a:t>
            </a:r>
            <a:r>
              <a:rPr lang="vi-VN" sz="5400" b="1" i="1" dirty="0">
                <a:solidFill>
                  <a:srgbClr val="C00000"/>
                </a:solidFill>
              </a:rPr>
              <a:t>háo hức </a:t>
            </a:r>
            <a:r>
              <a:rPr lang="vi-VN" sz="5400" dirty="0">
                <a:solidFill>
                  <a:schemeClr val="tx1"/>
                </a:solidFill>
              </a:rPr>
              <a:t>được nghe vẹt nói.</a:t>
            </a:r>
            <a:endParaRPr lang="en-US" sz="5400" dirty="0">
              <a:solidFill>
                <a:schemeClr val="tx1"/>
              </a:solidFill>
            </a:endParaRPr>
          </a:p>
        </p:txBody>
      </p:sp>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sp>
        <p:nvSpPr>
          <p:cNvPr id="5" name="Cloud 4"/>
          <p:cNvSpPr/>
          <p:nvPr/>
        </p:nvSpPr>
        <p:spPr>
          <a:xfrm>
            <a:off x="584778" y="2104192"/>
            <a:ext cx="3877519" cy="2928395"/>
          </a:xfrm>
          <a:prstGeom prst="cloud">
            <a:avLst/>
          </a:prstGeom>
          <a:solidFill>
            <a:srgbClr val="B7CD1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anh</a:t>
            </a:r>
            <a:r>
              <a:rPr lang="en-US" sz="3200" dirty="0" smtClean="0">
                <a:solidFill>
                  <a:schemeClr val="tx1"/>
                </a:solidFill>
              </a:rPr>
              <a:t> </a:t>
            </a:r>
            <a:r>
              <a:rPr lang="en-US" sz="3200" dirty="0" err="1" smtClean="0">
                <a:solidFill>
                  <a:schemeClr val="tx1"/>
                </a:solidFill>
              </a:rPr>
              <a:t>trai</a:t>
            </a:r>
            <a:r>
              <a:rPr lang="en-US" sz="3200" dirty="0" smtClean="0">
                <a:solidFill>
                  <a:schemeClr val="tx1"/>
                </a:solidFill>
              </a:rPr>
              <a:t> </a:t>
            </a:r>
            <a:r>
              <a:rPr lang="en-US" sz="3200" dirty="0" err="1" smtClean="0">
                <a:solidFill>
                  <a:schemeClr val="tx1"/>
                </a:solidFill>
              </a:rPr>
              <a:t>nói</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có</a:t>
            </a:r>
            <a:r>
              <a:rPr lang="en-US" sz="3200" dirty="0" smtClean="0">
                <a:solidFill>
                  <a:schemeClr val="tx1"/>
                </a:solidFill>
              </a:rPr>
              <a:t> </a:t>
            </a:r>
            <a:r>
              <a:rPr lang="en-US" sz="3200" dirty="0" err="1" smtClean="0">
                <a:solidFill>
                  <a:schemeClr val="tx1"/>
                </a:solidFill>
              </a:rPr>
              <a:t>thể</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người</a:t>
            </a:r>
            <a:endParaRPr lang="en-US" sz="3200" dirty="0">
              <a:solidFill>
                <a:schemeClr val="tx1"/>
              </a:solidFil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689" b="100000" l="9880" r="89820">
                        <a14:foregroundMark x1="58982" y1="82699" x2="55689" y2="89619"/>
                        <a14:foregroundMark x1="37425" y1="93426" x2="32635" y2="97578"/>
                        <a14:foregroundMark x1="32934" y1="88927" x2="31437" y2="97232"/>
                        <a14:foregroundMark x1="30838" y1="92042" x2="27545" y2="96540"/>
                      </a14:backgroundRemoval>
                    </a14:imgEffect>
                  </a14:imgLayer>
                </a14:imgProps>
              </a:ext>
              <a:ext uri="{28A0092B-C50C-407E-A947-70E740481C1C}">
                <a14:useLocalDpi xmlns:a14="http://schemas.microsoft.com/office/drawing/2010/main" val="0"/>
              </a:ext>
            </a:extLst>
          </a:blip>
          <a:stretch>
            <a:fillRect/>
          </a:stretch>
        </p:blipFill>
        <p:spPr>
          <a:xfrm flipH="1">
            <a:off x="9958313" y="4046660"/>
            <a:ext cx="3001249" cy="2596890"/>
          </a:xfrm>
          <a:prstGeom prst="rect">
            <a:avLst/>
          </a:prstGeom>
        </p:spPr>
      </p:pic>
      <p:cxnSp>
        <p:nvCxnSpPr>
          <p:cNvPr id="6" name="Curved Connector 5"/>
          <p:cNvCxnSpPr/>
          <p:nvPr/>
        </p:nvCxnSpPr>
        <p:spPr>
          <a:xfrm>
            <a:off x="3738879" y="4767192"/>
            <a:ext cx="1114475" cy="265395"/>
          </a:xfrm>
          <a:prstGeom prst="curvedConnector3">
            <a:avLst>
              <a:gd name="adj1" fmla="val -29944"/>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02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3" name="Rounded Rectangle 2"/>
          <p:cNvSpPr/>
          <p:nvPr/>
        </p:nvSpPr>
        <p:spPr>
          <a:xfrm>
            <a:off x="4745620" y="2416709"/>
            <a:ext cx="6975033" cy="3764172"/>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rPr>
              <a:t>Tú </a:t>
            </a:r>
            <a:r>
              <a:rPr lang="vi-VN" sz="4000" b="1" i="1" dirty="0">
                <a:solidFill>
                  <a:schemeClr val="tx1"/>
                </a:solidFill>
              </a:rPr>
              <a:t>sướng quá, nhảy lên reo hò</a:t>
            </a:r>
            <a:r>
              <a:rPr lang="vi-VN" sz="4000" b="1" dirty="0">
                <a:solidFill>
                  <a:schemeClr val="tx1"/>
                </a:solidFill>
              </a:rPr>
              <a:t>. Tú </a:t>
            </a:r>
            <a:r>
              <a:rPr lang="vi-VN" sz="4000" b="1" i="1" dirty="0">
                <a:solidFill>
                  <a:schemeClr val="tx1"/>
                </a:solidFill>
              </a:rPr>
              <a:t>khoe khắp nơi</a:t>
            </a:r>
            <a:r>
              <a:rPr lang="vi-VN" sz="4000" b="1" dirty="0">
                <a:solidFill>
                  <a:schemeClr val="tx1"/>
                </a:solidFill>
              </a:rPr>
              <a:t>. Tú </a:t>
            </a:r>
            <a:r>
              <a:rPr lang="vi-VN" sz="4000" b="1" i="1" dirty="0">
                <a:solidFill>
                  <a:schemeClr val="tx1"/>
                </a:solidFill>
              </a:rPr>
              <a:t>hãnh diện </a:t>
            </a:r>
            <a:r>
              <a:rPr lang="vi-VN" sz="4000" b="1" dirty="0">
                <a:solidFill>
                  <a:schemeClr val="tx1"/>
                </a:solidFill>
              </a:rPr>
              <a:t>khoe với các bạn trong lớp.</a:t>
            </a:r>
            <a:endParaRPr lang="en-US" sz="9600" b="1" dirty="0">
              <a:solidFill>
                <a:schemeClr val="tx1"/>
              </a:solidFill>
            </a:endParaRPr>
          </a:p>
        </p:txBody>
      </p:sp>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689" b="100000" l="9880" r="89820">
                        <a14:foregroundMark x1="58982" y1="82699" x2="55689" y2="89619"/>
                        <a14:foregroundMark x1="37425" y1="93426" x2="32635" y2="97578"/>
                        <a14:foregroundMark x1="32934" y1="88927" x2="31437" y2="97232"/>
                        <a14:foregroundMark x1="30838" y1="92042" x2="27545" y2="96540"/>
                      </a14:backgroundRemoval>
                    </a14:imgEffect>
                  </a14:imgLayer>
                </a14:imgProps>
              </a:ext>
              <a:ext uri="{28A0092B-C50C-407E-A947-70E740481C1C}">
                <a14:useLocalDpi xmlns:a14="http://schemas.microsoft.com/office/drawing/2010/main" val="0"/>
              </a:ext>
            </a:extLst>
          </a:blip>
          <a:stretch>
            <a:fillRect/>
          </a:stretch>
        </p:blipFill>
        <p:spPr>
          <a:xfrm flipH="1">
            <a:off x="10272377" y="4750592"/>
            <a:ext cx="2455690" cy="2124834"/>
          </a:xfrm>
          <a:prstGeom prst="rect">
            <a:avLst/>
          </a:prstGeom>
        </p:spPr>
      </p:pic>
      <p:cxnSp>
        <p:nvCxnSpPr>
          <p:cNvPr id="6" name="Curved Connector 5"/>
          <p:cNvCxnSpPr/>
          <p:nvPr/>
        </p:nvCxnSpPr>
        <p:spPr>
          <a:xfrm>
            <a:off x="3206187" y="5032587"/>
            <a:ext cx="1446836" cy="731605"/>
          </a:xfrm>
          <a:prstGeom prst="curvedConnector3">
            <a:avLst>
              <a:gd name="adj1" fmla="val 2800"/>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Cloud 10"/>
          <p:cNvSpPr/>
          <p:nvPr/>
        </p:nvSpPr>
        <p:spPr>
          <a:xfrm>
            <a:off x="347241" y="1891646"/>
            <a:ext cx="4201610" cy="2928395"/>
          </a:xfrm>
          <a:prstGeom prst="cloud">
            <a:avLst/>
          </a:prstGeom>
          <a:solidFill>
            <a:srgbClr val="FFC0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Lần</a:t>
            </a:r>
            <a:r>
              <a:rPr lang="en-US" sz="3200" dirty="0" smtClean="0">
                <a:solidFill>
                  <a:schemeClr val="tx1"/>
                </a:solidFill>
              </a:rPr>
              <a:t> </a:t>
            </a:r>
            <a:r>
              <a:rPr lang="en-US" sz="3200" dirty="0" err="1" smtClean="0">
                <a:solidFill>
                  <a:schemeClr val="tx1"/>
                </a:solidFill>
              </a:rPr>
              <a:t>đầu</a:t>
            </a:r>
            <a:r>
              <a:rPr lang="en-US" sz="3200" dirty="0" smtClean="0">
                <a:solidFill>
                  <a:schemeClr val="tx1"/>
                </a:solidFill>
              </a:rPr>
              <a:t> </a:t>
            </a:r>
            <a:r>
              <a:rPr lang="en-US" sz="3200" dirty="0" err="1" smtClean="0">
                <a:solidFill>
                  <a:schemeClr val="tx1"/>
                </a:solidFill>
              </a:rPr>
              <a:t>tiên</a:t>
            </a:r>
            <a:r>
              <a:rPr lang="en-US" sz="3200" dirty="0" smtClean="0">
                <a:solidFill>
                  <a:schemeClr val="tx1"/>
                </a:solidFill>
              </a:rPr>
              <a:t> </a:t>
            </a: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mình</a:t>
            </a:r>
            <a:r>
              <a:rPr lang="en-US" sz="3200" dirty="0" smtClean="0">
                <a:solidFill>
                  <a:schemeClr val="tx1"/>
                </a:solidFill>
              </a:rPr>
              <a:t>.</a:t>
            </a:r>
            <a:endParaRPr lang="en-US" sz="3200" dirty="0">
              <a:solidFill>
                <a:schemeClr val="tx1"/>
              </a:solidFill>
            </a:endParaRPr>
          </a:p>
        </p:txBody>
      </p:sp>
    </p:spTree>
    <p:extLst>
      <p:ext uri="{BB962C8B-B14F-4D97-AF65-F5344CB8AC3E}">
        <p14:creationId xmlns:p14="http://schemas.microsoft.com/office/powerpoint/2010/main" val="105689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3" name="Rounded Rectangle 2"/>
          <p:cNvSpPr/>
          <p:nvPr/>
        </p:nvSpPr>
        <p:spPr>
          <a:xfrm>
            <a:off x="4775843" y="2266238"/>
            <a:ext cx="7060557" cy="3741023"/>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rPr>
              <a:t>Tú </a:t>
            </a:r>
            <a:r>
              <a:rPr lang="vi-VN" sz="3600" b="1" i="1" dirty="0">
                <a:solidFill>
                  <a:schemeClr val="tx1"/>
                </a:solidFill>
              </a:rPr>
              <a:t>sửng sốt </a:t>
            </a:r>
            <a:r>
              <a:rPr lang="vi-VN" sz="3600" b="1" dirty="0">
                <a:solidFill>
                  <a:schemeClr val="tx1"/>
                </a:solidFill>
              </a:rPr>
              <a:t>ngồi lặng thinh và nhớ ra những lần mình nói trống không với anh. Tú </a:t>
            </a:r>
            <a:r>
              <a:rPr lang="vi-VN" sz="3600" b="1" i="1" dirty="0">
                <a:solidFill>
                  <a:schemeClr val="tx1"/>
                </a:solidFill>
              </a:rPr>
              <a:t>hối hận </a:t>
            </a:r>
            <a:r>
              <a:rPr lang="vi-VN" sz="3600" b="1" dirty="0">
                <a:solidFill>
                  <a:schemeClr val="tx1"/>
                </a:solidFill>
              </a:rPr>
              <a:t>và chỉ mong có cơ hội để sửa sai.  </a:t>
            </a:r>
            <a:endParaRPr lang="en-US" sz="23900" b="1" dirty="0">
              <a:solidFill>
                <a:schemeClr val="tx1"/>
              </a:solidFill>
            </a:endParaRPr>
          </a:p>
        </p:txBody>
      </p:sp>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689" b="100000" l="9880" r="89820">
                        <a14:foregroundMark x1="58982" y1="82699" x2="55689" y2="89619"/>
                        <a14:foregroundMark x1="37425" y1="93426" x2="32635" y2="97578"/>
                        <a14:foregroundMark x1="32934" y1="88927" x2="31437" y2="97232"/>
                        <a14:foregroundMark x1="30838" y1="92042" x2="27545" y2="96540"/>
                      </a14:backgroundRemoval>
                    </a14:imgEffect>
                  </a14:imgLayer>
                </a14:imgProps>
              </a:ext>
              <a:ext uri="{28A0092B-C50C-407E-A947-70E740481C1C}">
                <a14:useLocalDpi xmlns:a14="http://schemas.microsoft.com/office/drawing/2010/main" val="0"/>
              </a:ext>
            </a:extLst>
          </a:blip>
          <a:stretch>
            <a:fillRect/>
          </a:stretch>
        </p:blipFill>
        <p:spPr>
          <a:xfrm flipH="1">
            <a:off x="10272377" y="4750592"/>
            <a:ext cx="2455690" cy="2124834"/>
          </a:xfrm>
          <a:prstGeom prst="rect">
            <a:avLst/>
          </a:prstGeom>
        </p:spPr>
      </p:pic>
      <p:cxnSp>
        <p:nvCxnSpPr>
          <p:cNvPr id="6" name="Curved Connector 5"/>
          <p:cNvCxnSpPr/>
          <p:nvPr/>
        </p:nvCxnSpPr>
        <p:spPr>
          <a:xfrm>
            <a:off x="3206187" y="5032587"/>
            <a:ext cx="1446836" cy="731605"/>
          </a:xfrm>
          <a:prstGeom prst="curvedConnector3">
            <a:avLst>
              <a:gd name="adj1" fmla="val 2800"/>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loud 11"/>
          <p:cNvSpPr/>
          <p:nvPr/>
        </p:nvSpPr>
        <p:spPr>
          <a:xfrm>
            <a:off x="285509" y="1825411"/>
            <a:ext cx="4367514" cy="3572978"/>
          </a:xfrm>
          <a:prstGeom prst="cloud">
            <a:avLst/>
          </a:prstGeom>
          <a:solidFill>
            <a:srgbClr val="0070C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rPr>
              <a:t>Nghe</a:t>
            </a:r>
            <a:r>
              <a:rPr lang="en-US" sz="3200" dirty="0" smtClean="0">
                <a:solidFill>
                  <a:schemeClr val="bg1"/>
                </a:solidFill>
              </a:rPr>
              <a:t> </a:t>
            </a:r>
            <a:r>
              <a:rPr lang="en-US" sz="3200" dirty="0" err="1" smtClean="0">
                <a:solidFill>
                  <a:schemeClr val="bg1"/>
                </a:solidFill>
              </a:rPr>
              <a:t>thấy</a:t>
            </a:r>
            <a:r>
              <a:rPr lang="en-US" sz="3200" dirty="0" smtClean="0">
                <a:solidFill>
                  <a:schemeClr val="bg1"/>
                </a:solidFill>
              </a:rPr>
              <a:t> </a:t>
            </a:r>
            <a:r>
              <a:rPr lang="en-US" sz="3200" dirty="0" err="1" smtClean="0">
                <a:solidFill>
                  <a:schemeClr val="bg1"/>
                </a:solidFill>
              </a:rPr>
              <a:t>vẹt</a:t>
            </a:r>
            <a:r>
              <a:rPr lang="en-US" sz="3200" dirty="0" smtClean="0">
                <a:solidFill>
                  <a:schemeClr val="bg1"/>
                </a:solidFill>
              </a:rPr>
              <a:t> </a:t>
            </a:r>
            <a:r>
              <a:rPr lang="en-US" sz="3200" dirty="0" err="1" smtClean="0">
                <a:solidFill>
                  <a:schemeClr val="bg1"/>
                </a:solidFill>
              </a:rPr>
              <a:t>bắt</a:t>
            </a:r>
            <a:r>
              <a:rPr lang="en-US" sz="3200" dirty="0" smtClean="0">
                <a:solidFill>
                  <a:schemeClr val="bg1"/>
                </a:solidFill>
              </a:rPr>
              <a:t> </a:t>
            </a:r>
            <a:r>
              <a:rPr lang="en-US" sz="3200" dirty="0" err="1" smtClean="0">
                <a:solidFill>
                  <a:schemeClr val="bg1"/>
                </a:solidFill>
              </a:rPr>
              <a:t>chước</a:t>
            </a:r>
            <a:r>
              <a:rPr lang="en-US" sz="3200" dirty="0" smtClean="0">
                <a:solidFill>
                  <a:schemeClr val="bg1"/>
                </a:solidFill>
              </a:rPr>
              <a:t> </a:t>
            </a:r>
            <a:r>
              <a:rPr lang="en-US" sz="3200" dirty="0" err="1" smtClean="0">
                <a:solidFill>
                  <a:schemeClr val="bg1"/>
                </a:solidFill>
              </a:rPr>
              <a:t>những</a:t>
            </a:r>
            <a:r>
              <a:rPr lang="en-US" sz="3200" dirty="0" smtClean="0">
                <a:solidFill>
                  <a:schemeClr val="bg1"/>
                </a:solidFill>
              </a:rPr>
              <a:t> </a:t>
            </a:r>
            <a:r>
              <a:rPr lang="en-US" sz="3200" dirty="0" err="1" smtClean="0">
                <a:solidFill>
                  <a:schemeClr val="bg1"/>
                </a:solidFill>
              </a:rPr>
              <a:t>lời</a:t>
            </a:r>
            <a:r>
              <a:rPr lang="en-US" sz="3200" dirty="0" smtClean="0">
                <a:solidFill>
                  <a:schemeClr val="bg1"/>
                </a:solidFill>
              </a:rPr>
              <a:t> </a:t>
            </a:r>
            <a:r>
              <a:rPr lang="en-US" sz="3200" dirty="0" err="1" smtClean="0">
                <a:solidFill>
                  <a:schemeClr val="bg1"/>
                </a:solidFill>
              </a:rPr>
              <a:t>mình</a:t>
            </a:r>
            <a:r>
              <a:rPr lang="en-US" sz="3200" dirty="0" smtClean="0">
                <a:solidFill>
                  <a:schemeClr val="bg1"/>
                </a:solidFill>
              </a:rPr>
              <a:t> </a:t>
            </a:r>
            <a:r>
              <a:rPr lang="en-US" sz="3200" dirty="0" err="1" smtClean="0">
                <a:solidFill>
                  <a:schemeClr val="bg1"/>
                </a:solidFill>
              </a:rPr>
              <a:t>nói</a:t>
            </a:r>
            <a:r>
              <a:rPr lang="en-US" sz="3200" dirty="0" smtClean="0">
                <a:solidFill>
                  <a:schemeClr val="bg1"/>
                </a:solidFill>
              </a:rPr>
              <a:t> </a:t>
            </a:r>
            <a:r>
              <a:rPr lang="en-US" sz="3200" dirty="0" err="1" smtClean="0">
                <a:solidFill>
                  <a:schemeClr val="bg1"/>
                </a:solidFill>
              </a:rPr>
              <a:t>trống</a:t>
            </a:r>
            <a:r>
              <a:rPr lang="en-US" sz="3200" dirty="0" smtClean="0">
                <a:solidFill>
                  <a:schemeClr val="bg1"/>
                </a:solidFill>
              </a:rPr>
              <a:t> </a:t>
            </a:r>
            <a:r>
              <a:rPr lang="en-US" sz="3200" dirty="0" err="1" smtClean="0">
                <a:solidFill>
                  <a:schemeClr val="bg1"/>
                </a:solidFill>
              </a:rPr>
              <a:t>không</a:t>
            </a:r>
            <a:r>
              <a:rPr lang="en-US" sz="3200" dirty="0" smtClean="0">
                <a:solidFill>
                  <a:schemeClr val="bg1"/>
                </a:solidFill>
              </a:rPr>
              <a:t> </a:t>
            </a:r>
            <a:r>
              <a:rPr lang="en-US" sz="3200" dirty="0" err="1" smtClean="0">
                <a:solidFill>
                  <a:schemeClr val="bg1"/>
                </a:solidFill>
              </a:rPr>
              <a:t>với</a:t>
            </a:r>
            <a:r>
              <a:rPr lang="en-US" sz="3200" dirty="0" smtClean="0">
                <a:solidFill>
                  <a:schemeClr val="bg1"/>
                </a:solidFill>
              </a:rPr>
              <a:t> </a:t>
            </a:r>
            <a:r>
              <a:rPr lang="en-US" sz="3200" dirty="0" err="1" smtClean="0">
                <a:solidFill>
                  <a:schemeClr val="bg1"/>
                </a:solidFill>
              </a:rPr>
              <a:t>anh</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11905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7" name="Rectangle 6"/>
          <p:cNvSpPr/>
          <p:nvPr/>
        </p:nvSpPr>
        <p:spPr>
          <a:xfrm>
            <a:off x="608511" y="580754"/>
            <a:ext cx="11127495" cy="6093976"/>
          </a:xfrm>
          <a:prstGeom prst="rect">
            <a:avLst/>
          </a:prstGeom>
          <a:solidFill>
            <a:schemeClr val="bg1"/>
          </a:solidFill>
          <a:ln w="38100">
            <a:solidFill>
              <a:schemeClr val="tx1"/>
            </a:solidFill>
            <a:prstDash val="dash"/>
          </a:ln>
        </p:spPr>
        <p:txBody>
          <a:bodyPr wrap="square">
            <a:spAutoFit/>
          </a:bodyPr>
          <a:lstStyle/>
          <a:p>
            <a:pPr lvl="0" algn="just">
              <a:defRPr/>
            </a:pPr>
            <a:r>
              <a:rPr lang="en-US" sz="2600" dirty="0" smtClean="0">
                <a:solidFill>
                  <a:srgbClr val="FFC000">
                    <a:lumMod val="50000"/>
                  </a:srgbClr>
                </a:solidFill>
                <a:latin typeface="OpenSans"/>
              </a:rPr>
              <a:t>    </a:t>
            </a:r>
            <a:r>
              <a:rPr lang="vi-VN" sz="2600" dirty="0" smtClean="0">
                <a:solidFill>
                  <a:srgbClr val="FFC000">
                    <a:lumMod val="50000"/>
                  </a:srgbClr>
                </a:solidFill>
                <a:latin typeface="OpenSans"/>
              </a:rPr>
              <a:t>Trời </a:t>
            </a:r>
            <a:r>
              <a:rPr lang="vi-VN" sz="2600" dirty="0">
                <a:solidFill>
                  <a:srgbClr val="FFC000">
                    <a:lumMod val="50000"/>
                  </a:srgbClr>
                </a:solidFill>
                <a:latin typeface="OpenSans"/>
              </a:rPr>
              <a:t>ơi, con vẹt nói! Tú sướng quá, nhảy lên reo hò. Tú khoe khắp nơi. Hôm sau, mấy đứa bạn tới nhà. Tú hãnh diện gọi:</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Vẹt à, dạ!</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Vẹt đáp the thé:</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Cái gì?</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Các bạn ngạc nhiên thích thú, cười ầm lên. Tú </a:t>
            </a:r>
            <a:r>
              <a:rPr lang="en-US" sz="2600" dirty="0" err="1" smtClean="0">
                <a:solidFill>
                  <a:srgbClr val="FFC000">
                    <a:lumMod val="50000"/>
                  </a:srgbClr>
                </a:solidFill>
                <a:latin typeface="OpenSans"/>
              </a:rPr>
              <a:t>vờ</a:t>
            </a:r>
            <a:r>
              <a:rPr lang="vi-VN" sz="2600" dirty="0" smtClean="0">
                <a:solidFill>
                  <a:srgbClr val="FFC000">
                    <a:lumMod val="50000"/>
                  </a:srgbClr>
                </a:solidFill>
                <a:latin typeface="OpenSans"/>
              </a:rPr>
              <a:t> </a:t>
            </a:r>
            <a:r>
              <a:rPr lang="vi-VN" sz="2600" dirty="0">
                <a:solidFill>
                  <a:srgbClr val="FFC000">
                    <a:lumMod val="50000"/>
                  </a:srgbClr>
                </a:solidFill>
                <a:latin typeface="OpenSans"/>
              </a:rPr>
              <a:t>nghiêm mặt: </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Anh chăm sóc vẹt cực khổ, vậy mà anh gọi, vẹt trả lời “cái </a:t>
            </a:r>
            <a:r>
              <a:rPr lang="vi-VN" sz="2600" dirty="0" smtClean="0">
                <a:solidFill>
                  <a:srgbClr val="FFC000">
                    <a:lumMod val="50000"/>
                  </a:srgbClr>
                </a:solidFill>
                <a:latin typeface="OpenSans"/>
              </a:rPr>
              <a:t>gì</a:t>
            </a:r>
            <a:r>
              <a:rPr lang="en-US" sz="2600" dirty="0" smtClean="0">
                <a:solidFill>
                  <a:srgbClr val="FFC000">
                    <a:lumMod val="50000"/>
                  </a:srgbClr>
                </a:solidFill>
                <a:latin typeface="OpenSans"/>
              </a:rPr>
              <a:t>”</a:t>
            </a:r>
            <a:r>
              <a:rPr lang="vi-VN" sz="2600" dirty="0" smtClean="0">
                <a:solidFill>
                  <a:srgbClr val="FFC000">
                    <a:lumMod val="50000"/>
                  </a:srgbClr>
                </a:solidFill>
                <a:latin typeface="OpenSans"/>
              </a:rPr>
              <a:t> </a:t>
            </a:r>
            <a:r>
              <a:rPr lang="vi-VN" sz="2600" dirty="0">
                <a:solidFill>
                  <a:srgbClr val="FFC000">
                    <a:lumMod val="50000"/>
                  </a:srgbClr>
                </a:solidFill>
                <a:latin typeface="OpenSans"/>
              </a:rPr>
              <a:t>à?</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Kêu chi kêu hoài!</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Các bạn cười bò, tranh nhau gọi vẹt. Nhưng Tú sửng sốt ngồi lặng thinh. </a:t>
            </a:r>
            <a:endParaRPr lang="en-US" sz="2600" dirty="0">
              <a:solidFill>
                <a:srgbClr val="FFC000">
                  <a:lumMod val="50000"/>
                </a:srgbClr>
              </a:solidFill>
              <a:latin typeface="OpenSans"/>
            </a:endParaRP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8014905" y="757534"/>
            <a:ext cx="4530694" cy="1792379"/>
          </a:xfrm>
          <a:prstGeom prst="rect">
            <a:avLst/>
          </a:prstGeom>
        </p:spPr>
      </p:pic>
      <p:sp>
        <p:nvSpPr>
          <p:cNvPr id="10" name="Rectangle 9"/>
          <p:cNvSpPr/>
          <p:nvPr/>
        </p:nvSpPr>
        <p:spPr>
          <a:xfrm>
            <a:off x="8893938" y="1145891"/>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Đọc đoạn 3</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279173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223482"/>
            <a:ext cx="8798560" cy="2295287"/>
          </a:xfrm>
          <a:prstGeom prst="roundRect">
            <a:avLst>
              <a:gd name="adj" fmla="val 27734"/>
            </a:avLst>
          </a:prstGeom>
          <a:solidFill>
            <a:schemeClr val="bg1"/>
          </a:solidFill>
          <a:ln w="57150">
            <a:solidFill>
              <a:srgbClr val="566139"/>
            </a:solidFill>
            <a:prstDash val="dash"/>
          </a:ln>
        </p:spPr>
        <p:txBody>
          <a:bodyPr wrap="square">
            <a:spAutoFit/>
          </a:bodyPr>
          <a:lstStyle/>
          <a:p>
            <a:pPr algn="ctr"/>
            <a:r>
              <a:rPr lang="vi-VN" sz="4000" dirty="0"/>
              <a:t>Đoạn kết của câu chuyện cho biết Tú đã nhận ra điều gì và sẽ thay đổi như thế nào? </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4</a:t>
            </a:r>
            <a:endParaRPr lang="en-US" sz="6000" b="1" dirty="0">
              <a:latin typeface="#9Slide05 SVNLobster" panose="02040603050506020204" pitchFamily="18" charset="0"/>
              <a:cs typeface="Calibri" panose="020F0502020204030204" pitchFamily="34" charset="0"/>
            </a:endParaRPr>
          </a:p>
        </p:txBody>
      </p:sp>
      <p:sp>
        <p:nvSpPr>
          <p:cNvPr id="11" name="Rounded Rectangle 10"/>
          <p:cNvSpPr/>
          <p:nvPr/>
        </p:nvSpPr>
        <p:spPr>
          <a:xfrm>
            <a:off x="833120" y="2660221"/>
            <a:ext cx="11003280" cy="389105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Đoạn kết của câu chuyện cho biết Tú đã nhận ra trước giờ mình vẫn luôn nói trống không và cằn nhằn với anh mỗi khi anh gọi. Tú hối hận và chỉ mong có cơ hộ thay đổi để trở thành một đứa trẻ thật ngoan và lễ phép. </a:t>
            </a:r>
            <a:endParaRPr lang="en-US" sz="4000" dirty="0">
              <a:solidFill>
                <a:schemeClr val="tx1"/>
              </a:solidFill>
            </a:endParaRPr>
          </a:p>
        </p:txBody>
      </p:sp>
    </p:spTree>
    <p:extLst>
      <p:ext uri="{BB962C8B-B14F-4D97-AF65-F5344CB8AC3E}">
        <p14:creationId xmlns:p14="http://schemas.microsoft.com/office/powerpoint/2010/main" val="1107655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905759" y="123937"/>
            <a:ext cx="9097187" cy="1384459"/>
          </a:xfrm>
          <a:prstGeom prst="roundRect">
            <a:avLst>
              <a:gd name="adj" fmla="val 27734"/>
            </a:avLst>
          </a:prstGeom>
          <a:solidFill>
            <a:schemeClr val="tx1">
              <a:lumMod val="75000"/>
              <a:lumOff val="25000"/>
            </a:schemeClr>
          </a:solidFill>
          <a:ln w="57150">
            <a:solidFill>
              <a:srgbClr val="566139"/>
            </a:solidFill>
            <a:prstDash val="dash"/>
          </a:ln>
        </p:spPr>
        <p:txBody>
          <a:bodyPr wrap="square">
            <a:spAutoFit/>
          </a:bodyPr>
          <a:lstStyle/>
          <a:p>
            <a:pPr algn="ctr"/>
            <a:r>
              <a:rPr lang="vi-VN" sz="3500" dirty="0">
                <a:solidFill>
                  <a:schemeClr val="bg1"/>
                </a:solidFill>
              </a:rPr>
              <a:t>Sắp xếp các câu dưới đây thành đoạn văn tóm tắt nội dung câu chuyện Con vẹt xanh.</a:t>
            </a:r>
            <a:endParaRPr lang="en-US" sz="3500" b="1" dirty="0">
              <a:solidFill>
                <a:schemeClr val="bg1"/>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31817">
            <a:off x="-489363" y="-134672"/>
            <a:ext cx="3645724" cy="1792379"/>
          </a:xfrm>
          <a:prstGeom prst="rect">
            <a:avLst/>
          </a:prstGeom>
        </p:spPr>
      </p:pic>
      <p:sp>
        <p:nvSpPr>
          <p:cNvPr id="10" name="Rectangle 9"/>
          <p:cNvSpPr/>
          <p:nvPr/>
        </p:nvSpPr>
        <p:spPr>
          <a:xfrm>
            <a:off x="0" y="253686"/>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5</a:t>
            </a:r>
            <a:endParaRPr lang="en-US" sz="6000" b="1" dirty="0">
              <a:latin typeface="#9Slide05 SVNLobster" panose="02040603050506020204" pitchFamily="18" charset="0"/>
              <a:cs typeface="Calibri" panose="020F0502020204030204" pitchFamily="34" charset="0"/>
            </a:endParaRPr>
          </a:p>
        </p:txBody>
      </p:sp>
      <p:sp>
        <p:nvSpPr>
          <p:cNvPr id="2" name="Rectangle 1"/>
          <p:cNvSpPr/>
          <p:nvPr/>
        </p:nvSpPr>
        <p:spPr>
          <a:xfrm>
            <a:off x="354955" y="1567151"/>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a:solidFill>
                  <a:srgbClr val="000000"/>
                </a:solidFill>
                <a:latin typeface="Calibri" panose="020F0502020204030204" pitchFamily="34" charset="0"/>
                <a:cs typeface="Calibri" panose="020F0502020204030204" pitchFamily="34" charset="0"/>
              </a:rPr>
              <a:t>a. Một ngày, vẹt bắt chước tiếng nói của Tú khiến Tú rất vui</a:t>
            </a:r>
            <a:r>
              <a:rPr lang="vi-VN" sz="3600" dirty="0" smtClean="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7" name="Rectangle 6"/>
          <p:cNvSpPr/>
          <p:nvPr/>
        </p:nvSpPr>
        <p:spPr>
          <a:xfrm>
            <a:off x="354956" y="2907015"/>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smtClean="0">
                <a:solidFill>
                  <a:srgbClr val="000000"/>
                </a:solidFill>
                <a:latin typeface="Calibri" panose="020F0502020204030204" pitchFamily="34" charset="0"/>
                <a:cs typeface="Calibri" panose="020F0502020204030204" pitchFamily="34" charset="0"/>
              </a:rPr>
              <a:t>b</a:t>
            </a:r>
            <a:r>
              <a:rPr lang="vi-VN" sz="3600" dirty="0">
                <a:solidFill>
                  <a:srgbClr val="000000"/>
                </a:solidFill>
                <a:latin typeface="Calibri" panose="020F0502020204030204" pitchFamily="34" charset="0"/>
                <a:cs typeface="Calibri" panose="020F0502020204030204" pitchFamily="34" charset="0"/>
              </a:rPr>
              <a:t>. Tú nhận ra mình đã không lễ phép với anh và rất hối hận về điều đó</a:t>
            </a:r>
            <a:r>
              <a:rPr lang="vi-VN" sz="3600" dirty="0" smtClean="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12" name="Rectangle 11"/>
          <p:cNvSpPr/>
          <p:nvPr/>
        </p:nvSpPr>
        <p:spPr>
          <a:xfrm>
            <a:off x="354955" y="4224854"/>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smtClean="0">
                <a:solidFill>
                  <a:srgbClr val="000000"/>
                </a:solidFill>
                <a:latin typeface="Calibri" panose="020F0502020204030204" pitchFamily="34" charset="0"/>
                <a:cs typeface="Calibri" panose="020F0502020204030204" pitchFamily="34" charset="0"/>
              </a:rPr>
              <a:t>c</a:t>
            </a:r>
            <a:r>
              <a:rPr lang="vi-VN" sz="3600" dirty="0">
                <a:solidFill>
                  <a:srgbClr val="000000"/>
                </a:solidFill>
                <a:latin typeface="Calibri" panose="020F0502020204030204" pitchFamily="34" charset="0"/>
                <a:cs typeface="Calibri" panose="020F0502020204030204" pitchFamily="34" charset="0"/>
              </a:rPr>
              <a:t>. Nhưng khi vẹt nói nhiều hơn, Tú thấy vẹt toàn bắt chước những lời Tú nói trống không với anh trai</a:t>
            </a:r>
            <a:r>
              <a:rPr lang="vi-VN" sz="3600" dirty="0" smtClean="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13" name="Rectangle 12"/>
          <p:cNvSpPr/>
          <p:nvPr/>
        </p:nvSpPr>
        <p:spPr>
          <a:xfrm>
            <a:off x="354955" y="5542693"/>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smtClean="0">
                <a:solidFill>
                  <a:srgbClr val="000000"/>
                </a:solidFill>
                <a:latin typeface="Calibri" panose="020F0502020204030204" pitchFamily="34" charset="0"/>
                <a:cs typeface="Calibri" panose="020F0502020204030204" pitchFamily="34" charset="0"/>
              </a:rPr>
              <a:t>d</a:t>
            </a:r>
            <a:r>
              <a:rPr lang="vi-VN" sz="3600" dirty="0">
                <a:solidFill>
                  <a:srgbClr val="000000"/>
                </a:solidFill>
                <a:latin typeface="Calibri" panose="020F0502020204030204" pitchFamily="34" charset="0"/>
                <a:cs typeface="Calibri" panose="020F0502020204030204" pitchFamily="34" charset="0"/>
              </a:rPr>
              <a:t>. Có một chú vẹt nhỏ bị thương ở cánh được Tú yêu thương và chăm sóc cẩn thận.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3" name="Cloud 2"/>
          <p:cNvSpPr/>
          <p:nvPr/>
        </p:nvSpPr>
        <p:spPr>
          <a:xfrm>
            <a:off x="10968941" y="5542693"/>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1</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
        <p:nvSpPr>
          <p:cNvPr id="14" name="Cloud 13"/>
          <p:cNvSpPr/>
          <p:nvPr/>
        </p:nvSpPr>
        <p:spPr>
          <a:xfrm>
            <a:off x="10968940" y="1526445"/>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2</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
        <p:nvSpPr>
          <p:cNvPr id="15" name="Cloud 14"/>
          <p:cNvSpPr/>
          <p:nvPr/>
        </p:nvSpPr>
        <p:spPr>
          <a:xfrm>
            <a:off x="10968939" y="4202792"/>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3</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
        <p:nvSpPr>
          <p:cNvPr id="16" name="Cloud 15"/>
          <p:cNvSpPr/>
          <p:nvPr/>
        </p:nvSpPr>
        <p:spPr>
          <a:xfrm>
            <a:off x="10968938" y="2873403"/>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4</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Tree>
    <p:extLst>
      <p:ext uri="{BB962C8B-B14F-4D97-AF65-F5344CB8AC3E}">
        <p14:creationId xmlns:p14="http://schemas.microsoft.com/office/powerpoint/2010/main" val="37035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2" name="coin.wav"/>
                                        </p:tgtEl>
                                      </p:cMediaNode>
                                    </p:audio>
                                  </p:sub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2" name="coin.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subTnLst>
                                    <p:audio>
                                      <p:cMediaNode>
                                        <p:cTn display="0" masterRel="sameClick">
                                          <p:stCondLst>
                                            <p:cond evt="begin" delay="0">
                                              <p:tn val="53"/>
                                            </p:cond>
                                          </p:stCondLst>
                                          <p:endCondLst>
                                            <p:cond evt="onStopAudio" delay="0">
                                              <p:tgtEl>
                                                <p:sldTgt/>
                                              </p:tgtEl>
                                            </p:cond>
                                          </p:endCondLst>
                                        </p:cTn>
                                        <p:tgtEl>
                                          <p:sndTgt r:embed="rId2" name="coin.wav"/>
                                        </p:tgtEl>
                                      </p:cMediaNode>
                                    </p:audio>
                                  </p:sub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2" grpId="0" animBg="1"/>
      <p:bldP spid="7" grpId="0" animBg="1"/>
      <p:bldP spid="12" grpId="0" animBg="1"/>
      <p:bldP spid="13" grpId="0" animBg="1"/>
      <p:bldP spid="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7" name="Rectangle 6"/>
          <p:cNvSpPr/>
          <p:nvPr/>
        </p:nvSpPr>
        <p:spPr>
          <a:xfrm>
            <a:off x="1229834" y="1956665"/>
            <a:ext cx="5815735" cy="3416320"/>
          </a:xfrm>
          <a:prstGeom prst="rect">
            <a:avLst/>
          </a:prstGeom>
          <a:solidFill>
            <a:schemeClr val="accent4">
              <a:lumMod val="20000"/>
              <a:lumOff val="80000"/>
            </a:schemeClr>
          </a:solidFill>
          <a:ln w="38100">
            <a:solidFill>
              <a:schemeClr val="tx1"/>
            </a:solidFill>
            <a:prstDash val="dash"/>
          </a:ln>
        </p:spPr>
        <p:txBody>
          <a:bodyPr wrap="square">
            <a:spAutoFit/>
          </a:bodyPr>
          <a:lstStyle/>
          <a:p>
            <a:pPr lvl="0" algn="just">
              <a:defRPr/>
            </a:pPr>
            <a:r>
              <a:rPr lang="en-US" sz="3600" dirty="0" err="1" smtClean="0">
                <a:latin typeface="OpenSans"/>
              </a:rPr>
              <a:t>Hãy</a:t>
            </a:r>
            <a:r>
              <a:rPr lang="en-US" sz="3600" dirty="0" smtClean="0">
                <a:latin typeface="OpenSans"/>
              </a:rPr>
              <a:t> </a:t>
            </a:r>
            <a:r>
              <a:rPr lang="en-US" sz="3600" dirty="0" err="1" smtClean="0">
                <a:latin typeface="OpenSans"/>
              </a:rPr>
              <a:t>yêu</a:t>
            </a:r>
            <a:r>
              <a:rPr lang="en-US" sz="3600" dirty="0" smtClean="0">
                <a:latin typeface="OpenSans"/>
              </a:rPr>
              <a:t> </a:t>
            </a:r>
            <a:r>
              <a:rPr lang="en-US" sz="3600" dirty="0" err="1" smtClean="0">
                <a:latin typeface="OpenSans"/>
              </a:rPr>
              <a:t>thương</a:t>
            </a:r>
            <a:r>
              <a:rPr lang="en-US" sz="3600" dirty="0" smtClean="0">
                <a:latin typeface="OpenSans"/>
              </a:rPr>
              <a:t> </a:t>
            </a:r>
            <a:r>
              <a:rPr lang="en-US" sz="3600" dirty="0" err="1" smtClean="0">
                <a:latin typeface="OpenSans"/>
              </a:rPr>
              <a:t>và</a:t>
            </a:r>
            <a:r>
              <a:rPr lang="en-US" sz="3600" dirty="0" smtClean="0">
                <a:latin typeface="OpenSans"/>
              </a:rPr>
              <a:t> </a:t>
            </a:r>
            <a:r>
              <a:rPr lang="en-US" sz="3600" dirty="0" err="1" smtClean="0">
                <a:latin typeface="OpenSans"/>
              </a:rPr>
              <a:t>chăm</a:t>
            </a:r>
            <a:r>
              <a:rPr lang="en-US" sz="3600" dirty="0" smtClean="0">
                <a:latin typeface="OpenSans"/>
              </a:rPr>
              <a:t> </a:t>
            </a:r>
            <a:r>
              <a:rPr lang="en-US" sz="3600" dirty="0" err="1" smtClean="0">
                <a:latin typeface="OpenSans"/>
              </a:rPr>
              <a:t>sóc</a:t>
            </a:r>
            <a:r>
              <a:rPr lang="en-US" sz="3600" dirty="0" smtClean="0">
                <a:latin typeface="OpenSans"/>
              </a:rPr>
              <a:t> </a:t>
            </a:r>
            <a:r>
              <a:rPr lang="en-US" sz="3600" dirty="0" err="1" smtClean="0">
                <a:latin typeface="OpenSans"/>
              </a:rPr>
              <a:t>các</a:t>
            </a:r>
            <a:r>
              <a:rPr lang="en-US" sz="3600" dirty="0" smtClean="0">
                <a:latin typeface="OpenSans"/>
              </a:rPr>
              <a:t> </a:t>
            </a:r>
            <a:r>
              <a:rPr lang="en-US" sz="3600" dirty="0" err="1" smtClean="0">
                <a:latin typeface="OpenSans"/>
              </a:rPr>
              <a:t>loài</a:t>
            </a:r>
            <a:r>
              <a:rPr lang="en-US" sz="3600" dirty="0" smtClean="0">
                <a:latin typeface="OpenSans"/>
              </a:rPr>
              <a:t> </a:t>
            </a:r>
            <a:r>
              <a:rPr lang="en-US" sz="3600" dirty="0" err="1" smtClean="0">
                <a:latin typeface="OpenSans"/>
              </a:rPr>
              <a:t>động</a:t>
            </a:r>
            <a:r>
              <a:rPr lang="en-US" sz="3600" dirty="0" smtClean="0">
                <a:latin typeface="OpenSans"/>
              </a:rPr>
              <a:t> </a:t>
            </a:r>
            <a:r>
              <a:rPr lang="en-US" sz="3600" dirty="0" err="1" smtClean="0">
                <a:latin typeface="OpenSans"/>
              </a:rPr>
              <a:t>vật</a:t>
            </a:r>
            <a:r>
              <a:rPr lang="en-US" sz="3600" dirty="0" smtClean="0">
                <a:latin typeface="OpenSans"/>
              </a:rPr>
              <a:t> </a:t>
            </a:r>
            <a:r>
              <a:rPr lang="en-US" sz="3600" dirty="0" err="1" smtClean="0">
                <a:latin typeface="OpenSans"/>
              </a:rPr>
              <a:t>xung</a:t>
            </a:r>
            <a:r>
              <a:rPr lang="en-US" sz="3600" dirty="0" smtClean="0">
                <a:latin typeface="OpenSans"/>
              </a:rPr>
              <a:t> </a:t>
            </a:r>
            <a:r>
              <a:rPr lang="en-US" sz="3600" dirty="0" err="1" smtClean="0">
                <a:latin typeface="OpenSans"/>
              </a:rPr>
              <a:t>quanh</a:t>
            </a:r>
            <a:r>
              <a:rPr lang="en-US" sz="3600" dirty="0" smtClean="0">
                <a:latin typeface="OpenSans"/>
              </a:rPr>
              <a:t> ta. </a:t>
            </a:r>
            <a:r>
              <a:rPr lang="en-US" sz="3600" dirty="0" err="1" smtClean="0">
                <a:latin typeface="OpenSans"/>
              </a:rPr>
              <a:t>Trong</a:t>
            </a:r>
            <a:r>
              <a:rPr lang="en-US" sz="3600" dirty="0" smtClean="0">
                <a:latin typeface="OpenSans"/>
              </a:rPr>
              <a:t> </a:t>
            </a:r>
            <a:r>
              <a:rPr lang="en-US" sz="3600" dirty="0" err="1" smtClean="0">
                <a:latin typeface="OpenSans"/>
              </a:rPr>
              <a:t>giao</a:t>
            </a:r>
            <a:r>
              <a:rPr lang="en-US" sz="3600" dirty="0" smtClean="0">
                <a:latin typeface="OpenSans"/>
              </a:rPr>
              <a:t> </a:t>
            </a:r>
            <a:r>
              <a:rPr lang="en-US" sz="3600" dirty="0" err="1" smtClean="0">
                <a:latin typeface="OpenSans"/>
              </a:rPr>
              <a:t>tiếp</a:t>
            </a:r>
            <a:r>
              <a:rPr lang="en-US" sz="3600" dirty="0" smtClean="0">
                <a:latin typeface="OpenSans"/>
              </a:rPr>
              <a:t> </a:t>
            </a:r>
            <a:r>
              <a:rPr lang="en-US" sz="3600" dirty="0" err="1" smtClean="0">
                <a:latin typeface="OpenSans"/>
              </a:rPr>
              <a:t>với</a:t>
            </a:r>
            <a:r>
              <a:rPr lang="en-US" sz="3600" dirty="0" smtClean="0">
                <a:latin typeface="OpenSans"/>
              </a:rPr>
              <a:t> </a:t>
            </a:r>
            <a:r>
              <a:rPr lang="en-US" sz="3600" dirty="0" err="1" smtClean="0">
                <a:latin typeface="OpenSans"/>
              </a:rPr>
              <a:t>người</a:t>
            </a:r>
            <a:r>
              <a:rPr lang="en-US" sz="3600" dirty="0" smtClean="0">
                <a:latin typeface="OpenSans"/>
              </a:rPr>
              <a:t> </a:t>
            </a:r>
            <a:r>
              <a:rPr lang="en-US" sz="3600" dirty="0" err="1" smtClean="0">
                <a:latin typeface="OpenSans"/>
              </a:rPr>
              <a:t>xung</a:t>
            </a:r>
            <a:r>
              <a:rPr lang="en-US" sz="3600" dirty="0" smtClean="0">
                <a:latin typeface="OpenSans"/>
              </a:rPr>
              <a:t> </a:t>
            </a:r>
            <a:r>
              <a:rPr lang="en-US" sz="3600" dirty="0" err="1" smtClean="0">
                <a:latin typeface="OpenSans"/>
              </a:rPr>
              <a:t>quanh</a:t>
            </a:r>
            <a:r>
              <a:rPr lang="en-US" sz="3600" dirty="0" smtClean="0">
                <a:latin typeface="OpenSans"/>
              </a:rPr>
              <a:t>, </a:t>
            </a:r>
            <a:r>
              <a:rPr lang="en-US" sz="3600" dirty="0" err="1" smtClean="0">
                <a:latin typeface="OpenSans"/>
              </a:rPr>
              <a:t>hãy</a:t>
            </a:r>
            <a:r>
              <a:rPr lang="en-US" sz="3600" dirty="0" smtClean="0">
                <a:latin typeface="OpenSans"/>
              </a:rPr>
              <a:t> </a:t>
            </a:r>
            <a:r>
              <a:rPr lang="en-US" sz="3600" dirty="0" err="1" smtClean="0">
                <a:latin typeface="OpenSans"/>
              </a:rPr>
              <a:t>luôn</a:t>
            </a:r>
            <a:r>
              <a:rPr lang="en-US" sz="3600" dirty="0" smtClean="0">
                <a:latin typeface="OpenSans"/>
              </a:rPr>
              <a:t> </a:t>
            </a:r>
            <a:r>
              <a:rPr lang="en-US" sz="3600" dirty="0" err="1" smtClean="0">
                <a:latin typeface="OpenSans"/>
              </a:rPr>
              <a:t>cư</a:t>
            </a:r>
            <a:r>
              <a:rPr lang="en-US" sz="3600" dirty="0" smtClean="0">
                <a:latin typeface="OpenSans"/>
              </a:rPr>
              <a:t> </a:t>
            </a:r>
            <a:r>
              <a:rPr lang="en-US" sz="3600" dirty="0" err="1" smtClean="0">
                <a:latin typeface="OpenSans"/>
              </a:rPr>
              <a:t>xử</a:t>
            </a:r>
            <a:r>
              <a:rPr lang="en-US" sz="3600" dirty="0" smtClean="0">
                <a:latin typeface="OpenSans"/>
              </a:rPr>
              <a:t> </a:t>
            </a:r>
            <a:r>
              <a:rPr lang="en-US" sz="3600" dirty="0" err="1" smtClean="0">
                <a:latin typeface="OpenSans"/>
              </a:rPr>
              <a:t>lễ</a:t>
            </a:r>
            <a:r>
              <a:rPr lang="en-US" sz="3600" dirty="0" smtClean="0">
                <a:latin typeface="OpenSans"/>
              </a:rPr>
              <a:t> </a:t>
            </a:r>
            <a:r>
              <a:rPr lang="en-US" sz="3600" dirty="0" err="1" smtClean="0">
                <a:latin typeface="OpenSans"/>
              </a:rPr>
              <a:t>phép</a:t>
            </a:r>
            <a:r>
              <a:rPr lang="en-US" sz="3600" dirty="0" smtClean="0">
                <a:latin typeface="OpenSans"/>
              </a:rPr>
              <a:t> </a:t>
            </a:r>
            <a:r>
              <a:rPr lang="en-US" sz="3600" dirty="0" err="1" smtClean="0">
                <a:latin typeface="OpenSans"/>
              </a:rPr>
              <a:t>với</a:t>
            </a:r>
            <a:r>
              <a:rPr lang="en-US" sz="3600" dirty="0" smtClean="0">
                <a:latin typeface="OpenSans"/>
              </a:rPr>
              <a:t> </a:t>
            </a:r>
            <a:r>
              <a:rPr lang="en-US" sz="3600" dirty="0" err="1" smtClean="0">
                <a:latin typeface="OpenSans"/>
              </a:rPr>
              <a:t>người</a:t>
            </a:r>
            <a:r>
              <a:rPr lang="en-US" sz="3600" dirty="0" smtClean="0">
                <a:latin typeface="OpenSans"/>
              </a:rPr>
              <a:t> </a:t>
            </a:r>
            <a:r>
              <a:rPr lang="en-US" sz="3600" dirty="0" err="1" smtClean="0">
                <a:latin typeface="OpenSans"/>
              </a:rPr>
              <a:t>lớn</a:t>
            </a:r>
            <a:r>
              <a:rPr lang="en-US" sz="3600" dirty="0" smtClean="0">
                <a:latin typeface="OpenSans"/>
              </a:rPr>
              <a:t> </a:t>
            </a:r>
            <a:r>
              <a:rPr lang="en-US" sz="3600" dirty="0" err="1" smtClean="0">
                <a:latin typeface="OpenSans"/>
              </a:rPr>
              <a:t>tuổi</a:t>
            </a:r>
            <a:r>
              <a:rPr lang="en-US" sz="3600" dirty="0" smtClean="0">
                <a:latin typeface="OpenSans"/>
              </a:rPr>
              <a:t> </a:t>
            </a:r>
            <a:r>
              <a:rPr lang="en-US" sz="3600" dirty="0" err="1" smtClean="0">
                <a:latin typeface="OpenSans"/>
              </a:rPr>
              <a:t>hơn</a:t>
            </a:r>
            <a:r>
              <a:rPr lang="en-US" sz="3600" dirty="0" smtClean="0">
                <a:latin typeface="OpenSans"/>
              </a:rPr>
              <a:t> ta.</a:t>
            </a:r>
            <a:endParaRPr lang="vi-VN" sz="3600" dirty="0">
              <a:latin typeface="OpenSan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1853463" y="387948"/>
            <a:ext cx="4530694" cy="1792379"/>
          </a:xfrm>
          <a:prstGeom prst="rect">
            <a:avLst/>
          </a:prstGeom>
        </p:spPr>
      </p:pic>
      <p:sp>
        <p:nvSpPr>
          <p:cNvPr id="10" name="Rectangle 9"/>
          <p:cNvSpPr/>
          <p:nvPr/>
        </p:nvSpPr>
        <p:spPr>
          <a:xfrm>
            <a:off x="2658466" y="703383"/>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NỘI DUNG</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411568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108" y="0"/>
            <a:ext cx="2332174" cy="23321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92" y="5660742"/>
            <a:ext cx="932769" cy="957155"/>
          </a:xfrm>
          <a:prstGeom prst="rect">
            <a:avLst/>
          </a:prstGeom>
        </p:spPr>
      </p:pic>
      <p:pic>
        <p:nvPicPr>
          <p:cNvPr id="4" name="Picture 3"/>
          <p:cNvPicPr>
            <a:picLocks noChangeAspect="1"/>
          </p:cNvPicPr>
          <p:nvPr/>
        </p:nvPicPr>
        <p:blipFill>
          <a:blip r:embed="rId5"/>
          <a:stretch>
            <a:fillRect/>
          </a:stretch>
        </p:blipFill>
        <p:spPr>
          <a:xfrm>
            <a:off x="424664" y="-39512"/>
            <a:ext cx="6858594" cy="6657409"/>
          </a:xfrm>
          <a:prstGeom prst="rect">
            <a:avLst/>
          </a:prstGeom>
        </p:spPr>
      </p:pic>
    </p:spTree>
    <p:extLst>
      <p:ext uri="{BB962C8B-B14F-4D97-AF65-F5344CB8AC3E}">
        <p14:creationId xmlns:p14="http://schemas.microsoft.com/office/powerpoint/2010/main" val="393767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04</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6177353" y="480643"/>
            <a:ext cx="5511262" cy="5474682"/>
          </a:xfrm>
          <a:prstGeom prst="rect">
            <a:avLst/>
          </a:prstGeom>
        </p:spPr>
      </p:pic>
    </p:spTree>
    <p:extLst>
      <p:ext uri="{BB962C8B-B14F-4D97-AF65-F5344CB8AC3E}">
        <p14:creationId xmlns:p14="http://schemas.microsoft.com/office/powerpoint/2010/main" val="4168338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randombar(horizontal)">
                                      <p:cBhvr>
                                        <p:cTn id="10" dur="500"/>
                                        <p:tgtEl>
                                          <p:spTgt spid="14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57200" y="360918"/>
            <a:ext cx="11287760" cy="63709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OpenSansBold"/>
                <a:ea typeface="+mn-ea"/>
                <a:cs typeface="+mn-cs"/>
              </a:rPr>
              <a:t>CON VẸT XANH</a:t>
            </a:r>
            <a:endParaRPr kumimoji="0" lang="vi-VN" sz="24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Một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Đi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học về, Tú chạy đến bên con vẹt nhỏ. Nhận ra Tú, vẹt nhảy nhót há mỏ đòi ăn. Tú vừa cho ăn, vừa nói với nó như nựng trẻ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Vẹt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xù lông cổ, rụt đầu, gù một cái, không thành tiếng dạ, nhưng Tú cũng xuýt xoa: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Giỏi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Chợt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anh của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Tú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phụng phịu: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Anh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gọi mà em trả lời vậy à? Ra phụ anh đi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buồn bực, vừa đi vừa lẩm bẩm: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Kêu chi kêu hoài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9998140" y="3906269"/>
            <a:ext cx="2193860" cy="2963022"/>
          </a:xfrm>
          <a:prstGeom prst="rect">
            <a:avLst/>
          </a:prstGeom>
        </p:spPr>
      </p:pic>
    </p:spTree>
    <p:extLst>
      <p:ext uri="{BB962C8B-B14F-4D97-AF65-F5344CB8AC3E}">
        <p14:creationId xmlns:p14="http://schemas.microsoft.com/office/powerpoint/2010/main" val="152760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14960" y="371078"/>
            <a:ext cx="11369040" cy="59400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Vẹt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Ngờ đâu một giọng the thé gắt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Trời ơi, con vẹt nói! Tú sướng quá, nhảy lên reo hò. Tú khoe khắp nơi. Hôm sau, mấy đứa bạn tới nhà. Tú hãnh diện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Vẹt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đáp the thé: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ngạc nhiên thích thú, cười ầm lên. Tú </a:t>
            </a:r>
            <a:r>
              <a:rPr kumimoji="0" lang="en-US" sz="2000" b="0" i="0" u="none" strike="noStrike" kern="1200" cap="none" spc="0" normalizeH="0" baseline="0" noProof="0" dirty="0" err="1" smtClean="0">
                <a:ln>
                  <a:noFill/>
                </a:ln>
                <a:solidFill>
                  <a:srgbClr val="FFC000">
                    <a:lumMod val="50000"/>
                  </a:srgbClr>
                </a:solidFill>
                <a:effectLst/>
                <a:uLnTx/>
                <a:uFillTx/>
                <a:latin typeface="OpenSans"/>
                <a:ea typeface="+mn-ea"/>
                <a:cs typeface="+mn-cs"/>
              </a:rPr>
              <a:t>vờ</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nghiêm mặt: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Anh chăm sóc vẹt cực khổ, vậy mà anh gọi, vẹt trả lời “cái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gì</a:t>
            </a: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Kêu chi kêu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cười bò, tranh nhau gọi vẹt. Nhưng Tú sửng sốt ngồi lặng thinh. </a:t>
            </a:r>
            <a:endParaRPr kumimoji="0" lang="en-US" sz="2000" b="0" i="0" u="none" strike="noStrike" kern="1200" cap="none" spc="0" normalizeH="0" baseline="0" noProof="0" dirty="0">
              <a:ln>
                <a:noFill/>
              </a:ln>
              <a:solidFill>
                <a:srgbClr val="FFC000">
                  <a:lumMod val="50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Bạn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Dạ!”.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(Theo Lý Lan)</a:t>
            </a:r>
          </a:p>
        </p:txBody>
      </p:sp>
    </p:spTree>
    <p:extLst>
      <p:ext uri="{BB962C8B-B14F-4D97-AF65-F5344CB8AC3E}">
        <p14:creationId xmlns:p14="http://schemas.microsoft.com/office/powerpoint/2010/main" val="1142707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05</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sp>
        <p:nvSpPr>
          <p:cNvPr id="2" name="Rectangle 1"/>
          <p:cNvSpPr/>
          <p:nvPr/>
        </p:nvSpPr>
        <p:spPr>
          <a:xfrm>
            <a:off x="5978974" y="2044667"/>
            <a:ext cx="6096000" cy="3046988"/>
          </a:xfrm>
          <a:prstGeom prst="rect">
            <a:avLst/>
          </a:prstGeom>
        </p:spPr>
        <p:txBody>
          <a:bodyPr>
            <a:spAutoFit/>
          </a:bodyPr>
          <a:lstStyle/>
          <a:p>
            <a:r>
              <a:rPr lang="vi-VN" sz="3200" dirty="0">
                <a:solidFill>
                  <a:srgbClr val="000000"/>
                </a:solidFill>
                <a:latin typeface="Open Sans" panose="020B0606030504020204" pitchFamily="34" charset="0"/>
              </a:rPr>
              <a:t>+ Đọc lại bài </a:t>
            </a:r>
            <a:r>
              <a:rPr lang="vi-VN" sz="3200" i="1" dirty="0">
                <a:solidFill>
                  <a:srgbClr val="000000"/>
                </a:solidFill>
                <a:latin typeface="Open Sans" panose="020B0606030504020204" pitchFamily="34" charset="0"/>
              </a:rPr>
              <a:t>Con vẹt xanh</a:t>
            </a:r>
            <a:r>
              <a:rPr lang="vi-VN" sz="3200" dirty="0">
                <a:solidFill>
                  <a:srgbClr val="000000"/>
                </a:solidFill>
                <a:latin typeface="Open Sans" panose="020B0606030504020204" pitchFamily="34" charset="0"/>
              </a:rPr>
              <a:t>, hiểu ý nghĩa bài đọc.</a:t>
            </a:r>
          </a:p>
          <a:p>
            <a:r>
              <a:rPr lang="vi-VN" sz="3200" dirty="0">
                <a:solidFill>
                  <a:srgbClr val="000000"/>
                </a:solidFill>
                <a:latin typeface="Open Sans" panose="020B0606030504020204" pitchFamily="34" charset="0"/>
              </a:rPr>
              <a:t>+ Chia sẻ với người thân về bài đọc.</a:t>
            </a:r>
          </a:p>
          <a:p>
            <a:r>
              <a:rPr lang="vi-VN" sz="3200" dirty="0">
                <a:solidFill>
                  <a:srgbClr val="000000"/>
                </a:solidFill>
                <a:latin typeface="Open Sans" panose="020B0606030504020204" pitchFamily="34" charset="0"/>
              </a:rPr>
              <a:t>+ Đọc trước </a:t>
            </a:r>
            <a:r>
              <a:rPr lang="vi-VN" sz="3200" i="1" dirty="0">
                <a:solidFill>
                  <a:srgbClr val="000000"/>
                </a:solidFill>
                <a:latin typeface="Open Sans" panose="020B0606030504020204" pitchFamily="34" charset="0"/>
              </a:rPr>
              <a:t>Tiết học sau: Luyện từ và câu</a:t>
            </a:r>
            <a:r>
              <a:rPr lang="vi-VN" sz="3200" dirty="0">
                <a:solidFill>
                  <a:srgbClr val="000000"/>
                </a:solidFill>
                <a:latin typeface="Open Sans" panose="020B0606030504020204" pitchFamily="34" charset="0"/>
              </a:rPr>
              <a:t> SGK tr.57.</a:t>
            </a:r>
            <a:endParaRPr lang="vi-VN" sz="3200" b="0" i="0" dirty="0">
              <a:solidFill>
                <a:srgbClr val="000000"/>
              </a:solidFill>
              <a:effectLst/>
              <a:latin typeface="Open Sans" panose="020B0606030504020204" pitchFamily="34" charset="0"/>
            </a:endParaRPr>
          </a:p>
        </p:txBody>
      </p:sp>
      <p:pic>
        <p:nvPicPr>
          <p:cNvPr id="4" name="Picture 3"/>
          <p:cNvPicPr>
            <a:picLocks noChangeAspect="1"/>
          </p:cNvPicPr>
          <p:nvPr/>
        </p:nvPicPr>
        <p:blipFill>
          <a:blip r:embed="rId4"/>
          <a:stretch>
            <a:fillRect/>
          </a:stretch>
        </p:blipFill>
        <p:spPr>
          <a:xfrm>
            <a:off x="6165630" y="544921"/>
            <a:ext cx="5511262" cy="1499746"/>
          </a:xfrm>
          <a:prstGeom prst="rect">
            <a:avLst/>
          </a:prstGeom>
        </p:spPr>
      </p:pic>
    </p:spTree>
    <p:extLst>
      <p:ext uri="{BB962C8B-B14F-4D97-AF65-F5344CB8AC3E}">
        <p14:creationId xmlns:p14="http://schemas.microsoft.com/office/powerpoint/2010/main" val="414588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randombar(horizontal)">
                                      <p:cBhvr>
                                        <p:cTn id="13" dur="500"/>
                                        <p:tgtEl>
                                          <p:spTgt spid="14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spTree>
    <p:extLst>
      <p:ext uri="{BB962C8B-B14F-4D97-AF65-F5344CB8AC3E}">
        <p14:creationId xmlns:p14="http://schemas.microsoft.com/office/powerpoint/2010/main" val="75923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15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sp>
        <p:nvSpPr>
          <p:cNvPr id="2" name="Rectangle 1"/>
          <p:cNvSpPr/>
          <p:nvPr/>
        </p:nvSpPr>
        <p:spPr>
          <a:xfrm>
            <a:off x="731520" y="1289628"/>
            <a:ext cx="11104880" cy="5126660"/>
          </a:xfrm>
          <a:prstGeom prst="rect">
            <a:avLst/>
          </a:prstGeom>
          <a:solidFill>
            <a:schemeClr val="bg1"/>
          </a:solidFill>
          <a:ln w="38100">
            <a:solidFill>
              <a:srgbClr val="FFC000"/>
            </a:solidFill>
          </a:ln>
        </p:spPr>
        <p:txBody>
          <a:bodyPr wrap="square">
            <a:spAutoFit/>
          </a:bodyPr>
          <a:lstStyle/>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Năng</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lực</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đặc</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thù</a:t>
            </a:r>
            <a:r>
              <a:rPr lang="en-US" sz="2600" b="1" dirty="0">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spcAft>
                <a:spcPts val="0"/>
              </a:spcAft>
            </a:pP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Đọc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đúng</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từ</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ngữ</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câu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đoạn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toàn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bộ</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bài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i="1" dirty="0">
                <a:latin typeface="Calibri" panose="020F0502020204030204" pitchFamily="34" charset="0"/>
                <a:ea typeface="Calibri" panose="020F0502020204030204" pitchFamily="34" charset="0"/>
                <a:cs typeface="Calibri" panose="020F0502020204030204" pitchFamily="34" charset="0"/>
              </a:rPr>
              <a:t>Con </a:t>
            </a:r>
            <a:r>
              <a:rPr lang="en-US" sz="2600" i="1" dirty="0" err="1">
                <a:latin typeface="Calibri" panose="020F0502020204030204" pitchFamily="34" charset="0"/>
                <a:ea typeface="Calibri" panose="020F0502020204030204" pitchFamily="34" charset="0"/>
                <a:cs typeface="Calibri" panose="020F0502020204030204" pitchFamily="34" charset="0"/>
              </a:rPr>
              <a:t>vẹt</a:t>
            </a:r>
            <a:r>
              <a:rPr lang="en-US" sz="2600" i="1" dirty="0">
                <a:latin typeface="Calibri" panose="020F0502020204030204" pitchFamily="34" charset="0"/>
                <a:ea typeface="Calibri" panose="020F0502020204030204" pitchFamily="34" charset="0"/>
                <a:cs typeface="Calibri" panose="020F0502020204030204" pitchFamily="34" charset="0"/>
              </a:rPr>
              <a:t> </a:t>
            </a:r>
            <a:r>
              <a:rPr lang="en-US" sz="2600" i="1" dirty="0" err="1">
                <a:latin typeface="Calibri" panose="020F0502020204030204" pitchFamily="34" charset="0"/>
                <a:ea typeface="Calibri" panose="020F0502020204030204" pitchFamily="34" charset="0"/>
                <a:cs typeface="Calibri" panose="020F0502020204030204" pitchFamily="34" charset="0"/>
              </a:rPr>
              <a:t>xanh</a:t>
            </a:r>
            <a:r>
              <a:rPr lang="en-US" sz="2600" i="1" dirty="0">
                <a:latin typeface="Calibri" panose="020F0502020204030204" pitchFamily="34" charset="0"/>
                <a:ea typeface="Times New Roman" panose="02020603050405020304" pitchFamily="18" charset="0"/>
                <a:cs typeface="Calibri" panose="020F0502020204030204" pitchFamily="34" charset="0"/>
              </a:rPr>
              <a:t>.</a:t>
            </a:r>
            <a:endParaRPr lang="en-US" sz="260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en-US" sz="2600" dirty="0">
                <a:latin typeface="Calibri" panose="020F0502020204030204" pitchFamily="34" charset="0"/>
                <a:ea typeface="Times New Roman" panose="02020603050405020304" pitchFamily="18"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Hiểu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suy</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nghĩ</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cảm</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xúc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của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nhân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vật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dựa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vào</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hành</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động</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lời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nói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của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nhân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vật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hiểu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điều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tác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giả</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muốn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nói</a:t>
            </a:r>
            <a:r>
              <a:rPr lang="en-US" sz="2600" dirty="0">
                <a:latin typeface="Calibri" panose="020F0502020204030204" pitchFamily="34" charset="0"/>
                <a:ea typeface="Calibri" panose="020F0502020204030204" pitchFamily="34" charset="0"/>
                <a:cs typeface="Calibri" panose="020F0502020204030204" pitchFamily="34" charset="0"/>
              </a:rPr>
              <a:t> qua </a:t>
            </a:r>
            <a:r>
              <a:rPr lang="en-US" sz="2600" dirty="0" err="1">
                <a:latin typeface="Calibri" panose="020F0502020204030204" pitchFamily="34" charset="0"/>
                <a:ea typeface="Calibri" panose="020F0502020204030204" pitchFamily="34" charset="0"/>
                <a:cs typeface="Calibri" panose="020F0502020204030204" pitchFamily="34" charset="0"/>
              </a:rPr>
              <a:t>câu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chuyện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Cần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nói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năng</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lễ</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phép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với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người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lớn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sửa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lỗi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khi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mắc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lỗi</a:t>
            </a:r>
            <a:r>
              <a:rPr lang="en-US" sz="2600" dirty="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đọc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diễn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cảm</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các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đoạn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hội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thoại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phù</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hợp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với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diễn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tâm</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lí</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của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nhân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vật</a:t>
            </a:r>
            <a:r>
              <a:rPr lang="en-US" sz="2600" dirty="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smtClean="0">
                <a:latin typeface="Calibri" panose="020F0502020204030204" pitchFamily="34" charset="0"/>
                <a:ea typeface="Calibri" panose="020F0502020204030204" pitchFamily="34" charset="0"/>
                <a:cs typeface="Calibri" panose="020F0502020204030204" pitchFamily="34" charset="0"/>
              </a:rPr>
              <a:t>Năng</a:t>
            </a: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lực</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chung</a:t>
            </a:r>
            <a:r>
              <a:rPr lang="en-US" sz="2600" b="1" dirty="0">
                <a:latin typeface="Calibri" panose="020F0502020204030204" pitchFamily="34" charset="0"/>
                <a:ea typeface="Calibri" panose="020F0502020204030204" pitchFamily="34" charset="0"/>
                <a:cs typeface="Calibri" panose="020F0502020204030204" pitchFamily="34" charset="0"/>
              </a:rPr>
              <a:t>: </a:t>
            </a:r>
            <a:endParaRPr lang="en-US" sz="2600" b="1"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a:t>
            </a:r>
            <a:r>
              <a:rPr lang="en-US" sz="2600" dirty="0" err="1" smtClean="0">
                <a:latin typeface="Calibri" panose="020F0502020204030204" pitchFamily="34" charset="0"/>
                <a:ea typeface="Calibri" panose="020F0502020204030204" pitchFamily="34" charset="0"/>
                <a:cs typeface="Calibri" panose="020F0502020204030204" pitchFamily="34" charset="0"/>
              </a:rPr>
              <a:t>ăng</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lực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ngôn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ngữ</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giao</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tiếp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hợp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tác</a:t>
            </a:r>
            <a:r>
              <a:rPr lang="en-US" sz="2600" dirty="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smtClean="0">
                <a:latin typeface="Calibri" panose="020F0502020204030204" pitchFamily="34" charset="0"/>
                <a:ea typeface="Calibri" panose="020F0502020204030204" pitchFamily="34" charset="0"/>
                <a:cs typeface="Calibri" panose="020F0502020204030204" pitchFamily="34" charset="0"/>
              </a:rPr>
              <a:t>Phẩm</a:t>
            </a: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chất</a:t>
            </a:r>
            <a:r>
              <a:rPr lang="en-US" sz="2600" b="1" dirty="0">
                <a:latin typeface="Calibri" panose="020F0502020204030204" pitchFamily="34" charset="0"/>
                <a:ea typeface="Calibri" panose="020F0502020204030204" pitchFamily="34" charset="0"/>
                <a:cs typeface="Calibri" panose="020F0502020204030204" pitchFamily="34" charset="0"/>
              </a:rPr>
              <a:t>: </a:t>
            </a:r>
            <a:endParaRPr lang="en-US" sz="2600" b="1"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Biết</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yêu</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thương</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lễ</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phép</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với</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người</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lớn</a:t>
            </a:r>
            <a:r>
              <a:rPr lang="en-US" sz="2600" dirty="0" smtClean="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Biết</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nhận</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sai</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và</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điều</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chỉnh</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hành</a:t>
            </a:r>
            <a:r>
              <a:rPr lang="en-US" sz="2600" dirty="0" smtClean="0">
                <a:latin typeface="Calibri" panose="020F0502020204030204" pitchFamily="34" charset="0"/>
                <a:ea typeface="Calibri" panose="020F0502020204030204" pitchFamily="34" charset="0"/>
                <a:cs typeface="Calibri" panose="020F0502020204030204" pitchFamily="34" charset="0"/>
              </a:rPr>
              <a:t> vi.</a:t>
            </a:r>
            <a:endParaRPr lang="en-US" sz="2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105" y="46818"/>
            <a:ext cx="5608806" cy="1237595"/>
          </a:xfrm>
          <a:prstGeom prst="rect">
            <a:avLst/>
          </a:prstGeom>
        </p:spPr>
      </p:pic>
    </p:spTree>
    <p:extLst>
      <p:ext uri="{BB962C8B-B14F-4D97-AF65-F5344CB8AC3E}">
        <p14:creationId xmlns:p14="http://schemas.microsoft.com/office/powerpoint/2010/main" val="31725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02</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6410333" y="1279764"/>
            <a:ext cx="5511262" cy="3700593"/>
          </a:xfrm>
          <a:prstGeom prst="rect">
            <a:avLst/>
          </a:prstGeom>
        </p:spPr>
      </p:pic>
    </p:spTree>
    <p:extLst>
      <p:ext uri="{BB962C8B-B14F-4D97-AF65-F5344CB8AC3E}">
        <p14:creationId xmlns:p14="http://schemas.microsoft.com/office/powerpoint/2010/main" val="2631774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7200" y="360918"/>
            <a:ext cx="11287760" cy="6370975"/>
          </a:xfrm>
          <a:prstGeom prst="rect">
            <a:avLst/>
          </a:prstGeom>
        </p:spPr>
        <p:txBody>
          <a:bodyPr wrap="square">
            <a:spAutoFit/>
          </a:bodyPr>
          <a:lstStyle/>
          <a:p>
            <a:pPr algn="ctr"/>
            <a:r>
              <a:rPr lang="vi-VN" sz="2400" b="1" dirty="0">
                <a:solidFill>
                  <a:srgbClr val="000000"/>
                </a:solidFill>
                <a:latin typeface="OpenSansBold"/>
              </a:rPr>
              <a:t>CON VẸT XANH</a:t>
            </a:r>
            <a:endParaRPr lang="vi-VN" sz="2400" dirty="0">
              <a:solidFill>
                <a:srgbClr val="000000"/>
              </a:solidFill>
              <a:latin typeface="OpenSans"/>
            </a:endParaRPr>
          </a:p>
          <a:p>
            <a:pPr algn="just"/>
            <a:r>
              <a:rPr lang="en-US" sz="2400" dirty="0">
                <a:solidFill>
                  <a:srgbClr val="000000"/>
                </a:solidFill>
                <a:latin typeface="OpenSans"/>
              </a:rPr>
              <a:t> </a:t>
            </a:r>
            <a:r>
              <a:rPr lang="en-US" sz="2400" dirty="0" smtClean="0">
                <a:solidFill>
                  <a:srgbClr val="000000"/>
                </a:solidFill>
                <a:latin typeface="OpenSans"/>
              </a:rPr>
              <a:t>     </a:t>
            </a:r>
            <a:r>
              <a:rPr lang="vi-VN" sz="2400" dirty="0" smtClean="0">
                <a:solidFill>
                  <a:srgbClr val="000000"/>
                </a:solidFill>
                <a:latin typeface="OpenSans"/>
              </a:rPr>
              <a:t>Một </a:t>
            </a:r>
            <a:r>
              <a:rPr lang="vi-VN" sz="2400" dirty="0">
                <a:solidFill>
                  <a:srgbClr val="000000"/>
                </a:solidFill>
                <a:latin typeface="OpenSan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a:r>
              <a:rPr lang="en-US" sz="2400" dirty="0" smtClean="0">
                <a:solidFill>
                  <a:srgbClr val="000000"/>
                </a:solidFill>
                <a:latin typeface="OpenSans"/>
              </a:rPr>
              <a:t>      </a:t>
            </a:r>
            <a:r>
              <a:rPr lang="vi-VN" sz="2400" dirty="0" smtClean="0">
                <a:solidFill>
                  <a:srgbClr val="000000"/>
                </a:solidFill>
                <a:latin typeface="OpenSans"/>
              </a:rPr>
              <a:t>Đi </a:t>
            </a:r>
            <a:r>
              <a:rPr lang="vi-VN" sz="2400" dirty="0">
                <a:solidFill>
                  <a:srgbClr val="000000"/>
                </a:solidFill>
                <a:latin typeface="OpenSans"/>
              </a:rPr>
              <a:t>học về, Tú chạy đến bên con vẹt nhỏ. Nhận ra Tú, vẹt nhảy nhót há mỏ đòi ăn. Tú vừa cho ăn, vừa nói với nó như nựng trẻ con:</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Vẹt à, dạ!</a:t>
            </a:r>
          </a:p>
          <a:p>
            <a:pPr algn="just"/>
            <a:r>
              <a:rPr lang="en-US" sz="2400" dirty="0" smtClean="0">
                <a:solidFill>
                  <a:srgbClr val="000000"/>
                </a:solidFill>
                <a:latin typeface="OpenSans"/>
              </a:rPr>
              <a:t>      </a:t>
            </a:r>
            <a:r>
              <a:rPr lang="vi-VN" sz="2400" dirty="0" smtClean="0">
                <a:solidFill>
                  <a:srgbClr val="000000"/>
                </a:solidFill>
                <a:latin typeface="OpenSans"/>
              </a:rPr>
              <a:t>Vẹt </a:t>
            </a:r>
            <a:r>
              <a:rPr lang="vi-VN" sz="2400" dirty="0">
                <a:solidFill>
                  <a:srgbClr val="000000"/>
                </a:solidFill>
                <a:latin typeface="OpenSans"/>
              </a:rPr>
              <a:t>xù lông cổ, rụt đầu, gù một cái, không thành tiếng dạ, nhưng Tú cũng xuýt xoa:</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Giỏi lắm!</a:t>
            </a:r>
          </a:p>
          <a:p>
            <a:pPr algn="just"/>
            <a:r>
              <a:rPr lang="en-US" sz="2400" dirty="0" smtClean="0">
                <a:solidFill>
                  <a:srgbClr val="000000"/>
                </a:solidFill>
                <a:latin typeface="OpenSans"/>
              </a:rPr>
              <a:t>     </a:t>
            </a:r>
            <a:r>
              <a:rPr lang="vi-VN" sz="2400" dirty="0" smtClean="0">
                <a:solidFill>
                  <a:srgbClr val="000000"/>
                </a:solidFill>
                <a:latin typeface="OpenSans"/>
              </a:rPr>
              <a:t>Chợt </a:t>
            </a:r>
            <a:r>
              <a:rPr lang="vi-VN" sz="2400" dirty="0">
                <a:solidFill>
                  <a:srgbClr val="000000"/>
                </a:solidFill>
                <a:latin typeface="OpenSans"/>
              </a:rPr>
              <a:t>anh của Tú gọi:</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Tú ơi!</a:t>
            </a:r>
          </a:p>
          <a:p>
            <a:pPr algn="just"/>
            <a:r>
              <a:rPr lang="en-US" sz="2400" dirty="0" smtClean="0">
                <a:solidFill>
                  <a:srgbClr val="000000"/>
                </a:solidFill>
                <a:latin typeface="OpenSans"/>
              </a:rPr>
              <a:t>     </a:t>
            </a:r>
            <a:r>
              <a:rPr lang="vi-VN" sz="2400" dirty="0" smtClean="0">
                <a:solidFill>
                  <a:srgbClr val="000000"/>
                </a:solidFill>
                <a:latin typeface="OpenSans"/>
              </a:rPr>
              <a:t>Tú </a:t>
            </a:r>
            <a:r>
              <a:rPr lang="vi-VN" sz="2400" dirty="0">
                <a:solidFill>
                  <a:srgbClr val="000000"/>
                </a:solidFill>
                <a:latin typeface="OpenSans"/>
              </a:rPr>
              <a:t>phụng phịu:</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Cái gì?</a:t>
            </a:r>
          </a:p>
          <a:p>
            <a:pPr algn="just"/>
            <a:r>
              <a:rPr lang="en-US" sz="2400" dirty="0" smtClean="0">
                <a:solidFill>
                  <a:srgbClr val="000000"/>
                </a:solidFill>
                <a:latin typeface="OpenSans"/>
              </a:rPr>
              <a:t>     - </a:t>
            </a:r>
            <a:r>
              <a:rPr lang="vi-VN" sz="2400" dirty="0" smtClean="0">
                <a:solidFill>
                  <a:srgbClr val="000000"/>
                </a:solidFill>
                <a:latin typeface="OpenSans"/>
              </a:rPr>
              <a:t>Anh </a:t>
            </a:r>
            <a:r>
              <a:rPr lang="vi-VN" sz="2400" dirty="0">
                <a:solidFill>
                  <a:srgbClr val="000000"/>
                </a:solidFill>
                <a:latin typeface="OpenSans"/>
              </a:rPr>
              <a:t>gọi mà em trả lời vậy à? Ra phụ anh đi</a:t>
            </a:r>
            <a:r>
              <a:rPr lang="vi-VN" sz="2400" dirty="0" smtClean="0">
                <a:solidFill>
                  <a:srgbClr val="000000"/>
                </a:solidFill>
                <a:latin typeface="OpenSans"/>
              </a:rPr>
              <a:t>.</a:t>
            </a:r>
            <a:endParaRPr lang="en-US" sz="2400" dirty="0" smtClean="0">
              <a:solidFill>
                <a:srgbClr val="000000"/>
              </a:solidFill>
              <a:latin typeface="OpenSans"/>
            </a:endParaRPr>
          </a:p>
          <a:p>
            <a:pPr algn="just"/>
            <a:r>
              <a:rPr lang="en-US" sz="2400" dirty="0" smtClean="0">
                <a:solidFill>
                  <a:srgbClr val="000000"/>
                </a:solidFill>
                <a:latin typeface="OpenSans"/>
              </a:rPr>
              <a:t>     </a:t>
            </a:r>
            <a:r>
              <a:rPr lang="vi-VN" sz="2400" dirty="0" smtClean="0">
                <a:solidFill>
                  <a:srgbClr val="000000"/>
                </a:solidFill>
                <a:latin typeface="OpenSans"/>
              </a:rPr>
              <a:t>Tú </a:t>
            </a:r>
            <a:r>
              <a:rPr lang="vi-VN" sz="2400" dirty="0">
                <a:solidFill>
                  <a:srgbClr val="000000"/>
                </a:solidFill>
                <a:latin typeface="OpenSans"/>
              </a:rPr>
              <a:t>buồn bực, vừa đi vừa lẩm bẩm:</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Kêu chi kêu hoài</a:t>
            </a:r>
            <a:r>
              <a:rPr lang="vi-VN" sz="2400" dirty="0" smtClean="0">
                <a:solidFill>
                  <a:srgbClr val="000000"/>
                </a:solidFill>
                <a:latin typeface="OpenSans"/>
              </a:rPr>
              <a:t>!</a:t>
            </a:r>
            <a:endParaRPr lang="vi-VN" sz="2400" dirty="0">
              <a:solidFill>
                <a:srgbClr val="000000"/>
              </a:solidFill>
              <a:latin typeface="OpenSan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9998140" y="3906269"/>
            <a:ext cx="2193860" cy="2963022"/>
          </a:xfrm>
          <a:prstGeom prst="rect">
            <a:avLst/>
          </a:prstGeom>
        </p:spPr>
      </p:pic>
      <p:sp>
        <p:nvSpPr>
          <p:cNvPr id="15" name="TextBox 14"/>
          <p:cNvSpPr txBox="1"/>
          <p:nvPr/>
        </p:nvSpPr>
        <p:spPr>
          <a:xfrm>
            <a:off x="8541364" y="5977394"/>
            <a:ext cx="2710999" cy="707886"/>
          </a:xfrm>
          <a:prstGeom prst="rect">
            <a:avLst/>
          </a:prstGeom>
          <a:noFill/>
        </p:spPr>
        <p:txBody>
          <a:bodyPr wrap="none" rtlCol="0">
            <a:spAutoFit/>
          </a:bodyPr>
          <a:lstStyle/>
          <a:p>
            <a:r>
              <a:rPr lang="en-US" sz="4000" dirty="0" smtClean="0">
                <a:ln w="19050">
                  <a:solidFill>
                    <a:schemeClr val="tx1"/>
                  </a:solidFill>
                </a:ln>
                <a:solidFill>
                  <a:srgbClr val="B7CD10"/>
                </a:solidFill>
                <a:latin typeface="#9Slide03 Montserrat Black" panose="00000A00000000000000" pitchFamily="2" charset="0"/>
              </a:rPr>
              <a:t>ĐỌC MẪU</a:t>
            </a:r>
            <a:endParaRPr lang="en-US" sz="4000" dirty="0">
              <a:ln w="19050">
                <a:solidFill>
                  <a:schemeClr val="tx1"/>
                </a:solidFill>
              </a:ln>
              <a:solidFill>
                <a:srgbClr val="B7CD10"/>
              </a:solidFill>
              <a:latin typeface="#9Slide03 Montserrat Black" panose="00000A00000000000000" pitchFamily="2" charset="0"/>
            </a:endParaRPr>
          </a:p>
        </p:txBody>
      </p:sp>
    </p:spTree>
    <p:extLst>
      <p:ext uri="{BB962C8B-B14F-4D97-AF65-F5344CB8AC3E}">
        <p14:creationId xmlns:p14="http://schemas.microsoft.com/office/powerpoint/2010/main" val="349067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4960" y="371078"/>
            <a:ext cx="11369040" cy="5940088"/>
          </a:xfrm>
          <a:prstGeom prst="rect">
            <a:avLst/>
          </a:prstGeom>
        </p:spPr>
        <p:txBody>
          <a:bodyPr wrap="square">
            <a:spAutoFit/>
          </a:bodyPr>
          <a:lstStyle/>
          <a:p>
            <a:pPr algn="just"/>
            <a:r>
              <a:rPr lang="en-US" sz="2000" dirty="0" smtClean="0">
                <a:solidFill>
                  <a:srgbClr val="000000"/>
                </a:solidFill>
                <a:latin typeface="OpenSans"/>
              </a:rPr>
              <a:t>      </a:t>
            </a:r>
            <a:r>
              <a:rPr lang="vi-VN" sz="2000" dirty="0" smtClean="0">
                <a:solidFill>
                  <a:srgbClr val="000000"/>
                </a:solidFill>
                <a:latin typeface="OpenSans"/>
              </a:rPr>
              <a:t>Lần nào Tú cũng phụng phịu như thế với anh khi đang chơi với vẹt. Vẹt mỗi ngày một lớn, lông xanh óng ả, biết huýt sáo lảnh lót nhưng vẫn không nói tiếng nào. Một hôm, Tú gọi:</a:t>
            </a:r>
          </a:p>
          <a:p>
            <a:pPr algn="just"/>
            <a:r>
              <a:rPr lang="en-US" sz="2000" dirty="0" smtClean="0">
                <a:solidFill>
                  <a:srgbClr val="000000"/>
                </a:solidFill>
                <a:latin typeface="OpenSans"/>
              </a:rPr>
              <a:t>     </a:t>
            </a:r>
            <a:r>
              <a:rPr lang="vi-VN" sz="2000" dirty="0" smtClean="0">
                <a:solidFill>
                  <a:srgbClr val="000000"/>
                </a:solidFill>
                <a:latin typeface="OpenSans"/>
              </a:rPr>
              <a:t>- Vẹt à!</a:t>
            </a:r>
          </a:p>
          <a:p>
            <a:pPr algn="just"/>
            <a:r>
              <a:rPr lang="en-US" sz="2000" dirty="0" smtClean="0">
                <a:solidFill>
                  <a:srgbClr val="000000"/>
                </a:solidFill>
                <a:latin typeface="OpenSans"/>
              </a:rPr>
              <a:t>      </a:t>
            </a:r>
            <a:r>
              <a:rPr lang="vi-VN" sz="2000" dirty="0" smtClean="0">
                <a:solidFill>
                  <a:srgbClr val="000000"/>
                </a:solidFill>
                <a:latin typeface="OpenSans"/>
              </a:rPr>
              <a:t>Ngờ đâu một giọng the thé gắt lại:</a:t>
            </a:r>
          </a:p>
          <a:p>
            <a:pPr algn="just"/>
            <a:r>
              <a:rPr lang="en-US" sz="2000" dirty="0" smtClean="0">
                <a:solidFill>
                  <a:srgbClr val="000000"/>
                </a:solidFill>
                <a:latin typeface="OpenSans"/>
              </a:rPr>
              <a:t>     </a:t>
            </a:r>
            <a:r>
              <a:rPr lang="vi-VN" sz="2000" dirty="0" smtClean="0">
                <a:solidFill>
                  <a:srgbClr val="000000"/>
                </a:solidFill>
                <a:latin typeface="OpenSans"/>
              </a:rPr>
              <a:t>- Cái gì?</a:t>
            </a:r>
          </a:p>
          <a:p>
            <a:pPr algn="just"/>
            <a:r>
              <a:rPr lang="en-US" sz="2000" dirty="0" smtClean="0">
                <a:solidFill>
                  <a:srgbClr val="000000"/>
                </a:solidFill>
                <a:latin typeface="OpenSans"/>
              </a:rPr>
              <a:t>     </a:t>
            </a:r>
            <a:r>
              <a:rPr lang="vi-VN" sz="2000" dirty="0" smtClean="0">
                <a:solidFill>
                  <a:srgbClr val="000000"/>
                </a:solidFill>
                <a:latin typeface="OpenSans"/>
              </a:rPr>
              <a:t>Trời ơi, con vẹt nói! Tú sướng quá, nhảy lên reo hò. Tú khoe khắp nơi. Hôm sau, mấy đứa bạn tới nhà. Tú hãnh diện gọi:</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Vẹt à, dạ!</a:t>
            </a:r>
          </a:p>
          <a:p>
            <a:pPr algn="just"/>
            <a:r>
              <a:rPr lang="en-US" sz="2000" dirty="0" smtClean="0">
                <a:solidFill>
                  <a:srgbClr val="000000"/>
                </a:solidFill>
                <a:latin typeface="OpenSans"/>
              </a:rPr>
              <a:t>     </a:t>
            </a:r>
            <a:r>
              <a:rPr lang="vi-VN" sz="2000" dirty="0" smtClean="0">
                <a:solidFill>
                  <a:srgbClr val="000000"/>
                </a:solidFill>
                <a:latin typeface="OpenSans"/>
              </a:rPr>
              <a:t>Vẹt </a:t>
            </a:r>
            <a:r>
              <a:rPr lang="vi-VN" sz="2000" dirty="0">
                <a:solidFill>
                  <a:srgbClr val="000000"/>
                </a:solidFill>
                <a:latin typeface="OpenSans"/>
              </a:rPr>
              <a:t>đáp the thé:</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Cái gì?</a:t>
            </a:r>
          </a:p>
          <a:p>
            <a:pPr algn="just"/>
            <a:r>
              <a:rPr lang="en-US" sz="2000" dirty="0" smtClean="0">
                <a:solidFill>
                  <a:srgbClr val="000000"/>
                </a:solidFill>
                <a:latin typeface="OpenSans"/>
              </a:rPr>
              <a:t>     </a:t>
            </a:r>
            <a:r>
              <a:rPr lang="vi-VN" sz="2000" dirty="0" smtClean="0">
                <a:solidFill>
                  <a:srgbClr val="000000"/>
                </a:solidFill>
                <a:latin typeface="OpenSans"/>
              </a:rPr>
              <a:t>Các </a:t>
            </a:r>
            <a:r>
              <a:rPr lang="vi-VN" sz="2000" dirty="0">
                <a:solidFill>
                  <a:srgbClr val="000000"/>
                </a:solidFill>
                <a:latin typeface="OpenSans"/>
              </a:rPr>
              <a:t>bạn ngạc nhiên thích thú, cười ầm lên. Tú </a:t>
            </a:r>
            <a:r>
              <a:rPr lang="en-US" sz="2000" dirty="0" err="1" smtClean="0">
                <a:solidFill>
                  <a:srgbClr val="000000"/>
                </a:solidFill>
                <a:latin typeface="OpenSans"/>
              </a:rPr>
              <a:t>vờ</a:t>
            </a:r>
            <a:r>
              <a:rPr lang="vi-VN" sz="2000" dirty="0" smtClean="0">
                <a:solidFill>
                  <a:srgbClr val="000000"/>
                </a:solidFill>
                <a:latin typeface="OpenSans"/>
              </a:rPr>
              <a:t> </a:t>
            </a:r>
            <a:r>
              <a:rPr lang="vi-VN" sz="2000" dirty="0">
                <a:solidFill>
                  <a:srgbClr val="000000"/>
                </a:solidFill>
                <a:latin typeface="OpenSans"/>
              </a:rPr>
              <a:t>nghiêm mặt: </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Anh chăm sóc vẹt cực khổ, vậy mà anh gọi, vẹt trả lời “cái </a:t>
            </a:r>
            <a:r>
              <a:rPr lang="vi-VN" sz="2000" dirty="0" smtClean="0">
                <a:solidFill>
                  <a:srgbClr val="000000"/>
                </a:solidFill>
                <a:latin typeface="OpenSans"/>
              </a:rPr>
              <a:t>gì</a:t>
            </a:r>
            <a:r>
              <a:rPr lang="en-US" sz="2000" dirty="0" smtClean="0">
                <a:solidFill>
                  <a:srgbClr val="000000"/>
                </a:solidFill>
                <a:latin typeface="OpenSans"/>
              </a:rPr>
              <a:t>”</a:t>
            </a:r>
            <a:r>
              <a:rPr lang="vi-VN" sz="2000" dirty="0" smtClean="0">
                <a:solidFill>
                  <a:srgbClr val="000000"/>
                </a:solidFill>
                <a:latin typeface="OpenSans"/>
              </a:rPr>
              <a:t> </a:t>
            </a:r>
            <a:r>
              <a:rPr lang="vi-VN" sz="2000" dirty="0">
                <a:solidFill>
                  <a:srgbClr val="000000"/>
                </a:solidFill>
                <a:latin typeface="OpenSans"/>
              </a:rPr>
              <a:t>à?</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Kêu chi kêu hoài!</a:t>
            </a:r>
          </a:p>
          <a:p>
            <a:pPr algn="just"/>
            <a:r>
              <a:rPr lang="en-US" sz="2000" dirty="0" smtClean="0">
                <a:solidFill>
                  <a:srgbClr val="000000"/>
                </a:solidFill>
                <a:latin typeface="OpenSans"/>
              </a:rPr>
              <a:t>     </a:t>
            </a:r>
            <a:r>
              <a:rPr lang="vi-VN" sz="2000" dirty="0" smtClean="0">
                <a:solidFill>
                  <a:srgbClr val="000000"/>
                </a:solidFill>
                <a:latin typeface="OpenSans"/>
              </a:rPr>
              <a:t>Các </a:t>
            </a:r>
            <a:r>
              <a:rPr lang="vi-VN" sz="2000" dirty="0">
                <a:solidFill>
                  <a:srgbClr val="000000"/>
                </a:solidFill>
                <a:latin typeface="OpenSans"/>
              </a:rPr>
              <a:t>bạn cười bò, tranh nhau gọi vẹt. Nhưng Tú sửng sốt ngồi lặng thinh. </a:t>
            </a:r>
            <a:endParaRPr lang="en-US" sz="2000" dirty="0">
              <a:solidFill>
                <a:srgbClr val="000000"/>
              </a:solidFill>
              <a:latin typeface="OpenSans"/>
            </a:endParaRPr>
          </a:p>
          <a:p>
            <a:pPr algn="just"/>
            <a:r>
              <a:rPr lang="en-US" sz="2000" dirty="0" smtClean="0">
                <a:solidFill>
                  <a:srgbClr val="000000"/>
                </a:solidFill>
                <a:latin typeface="OpenSans"/>
              </a:rPr>
              <a:t>     </a:t>
            </a:r>
            <a:r>
              <a:rPr lang="vi-VN" sz="2000" dirty="0" smtClean="0">
                <a:solidFill>
                  <a:srgbClr val="000000"/>
                </a:solidFill>
                <a:latin typeface="OpenSans"/>
              </a:rPr>
              <a:t>Bạn </a:t>
            </a:r>
            <a:r>
              <a:rPr lang="vi-VN" sz="2000" dirty="0">
                <a:solidFill>
                  <a:srgbClr val="000000"/>
                </a:solidFill>
                <a:latin typeface="OpenSan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a:p>
            <a:pPr algn="r"/>
            <a:r>
              <a:rPr lang="vi-VN" sz="2000" dirty="0">
                <a:solidFill>
                  <a:srgbClr val="000000"/>
                </a:solidFill>
                <a:latin typeface="OpenSans"/>
              </a:rPr>
              <a:t>(Theo Lý Lan)</a:t>
            </a:r>
          </a:p>
        </p:txBody>
      </p:sp>
    </p:spTree>
    <p:extLst>
      <p:ext uri="{BB962C8B-B14F-4D97-AF65-F5344CB8AC3E}">
        <p14:creationId xmlns:p14="http://schemas.microsoft.com/office/powerpoint/2010/main" val="1779719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02220" y="4134192"/>
            <a:ext cx="2193860" cy="296302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flipH="1">
            <a:off x="233680" y="1353364"/>
            <a:ext cx="2315406" cy="3077438"/>
          </a:xfrm>
          <a:prstGeom prst="rect">
            <a:avLst/>
          </a:prstGeom>
        </p:spPr>
      </p:pic>
      <p:grpSp>
        <p:nvGrpSpPr>
          <p:cNvPr id="5" name="Group 4"/>
          <p:cNvGrpSpPr/>
          <p:nvPr/>
        </p:nvGrpSpPr>
        <p:grpSpPr>
          <a:xfrm>
            <a:off x="3079937" y="1477815"/>
            <a:ext cx="5650825" cy="1248656"/>
            <a:chOff x="2653217" y="2473602"/>
            <a:chExt cx="5650825" cy="1248656"/>
          </a:xfrm>
        </p:grpSpPr>
        <p:sp>
          <p:nvSpPr>
            <p:cNvPr id="9" name="任意多边形: 形状 4">
              <a:extLst>
                <a:ext uri="{FF2B5EF4-FFF2-40B4-BE49-F238E27FC236}">
                  <a16:creationId xmlns:a16="http://schemas.microsoft.com/office/drawing/2014/main" id="{198342C5-452E-48D2-9AB1-B1A0CCA6230E}"/>
                </a:ext>
              </a:extLst>
            </p:cNvPr>
            <p:cNvSpPr/>
            <p:nvPr/>
          </p:nvSpPr>
          <p:spPr>
            <a:xfrm>
              <a:off x="2653217" y="2857501"/>
              <a:ext cx="5650825" cy="864757"/>
            </a:xfrm>
            <a:prstGeom prst="roundRect">
              <a:avLst/>
            </a:prstGeom>
            <a:solidFill>
              <a:schemeClr val="accent6">
                <a:lumMod val="20000"/>
                <a:lumOff val="80000"/>
              </a:schemeClr>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ea typeface="字魂70号-灵悦黑体" panose="00000500000000000000" pitchFamily="2" charset="-122"/>
                <a:cs typeface="+mn-cs"/>
                <a:sym typeface="字魂70号-灵悦黑体" panose="00000500000000000000" pitchFamily="2" charset="-122"/>
              </a:endParaRPr>
            </a:p>
          </p:txBody>
        </p:sp>
        <p:sp>
          <p:nvSpPr>
            <p:cNvPr id="10" name="矩形: 圆角 6">
              <a:extLst>
                <a:ext uri="{FF2B5EF4-FFF2-40B4-BE49-F238E27FC236}">
                  <a16:creationId xmlns:a16="http://schemas.microsoft.com/office/drawing/2014/main" id="{A1E34DD4-FBEE-4A5D-AD0A-1D84F46D7777}"/>
                </a:ext>
              </a:extLst>
            </p:cNvPr>
            <p:cNvSpPr/>
            <p:nvPr/>
          </p:nvSpPr>
          <p:spPr>
            <a:xfrm>
              <a:off x="3262088" y="2473602"/>
              <a:ext cx="3124200" cy="533400"/>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ea typeface="字魂70号-灵悦黑体" panose="00000500000000000000" pitchFamily="2" charset="-122"/>
                  <a:sym typeface="字魂70号-灵悦黑体" panose="00000500000000000000" pitchFamily="2" charset="-122"/>
                </a:rPr>
                <a:t>Đoạn</a:t>
              </a:r>
              <a:r>
                <a:rPr lang="en-US" altLang="zh-CN" sz="3200" b="1" dirty="0" smtClean="0">
                  <a:solidFill>
                    <a:prstClr val="white"/>
                  </a:solidFill>
                  <a:ea typeface="字魂70号-灵悦黑体" panose="00000500000000000000" pitchFamily="2" charset="-122"/>
                  <a:sym typeface="字魂70号-灵悦黑体" panose="00000500000000000000" pitchFamily="2" charset="-122"/>
                </a:rPr>
                <a:t> 1</a:t>
              </a:r>
              <a:endParaRPr kumimoji="0" lang="zh-CN" altLang="en-US" sz="3200" b="1" i="0" u="none" strike="noStrike" kern="1200" cap="none" spc="0" normalizeH="0" baseline="0" noProof="0" dirty="0">
                <a:ln>
                  <a:noFill/>
                </a:ln>
                <a:solidFill>
                  <a:prstClr val="white"/>
                </a:solidFill>
                <a:effectLst/>
                <a:uLnTx/>
                <a:uFillTx/>
                <a:ea typeface="字魂70号-灵悦黑体" panose="00000500000000000000" pitchFamily="2" charset="-122"/>
                <a:sym typeface="字魂70号-灵悦黑体" panose="00000500000000000000" pitchFamily="2" charset="-122"/>
              </a:endParaRPr>
            </a:p>
          </p:txBody>
        </p:sp>
        <p:sp>
          <p:nvSpPr>
            <p:cNvPr id="11" name="矩形 8">
              <a:extLst>
                <a:ext uri="{FF2B5EF4-FFF2-40B4-BE49-F238E27FC236}">
                  <a16:creationId xmlns:a16="http://schemas.microsoft.com/office/drawing/2014/main" id="{BD28EAD5-A57B-4ABF-B611-9D8DBD4FBD37}"/>
                </a:ext>
              </a:extLst>
            </p:cNvPr>
            <p:cNvSpPr/>
            <p:nvPr/>
          </p:nvSpPr>
          <p:spPr>
            <a:xfrm>
              <a:off x="3291019" y="3026954"/>
              <a:ext cx="368261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Từ</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đầu</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b="1" dirty="0" err="1" smtClean="0">
                  <a:solidFill>
                    <a:srgbClr val="3F3F3F"/>
                  </a:solidFill>
                  <a:ea typeface="字魂70号-灵悦黑体" panose="00000500000000000000" pitchFamily="2" charset="-122"/>
                  <a:sym typeface="字魂70号-灵悦黑体" panose="00000500000000000000" pitchFamily="2" charset="-122"/>
                </a:rPr>
                <a:t>đến</a:t>
              </a:r>
              <a:r>
                <a:rPr lang="en-US" altLang="zh-CN" sz="3200"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Giỏi</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lắm</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a:t>
              </a:r>
              <a:endParaRPr kumimoji="0" lang="zh-CN" altLang="en-US" sz="3200" b="0" i="1" u="none" strike="noStrike" kern="1200" cap="none" spc="0" normalizeH="0" baseline="0" noProof="0" dirty="0">
                <a:ln>
                  <a:noFill/>
                </a:ln>
                <a:solidFill>
                  <a:srgbClr val="3F3F3F"/>
                </a:solidFill>
                <a:effectLst/>
                <a:uLnTx/>
                <a:uFillTx/>
                <a:ea typeface="字魂70号-灵悦黑体" panose="00000500000000000000" pitchFamily="2" charset="-122"/>
                <a:sym typeface="字魂70号-灵悦黑体" panose="00000500000000000000" pitchFamily="2" charset="-122"/>
              </a:endParaRPr>
            </a:p>
          </p:txBody>
        </p:sp>
      </p:grpSp>
      <p:grpSp>
        <p:nvGrpSpPr>
          <p:cNvPr id="13" name="Group 12"/>
          <p:cNvGrpSpPr/>
          <p:nvPr/>
        </p:nvGrpSpPr>
        <p:grpSpPr>
          <a:xfrm>
            <a:off x="1247431" y="3142259"/>
            <a:ext cx="10297915" cy="1592839"/>
            <a:chOff x="2060271" y="2554845"/>
            <a:chExt cx="10297915" cy="1592839"/>
          </a:xfrm>
        </p:grpSpPr>
        <p:sp>
          <p:nvSpPr>
            <p:cNvPr id="16" name="任意多边形: 形状 4">
              <a:extLst>
                <a:ext uri="{FF2B5EF4-FFF2-40B4-BE49-F238E27FC236}">
                  <a16:creationId xmlns:a16="http://schemas.microsoft.com/office/drawing/2014/main" id="{198342C5-452E-48D2-9AB1-B1A0CCA6230E}"/>
                </a:ext>
              </a:extLst>
            </p:cNvPr>
            <p:cNvSpPr/>
            <p:nvPr/>
          </p:nvSpPr>
          <p:spPr>
            <a:xfrm>
              <a:off x="2060271" y="2927806"/>
              <a:ext cx="9956060" cy="933503"/>
            </a:xfrm>
            <a:prstGeom prst="roundRect">
              <a:avLst/>
            </a:prstGeom>
            <a:solidFill>
              <a:schemeClr val="accent5">
                <a:lumMod val="20000"/>
                <a:lumOff val="80000"/>
              </a:schemeClr>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ea typeface="字魂70号-灵悦黑体" panose="00000500000000000000" pitchFamily="2" charset="-122"/>
                <a:cs typeface="+mn-cs"/>
                <a:sym typeface="字魂70号-灵悦黑体" panose="00000500000000000000" pitchFamily="2" charset="-122"/>
              </a:endParaRPr>
            </a:p>
          </p:txBody>
        </p:sp>
        <p:sp>
          <p:nvSpPr>
            <p:cNvPr id="17" name="矩形: 圆角 6">
              <a:extLst>
                <a:ext uri="{FF2B5EF4-FFF2-40B4-BE49-F238E27FC236}">
                  <a16:creationId xmlns:a16="http://schemas.microsoft.com/office/drawing/2014/main" id="{A1E34DD4-FBEE-4A5D-AD0A-1D84F46D7777}"/>
                </a:ext>
              </a:extLst>
            </p:cNvPr>
            <p:cNvSpPr/>
            <p:nvPr/>
          </p:nvSpPr>
          <p:spPr>
            <a:xfrm>
              <a:off x="5501206" y="2554845"/>
              <a:ext cx="3124200" cy="53340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ea typeface="字魂70号-灵悦黑体" panose="00000500000000000000" pitchFamily="2" charset="-122"/>
                  <a:sym typeface="字魂70号-灵悦黑体" panose="00000500000000000000" pitchFamily="2" charset="-122"/>
                </a:rPr>
                <a:t>Đoạn</a:t>
              </a:r>
              <a:r>
                <a:rPr lang="en-US" altLang="zh-CN" sz="3200" b="1" dirty="0" smtClean="0">
                  <a:solidFill>
                    <a:prstClr val="white"/>
                  </a:solidFill>
                  <a:ea typeface="字魂70号-灵悦黑体" panose="00000500000000000000" pitchFamily="2" charset="-122"/>
                  <a:sym typeface="字魂70号-灵悦黑体" panose="00000500000000000000" pitchFamily="2" charset="-122"/>
                </a:rPr>
                <a:t> 2</a:t>
              </a:r>
              <a:endParaRPr kumimoji="0" lang="zh-CN" altLang="en-US" sz="3200" b="1" i="0" u="none" strike="noStrike" kern="1200" cap="none" spc="0" normalizeH="0" baseline="0" noProof="0" dirty="0">
                <a:ln>
                  <a:noFill/>
                </a:ln>
                <a:solidFill>
                  <a:prstClr val="white"/>
                </a:solidFill>
                <a:effectLst/>
                <a:uLnTx/>
                <a:uFillTx/>
                <a:ea typeface="字魂70号-灵悦黑体" panose="00000500000000000000" pitchFamily="2" charset="-122"/>
                <a:sym typeface="字魂70号-灵悦黑体" panose="00000500000000000000" pitchFamily="2" charset="-122"/>
              </a:endParaRPr>
            </a:p>
          </p:txBody>
        </p:sp>
        <p:sp>
          <p:nvSpPr>
            <p:cNvPr id="18" name="矩形 8">
              <a:extLst>
                <a:ext uri="{FF2B5EF4-FFF2-40B4-BE49-F238E27FC236}">
                  <a16:creationId xmlns:a16="http://schemas.microsoft.com/office/drawing/2014/main" id="{BD28EAD5-A57B-4ABF-B611-9D8DBD4FBD37}"/>
                </a:ext>
              </a:extLst>
            </p:cNvPr>
            <p:cNvSpPr/>
            <p:nvPr/>
          </p:nvSpPr>
          <p:spPr>
            <a:xfrm>
              <a:off x="2331006" y="3132021"/>
              <a:ext cx="10027180" cy="1015663"/>
            </a:xfrm>
            <a:prstGeom prst="rect">
              <a:avLst/>
            </a:prstGeom>
          </p:spPr>
          <p:txBody>
            <a:bodyPr wrap="square">
              <a:spAutoFit/>
            </a:bodyPr>
            <a:lstStyle/>
            <a:p>
              <a:pPr algn="just"/>
              <a:r>
                <a:rPr lang="en-US" altLang="zh-CN" sz="3000" i="1" dirty="0" err="1" smtClean="0">
                  <a:solidFill>
                    <a:srgbClr val="3F3F3F"/>
                  </a:solidFill>
                  <a:ea typeface="字魂70号-灵悦黑体" panose="00000500000000000000" pitchFamily="2" charset="-122"/>
                  <a:sym typeface="字魂70号-灵悦黑体" panose="00000500000000000000" pitchFamily="2" charset="-122"/>
                </a:rPr>
                <a:t>Tiếp</a:t>
              </a:r>
              <a:r>
                <a:rPr lang="en-US" altLang="zh-CN" sz="30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000" i="1" dirty="0" err="1" smtClean="0">
                  <a:solidFill>
                    <a:srgbClr val="3F3F3F"/>
                  </a:solidFill>
                  <a:ea typeface="字魂70号-灵悦黑体" panose="00000500000000000000" pitchFamily="2" charset="-122"/>
                  <a:sym typeface="字魂70号-灵悦黑体" panose="00000500000000000000" pitchFamily="2" charset="-122"/>
                </a:rPr>
                <a:t>theo</a:t>
              </a:r>
              <a:r>
                <a:rPr lang="en-US" altLang="zh-CN" sz="30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000" b="1" dirty="0" err="1" smtClean="0">
                  <a:solidFill>
                    <a:srgbClr val="3F3F3F"/>
                  </a:solidFill>
                  <a:ea typeface="字魂70号-灵悦黑体" panose="00000500000000000000" pitchFamily="2" charset="-122"/>
                  <a:sym typeface="字魂70号-灵悦黑体" panose="00000500000000000000" pitchFamily="2" charset="-122"/>
                </a:rPr>
                <a:t>đến</a:t>
              </a:r>
              <a:r>
                <a:rPr lang="en-US" altLang="zh-CN" sz="3000" dirty="0" smtClean="0">
                  <a:solidFill>
                    <a:srgbClr val="3F3F3F"/>
                  </a:solidFill>
                  <a:ea typeface="字魂70号-灵悦黑体" panose="00000500000000000000" pitchFamily="2" charset="-122"/>
                  <a:sym typeface="字魂70号-灵悦黑体" panose="00000500000000000000" pitchFamily="2" charset="-122"/>
                </a:rPr>
                <a:t> </a:t>
              </a:r>
              <a:r>
                <a:rPr lang="vi-VN" sz="3000" i="1" dirty="0" smtClean="0">
                  <a:solidFill>
                    <a:srgbClr val="000000"/>
                  </a:solidFill>
                  <a:latin typeface="Calibri" panose="020F0502020204030204" pitchFamily="34" charset="0"/>
                  <a:cs typeface="Calibri" panose="020F0502020204030204" pitchFamily="34" charset="0"/>
                </a:rPr>
                <a:t>Ngờ </a:t>
              </a:r>
              <a:r>
                <a:rPr lang="vi-VN" sz="3000" i="1" dirty="0">
                  <a:solidFill>
                    <a:srgbClr val="000000"/>
                  </a:solidFill>
                  <a:latin typeface="Calibri" panose="020F0502020204030204" pitchFamily="34" charset="0"/>
                  <a:cs typeface="Calibri" panose="020F0502020204030204" pitchFamily="34" charset="0"/>
                </a:rPr>
                <a:t>đâu một giọng the thé gắt lại</a:t>
              </a:r>
              <a:r>
                <a:rPr lang="vi-VN" sz="3000" i="1" dirty="0" smtClean="0">
                  <a:solidFill>
                    <a:srgbClr val="000000"/>
                  </a:solidFill>
                  <a:latin typeface="Calibri" panose="020F0502020204030204" pitchFamily="34" charset="0"/>
                  <a:cs typeface="Calibri" panose="020F0502020204030204" pitchFamily="34" charset="0"/>
                </a:rPr>
                <a:t>:</a:t>
              </a:r>
              <a:r>
                <a:rPr lang="en-US" sz="3000" i="1" dirty="0" smtClean="0">
                  <a:solidFill>
                    <a:srgbClr val="000000"/>
                  </a:solidFill>
                  <a:latin typeface="Calibri" panose="020F0502020204030204" pitchFamily="34" charset="0"/>
                  <a:cs typeface="Calibri" panose="020F0502020204030204" pitchFamily="34" charset="0"/>
                </a:rPr>
                <a:t> “</a:t>
              </a:r>
              <a:r>
                <a:rPr lang="vi-VN" sz="3000" i="1" dirty="0" smtClean="0">
                  <a:solidFill>
                    <a:srgbClr val="000000"/>
                  </a:solidFill>
                  <a:latin typeface="Calibri" panose="020F0502020204030204" pitchFamily="34" charset="0"/>
                  <a:cs typeface="Calibri" panose="020F0502020204030204" pitchFamily="34" charset="0"/>
                </a:rPr>
                <a:t>Cái </a:t>
              </a:r>
              <a:r>
                <a:rPr lang="vi-VN" sz="3000" i="1" dirty="0">
                  <a:solidFill>
                    <a:srgbClr val="000000"/>
                  </a:solidFill>
                  <a:latin typeface="Calibri" panose="020F0502020204030204" pitchFamily="34" charset="0"/>
                  <a:cs typeface="Calibri" panose="020F0502020204030204" pitchFamily="34" charset="0"/>
                </a:rPr>
                <a:t>gì</a:t>
              </a:r>
              <a:r>
                <a:rPr lang="vi-VN" sz="3000" i="1" dirty="0" smtClean="0">
                  <a:solidFill>
                    <a:srgbClr val="000000"/>
                  </a:solidFill>
                  <a:latin typeface="Calibri" panose="020F0502020204030204" pitchFamily="34" charset="0"/>
                  <a:cs typeface="Calibri" panose="020F0502020204030204" pitchFamily="34" charset="0"/>
                </a:rPr>
                <a:t>?</a:t>
              </a:r>
              <a:r>
                <a:rPr lang="en-US" sz="3000" i="1" dirty="0" smtClean="0">
                  <a:solidFill>
                    <a:srgbClr val="000000"/>
                  </a:solidFill>
                  <a:latin typeface="Calibri" panose="020F0502020204030204" pitchFamily="34" charset="0"/>
                  <a:cs typeface="Calibri" panose="020F0502020204030204" pitchFamily="34" charset="0"/>
                </a:rPr>
                <a:t>”</a:t>
              </a:r>
              <a:endParaRPr lang="vi-VN" sz="3000" i="1" dirty="0">
                <a:solidFill>
                  <a:srgbClr val="00000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3F3F3F"/>
                </a:solidFill>
                <a:effectLst/>
                <a:uLnTx/>
                <a:uFillTx/>
                <a:ea typeface="字魂70号-灵悦黑体" panose="00000500000000000000" pitchFamily="2" charset="-122"/>
                <a:sym typeface="字魂70号-灵悦黑体" panose="00000500000000000000" pitchFamily="2" charset="-122"/>
              </a:endParaRPr>
            </a:p>
          </p:txBody>
        </p:sp>
      </p:grpSp>
      <p:grpSp>
        <p:nvGrpSpPr>
          <p:cNvPr id="19" name="Group 18"/>
          <p:cNvGrpSpPr/>
          <p:nvPr/>
        </p:nvGrpSpPr>
        <p:grpSpPr>
          <a:xfrm>
            <a:off x="2102534" y="4764347"/>
            <a:ext cx="9477911" cy="1610618"/>
            <a:chOff x="2653217" y="2625383"/>
            <a:chExt cx="9477911" cy="1610618"/>
          </a:xfrm>
        </p:grpSpPr>
        <p:sp>
          <p:nvSpPr>
            <p:cNvPr id="20" name="任意多边形: 形状 4">
              <a:extLst>
                <a:ext uri="{FF2B5EF4-FFF2-40B4-BE49-F238E27FC236}">
                  <a16:creationId xmlns:a16="http://schemas.microsoft.com/office/drawing/2014/main" id="{198342C5-452E-48D2-9AB1-B1A0CCA6230E}"/>
                </a:ext>
              </a:extLst>
            </p:cNvPr>
            <p:cNvSpPr/>
            <p:nvPr/>
          </p:nvSpPr>
          <p:spPr>
            <a:xfrm>
              <a:off x="2653217" y="2857501"/>
              <a:ext cx="6346874" cy="864757"/>
            </a:xfrm>
            <a:prstGeom prst="roundRect">
              <a:avLst/>
            </a:prstGeom>
            <a:solidFill>
              <a:schemeClr val="accent4">
                <a:lumMod val="20000"/>
                <a:lumOff val="80000"/>
              </a:schemeClr>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1" name="矩形: 圆角 6">
              <a:extLst>
                <a:ext uri="{FF2B5EF4-FFF2-40B4-BE49-F238E27FC236}">
                  <a16:creationId xmlns:a16="http://schemas.microsoft.com/office/drawing/2014/main" id="{A1E34DD4-FBEE-4A5D-AD0A-1D84F46D7777}"/>
                </a:ext>
              </a:extLst>
            </p:cNvPr>
            <p:cNvSpPr/>
            <p:nvPr/>
          </p:nvSpPr>
          <p:spPr>
            <a:xfrm>
              <a:off x="3262088" y="2625383"/>
              <a:ext cx="3124200" cy="533400"/>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ea typeface="字魂70号-灵悦黑体" panose="00000500000000000000" pitchFamily="2" charset="-122"/>
                  <a:sym typeface="字魂70号-灵悦黑体" panose="00000500000000000000" pitchFamily="2" charset="-122"/>
                </a:rPr>
                <a:t>Đoạn</a:t>
              </a:r>
              <a:r>
                <a:rPr lang="en-US" altLang="zh-CN" sz="3200" b="1" dirty="0" smtClean="0">
                  <a:solidFill>
                    <a:prstClr val="white"/>
                  </a:solidFill>
                  <a:ea typeface="字魂70号-灵悦黑体" panose="00000500000000000000" pitchFamily="2" charset="-122"/>
                  <a:sym typeface="字魂70号-灵悦黑体" panose="00000500000000000000" pitchFamily="2" charset="-122"/>
                </a:rPr>
                <a:t> 3</a:t>
              </a:r>
              <a:endParaRPr kumimoji="0" lang="zh-CN" altLang="en-US" sz="3200" b="1" i="0" u="none" strike="noStrike" kern="1200" cap="none" spc="0" normalizeH="0" baseline="0" noProof="0" dirty="0">
                <a:ln>
                  <a:noFill/>
                </a:ln>
                <a:solidFill>
                  <a:prstClr val="white"/>
                </a:solidFill>
                <a:effectLst/>
                <a:uLnTx/>
                <a:uFillTx/>
                <a:ea typeface="字魂70号-灵悦黑体" panose="00000500000000000000" pitchFamily="2" charset="-122"/>
                <a:sym typeface="字魂70号-灵悦黑体" panose="00000500000000000000" pitchFamily="2" charset="-122"/>
              </a:endParaRPr>
            </a:p>
          </p:txBody>
        </p:sp>
        <p:sp>
          <p:nvSpPr>
            <p:cNvPr id="22" name="矩形 8">
              <a:extLst>
                <a:ext uri="{FF2B5EF4-FFF2-40B4-BE49-F238E27FC236}">
                  <a16:creationId xmlns:a16="http://schemas.microsoft.com/office/drawing/2014/main" id="{BD28EAD5-A57B-4ABF-B611-9D8DBD4FBD37}"/>
                </a:ext>
              </a:extLst>
            </p:cNvPr>
            <p:cNvSpPr/>
            <p:nvPr/>
          </p:nvSpPr>
          <p:spPr>
            <a:xfrm>
              <a:off x="4824188" y="3158783"/>
              <a:ext cx="7306940" cy="1077218"/>
            </a:xfrm>
            <a:prstGeom prst="rect">
              <a:avLst/>
            </a:prstGeom>
          </p:spPr>
          <p:txBody>
            <a:bodyPr wrap="square">
              <a:spAutoFit/>
            </a:bodyPr>
            <a:lstStyle/>
            <a:p>
              <a:pPr algn="just"/>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Phần</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còn</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lại</a:t>
              </a:r>
              <a:endParaRPr lang="vi-VN" sz="3200" i="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3F3F3F"/>
                </a:solidFill>
                <a:effectLst/>
                <a:uLnTx/>
                <a:uFillTx/>
                <a:ea typeface="字魂70号-灵悦黑体" panose="00000500000000000000" pitchFamily="2" charset="-122"/>
                <a:sym typeface="字魂70号-灵悦黑体" panose="00000500000000000000" pitchFamily="2" charset="-122"/>
              </a:endParaRPr>
            </a:p>
          </p:txBody>
        </p:sp>
      </p:grpSp>
      <p:pic>
        <p:nvPicPr>
          <p:cNvPr id="4" name="Picture 3"/>
          <p:cNvPicPr>
            <a:picLocks noChangeAspect="1"/>
          </p:cNvPicPr>
          <p:nvPr/>
        </p:nvPicPr>
        <p:blipFill>
          <a:blip r:embed="rId9"/>
          <a:stretch>
            <a:fillRect/>
          </a:stretch>
        </p:blipFill>
        <p:spPr>
          <a:xfrm>
            <a:off x="4114376" y="426556"/>
            <a:ext cx="4298053" cy="920576"/>
          </a:xfrm>
          <a:prstGeom prst="rect">
            <a:avLst/>
          </a:prstGeom>
        </p:spPr>
      </p:pic>
    </p:spTree>
    <p:extLst>
      <p:ext uri="{BB962C8B-B14F-4D97-AF65-F5344CB8AC3E}">
        <p14:creationId xmlns:p14="http://schemas.microsoft.com/office/powerpoint/2010/main" val="95822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57200" y="360918"/>
            <a:ext cx="11287760" cy="63709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OpenSansBold"/>
                <a:ea typeface="+mn-ea"/>
                <a:cs typeface="+mn-cs"/>
              </a:rPr>
              <a:t>CON VẸT XANH</a:t>
            </a:r>
            <a:endParaRPr kumimoji="0" lang="vi-VN" sz="24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Một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Đi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học về, Tú chạy đến bên con vẹt nhỏ. Nhận ra Tú, vẹt nhảy nhót há mỏ đòi ăn. Tú vừa cho ăn, vừa nói với nó như nựng trẻ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Vẹt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xù lông cổ, rụt đầu, gù một cái, không thành tiếng dạ, nhưng Tú cũng xuýt xoa: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Giỏi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Chợt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anh của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Tú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Tú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phụng phịu: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Anh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gọi mà em trả lời vậy à? Ra phụ anh đi</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a:t>
            </a:r>
            <a:endPar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Tú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buồn bực, vừa đi vừa lẩm bẩm: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Kêu chi kêu hoài</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a:t>
            </a:r>
            <a:endPar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9998140" y="3906269"/>
            <a:ext cx="2193860" cy="2963022"/>
          </a:xfrm>
          <a:prstGeom prst="rect">
            <a:avLst/>
          </a:prstGeom>
        </p:spPr>
      </p:pic>
      <p:pic>
        <p:nvPicPr>
          <p:cNvPr id="2" name="Picture 1"/>
          <p:cNvPicPr>
            <a:picLocks noChangeAspect="1"/>
          </p:cNvPicPr>
          <p:nvPr/>
        </p:nvPicPr>
        <p:blipFill>
          <a:blip r:embed="rId5"/>
          <a:stretch>
            <a:fillRect/>
          </a:stretch>
        </p:blipFill>
        <p:spPr>
          <a:xfrm>
            <a:off x="7872983" y="5516531"/>
            <a:ext cx="2457557" cy="963574"/>
          </a:xfrm>
          <a:prstGeom prst="rect">
            <a:avLst/>
          </a:prstGeom>
        </p:spPr>
      </p:pic>
    </p:spTree>
    <p:extLst>
      <p:ext uri="{BB962C8B-B14F-4D97-AF65-F5344CB8AC3E}">
        <p14:creationId xmlns:p14="http://schemas.microsoft.com/office/powerpoint/2010/main" val="20574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370BFE76-E0CE-48BC-A5B5-23DC96BCB6EE}"/>
</file>

<file path=customXml/itemProps2.xml><?xml version="1.0" encoding="utf-8"?>
<ds:datastoreItem xmlns:ds="http://schemas.openxmlformats.org/officeDocument/2006/customXml" ds:itemID="{15F6C1EC-3163-44A2-B411-F2CCD62D9C11}"/>
</file>

<file path=customXml/itemProps3.xml><?xml version="1.0" encoding="utf-8"?>
<ds:datastoreItem xmlns:ds="http://schemas.openxmlformats.org/officeDocument/2006/customXml" ds:itemID="{FC1F06EB-D94D-432B-8683-AA23893D5947}"/>
</file>

<file path=docProps/app.xml><?xml version="1.0" encoding="utf-8"?>
<Properties xmlns="http://schemas.openxmlformats.org/officeDocument/2006/extended-properties" xmlns:vt="http://schemas.openxmlformats.org/officeDocument/2006/docPropsVTypes">
  <TotalTime>196</TotalTime>
  <Words>2470</Words>
  <Application>Microsoft Office PowerPoint</Application>
  <PresentationFormat>Widescreen</PresentationFormat>
  <Paragraphs>225</Paragraphs>
  <Slides>35</Slides>
  <Notes>5</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35</vt:i4>
      </vt:variant>
    </vt:vector>
  </HeadingPairs>
  <TitlesOfParts>
    <vt:vector size="55" baseType="lpstr">
      <vt:lpstr>#9Slide05 Pattaya</vt:lpstr>
      <vt:lpstr>SVN-Newton</vt:lpstr>
      <vt:lpstr>Calibri Light</vt:lpstr>
      <vt:lpstr>OpenSansBold</vt:lpstr>
      <vt:lpstr>Times New Roman</vt:lpstr>
      <vt:lpstr>OpenSans</vt:lpstr>
      <vt:lpstr>Calibri</vt:lpstr>
      <vt:lpstr>等线</vt:lpstr>
      <vt:lpstr>Open Sans</vt:lpstr>
      <vt:lpstr>Arial</vt:lpstr>
      <vt:lpstr>Frosting for Breakfast</vt:lpstr>
      <vt:lpstr>等线 Light</vt:lpstr>
      <vt:lpstr>#9Slide07 Altus</vt:lpstr>
      <vt:lpstr>#9Slide03 Montserrat Black</vt:lpstr>
      <vt:lpstr>#9Slide07 HoneyCream</vt:lpstr>
      <vt:lpstr>#9Slide05 SVNLobster</vt:lpstr>
      <vt:lpstr>字魂70号-灵悦黑体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22</cp:revision>
  <dcterms:created xsi:type="dcterms:W3CDTF">2023-08-14T04:52:34Z</dcterms:created>
  <dcterms:modified xsi:type="dcterms:W3CDTF">2023-09-10T00:59:04Z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