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81" r:id="rId8"/>
    <p:sldId id="260" r:id="rId9"/>
    <p:sldId id="262" r:id="rId10"/>
    <p:sldId id="282" r:id="rId11"/>
    <p:sldId id="283" r:id="rId12"/>
    <p:sldId id="284" r:id="rId13"/>
    <p:sldId id="261" r:id="rId14"/>
    <p:sldId id="285" r:id="rId15"/>
    <p:sldId id="288" r:id="rId16"/>
    <p:sldId id="287" r:id="rId17"/>
    <p:sldId id="286" r:id="rId18"/>
    <p:sldId id="263" r:id="rId19"/>
    <p:sldId id="275" r:id="rId20"/>
    <p:sldId id="28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BC5E"/>
    <a:srgbClr val="F4E0D3"/>
    <a:srgbClr val="FEF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0" y="5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C942DF-2532-4DFE-9833-EB7DC8732496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4966A-450E-4C5C-92EE-359FD3311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96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C942DF-2532-4DFE-9833-EB7DC8732496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4966A-450E-4C5C-92EE-359FD3311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75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C942DF-2532-4DFE-9833-EB7DC8732496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4966A-450E-4C5C-92EE-359FD3311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3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2023/8/22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772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2023/8/22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834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2023/8/22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620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2023/8/22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238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2023/8/22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37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2023/8/22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079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2023/8/22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634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2023/8/22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24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C942DF-2532-4DFE-9833-EB7DC8732496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4966A-450E-4C5C-92EE-359FD3311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2023/8/22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306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2023/8/22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063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2023/8/22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157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8/22/2023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80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C942DF-2532-4DFE-9833-EB7DC8732496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4966A-450E-4C5C-92EE-359FD3311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05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C942DF-2532-4DFE-9833-EB7DC8732496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4966A-450E-4C5C-92EE-359FD3311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85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C942DF-2532-4DFE-9833-EB7DC8732496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4966A-450E-4C5C-92EE-359FD3311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71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C942DF-2532-4DFE-9833-EB7DC8732496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4966A-450E-4C5C-92EE-359FD3311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5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C942DF-2532-4DFE-9833-EB7DC8732496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4966A-450E-4C5C-92EE-359FD3311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34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C942DF-2532-4DFE-9833-EB7DC8732496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4966A-450E-4C5C-92EE-359FD3311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51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C942DF-2532-4DFE-9833-EB7DC8732496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4966A-450E-4C5C-92EE-359FD3311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4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6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020" y="-122914"/>
            <a:ext cx="1866180" cy="18661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5688">
            <a:off x="1106818" y="6161740"/>
            <a:ext cx="687011" cy="7049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1756" y="1158400"/>
            <a:ext cx="6035563" cy="52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0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534C2E6-38DF-498A-926F-DFB5E6888810}"/>
              </a:ext>
            </a:extLst>
          </p:cNvPr>
          <p:cNvSpPr txBox="1"/>
          <p:nvPr/>
        </p:nvSpPr>
        <p:spPr>
          <a:xfrm>
            <a:off x="692712" y="514452"/>
            <a:ext cx="10622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2: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zh-CN" altLang="en-US" sz="4800" b="0" i="1" u="none" strike="noStrike" kern="1200" cap="none" spc="0" normalizeH="0" baseline="0" noProof="0" dirty="0">
              <a:ln>
                <a:noFill/>
              </a:ln>
              <a:solidFill>
                <a:srgbClr val="F03829"/>
              </a:solidFill>
              <a:effectLst/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2712" y="1345449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sz="4000" b="1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Chuyện gì sẽ xảy ra nếu các thanh củi không được gác lên nhau?</a:t>
            </a:r>
            <a:endParaRPr lang="vi-VN" sz="4000" b="1" i="1" dirty="0">
              <a:solidFill>
                <a:schemeClr val="accent2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2712" y="3284441"/>
            <a:ext cx="62364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0" i="0" dirty="0" smtClean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600" b="0" i="0" dirty="0" smtClean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 các thanh củi không được gác lên nhau sẽ không đủ không khí để suy trì sự cháy dẫn đến các thanh củi sẽ tắt lửa.</a:t>
            </a:r>
            <a:endParaRPr lang="vi-VN" sz="3600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122" name="Picture 2" descr="Khoa học cùng với bé: Vì sao khi đốt củi lại có tiếng nổ lép bép? | Báo Dân  tr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264" y="1619013"/>
            <a:ext cx="4483749" cy="4249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6075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F4D8246-F017-498C-B3FA-EE2E88BD50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374" y="2810939"/>
            <a:ext cx="4172866" cy="340011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6B17E23-731B-446B-90BD-A9066FE15B73}"/>
              </a:ext>
            </a:extLst>
          </p:cNvPr>
          <p:cNvSpPr txBox="1"/>
          <p:nvPr/>
        </p:nvSpPr>
        <p:spPr>
          <a:xfrm>
            <a:off x="777864" y="444538"/>
            <a:ext cx="106622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câu chuyện Cáo, Thỏ và Gà Trống có chi tiết: Nhà của Cáo làm bằng băng, nhà của Thỏ làm bằng gỗ, mùa xuân đến nhà của Cáo tan ra thành nước (Hình 3</a:t>
            </a:r>
            <a:r>
              <a:rPr lang="vi-VN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 algn="just"/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xảy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254" y="2875191"/>
            <a:ext cx="7361120" cy="32716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646288" y="2987501"/>
            <a:ext cx="2928395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xảy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nóng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cháy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rắn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lỏng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0387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D6B17E23-731B-446B-90BD-A9066FE15B73}"/>
              </a:ext>
            </a:extLst>
          </p:cNvPr>
          <p:cNvSpPr txBox="1"/>
          <p:nvPr/>
        </p:nvSpPr>
        <p:spPr>
          <a:xfrm>
            <a:off x="777864" y="353098"/>
            <a:ext cx="105098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Bai-can (Baikal) ở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sâu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lâu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UNESCO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1996.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xuân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đóng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băng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trượ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băng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11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C. 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trượt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tuyết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Bai-can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zh-CN" alt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  <p:pic>
        <p:nvPicPr>
          <p:cNvPr id="2050" name="Picture 2" descr="7 hồ nước đóng băng tuyệt đẹp trên thế giớ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3285349"/>
            <a:ext cx="4568825" cy="3020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ikal – hồ nước ngọt sâu nhất thế giới - Nhịp sống kinh tế Việt Nam &amp; Thế  giớ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84" y="3285349"/>
            <a:ext cx="4648128" cy="30174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1889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D6B17E23-731B-446B-90BD-A9066FE15B73}"/>
              </a:ext>
            </a:extLst>
          </p:cNvPr>
          <p:cNvSpPr txBox="1"/>
          <p:nvPr/>
        </p:nvSpPr>
        <p:spPr>
          <a:xfrm>
            <a:off x="777864" y="353098"/>
            <a:ext cx="105098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Bai-can (Baikal) ở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sâu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lâu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UNESCO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1996.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xuân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đóng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băng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trượ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băng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11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C. 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trượt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tuyết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Bai-can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zh-CN" alt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01" y="3224742"/>
            <a:ext cx="5543380" cy="3423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49120" y="3426106"/>
            <a:ext cx="4540369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trượt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tuyết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Bai-can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11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băng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tan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74" y="2994023"/>
            <a:ext cx="3579263" cy="36494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0834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45DB68D-FB7E-4142-85BA-A69139E7E9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94267" y="2331665"/>
            <a:ext cx="6803466" cy="186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500" dirty="0" smtClean="0">
                <a:latin typeface="#9Slide07 IcielBC Cubano Normal" panose="00000500000000000000" pitchFamily="2" charset="0"/>
              </a:rPr>
              <a:t>VẬN DỤNG</a:t>
            </a:r>
            <a:endParaRPr lang="en-US" sz="11500" dirty="0">
              <a:latin typeface="#9Slide07 IcielBC Cubano Normal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3834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D6B17E23-731B-446B-90BD-A9066FE15B73}"/>
              </a:ext>
            </a:extLst>
          </p:cNvPr>
          <p:cNvSpPr txBox="1"/>
          <p:nvPr/>
        </p:nvSpPr>
        <p:spPr>
          <a:xfrm>
            <a:off x="757544" y="495338"/>
            <a:ext cx="1082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Hội nghị Môi trường thế giới lần đầu tiên được tổ chức vào ngày 5 tháng 6 năm 1972 tại Xtốc-khôm, Thụy Điển. Từ đó, Liên hợp quốc đã chọn ngày 5 tháng 6 hằng năm là ngày Môi trường thế giới để thúc đẩy nhận thức và hành động vì môi trường trên toàn thế giới</a:t>
            </a:r>
            <a:r>
              <a:rPr lang="vi-VN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图片 6">
            <a:extLst>
              <a:ext uri="{FF2B5EF4-FFF2-40B4-BE49-F238E27FC236}">
                <a16:creationId xmlns:a16="http://schemas.microsoft.com/office/drawing/2014/main" id="{877E375E-8A36-4799-A554-FAC87B0B70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73"/>
          <a:stretch/>
        </p:blipFill>
        <p:spPr>
          <a:xfrm>
            <a:off x="6935331" y="2643303"/>
            <a:ext cx="6116208" cy="41973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9331" y="3911658"/>
            <a:ext cx="64179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Em hãy vẽ bức tranh cổ động bảo vệ bầu không khí trong lành cho ngày Môi trường thế giới.</a:t>
            </a:r>
            <a:endParaRPr lang="vi-VN" sz="36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0037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m hãy vẽ bức tranh cổ động bảo vệ bầu không khí trong lành cho ngày Môi trường thế giới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" y="3477895"/>
            <a:ext cx="5008879" cy="29015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m hãy vẽ bức tranh cổ động bảo vệ bầu không khí trong lành cho ngày Môi trường thế giới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" y="462280"/>
            <a:ext cx="5008879" cy="29015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m hãy vẽ bức tranh cổ động bảo vệ bầu không khí trong lành cho ngày Môi trường thế giới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2280"/>
            <a:ext cx="5039359" cy="2910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70 Gợi ý Vẽ Tranh Cổ Động lớp 8 đơn giản mà ấn tượ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53282"/>
            <a:ext cx="5039359" cy="2926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8105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45DB68D-FB7E-4142-85BA-A69139E7E9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65E5547-7D85-42D0-89C1-8164A10184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1" t="10692" r="21575" b="12786"/>
          <a:stretch/>
        </p:blipFill>
        <p:spPr>
          <a:xfrm flipH="1">
            <a:off x="7865642" y="2806881"/>
            <a:ext cx="4021558" cy="38545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309" y="1854073"/>
            <a:ext cx="6957460" cy="3271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0951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8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>
            <a:extLst>
              <a:ext uri="{FF2B5EF4-FFF2-40B4-BE49-F238E27FC236}">
                <a16:creationId xmlns:a16="http://schemas.microsoft.com/office/drawing/2014/main" id="{4118045F-B67F-4B7C-9106-0845289C52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03784" y="984738"/>
            <a:ext cx="4245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#9Slide07 IcielBC Cubano Normal" panose="00000500000000000000" pitchFamily="2" charset="0"/>
              </a:rPr>
              <a:t>YÊU CẦU CẦN ĐẠT</a:t>
            </a:r>
            <a:endParaRPr lang="en-US" sz="4000" dirty="0">
              <a:latin typeface="#9Slide07 IcielBC Cubano Normal" panose="000005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9127" y="1692624"/>
            <a:ext cx="623374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xử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huống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giản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663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45DB68D-FB7E-4142-85BA-A69139E7E9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934" y="1889626"/>
            <a:ext cx="8724132" cy="30787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0470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58909" y="129031"/>
            <a:ext cx="10442211" cy="6153859"/>
            <a:chOff x="2725149" y="169671"/>
            <a:chExt cx="10442211" cy="6153859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49E7EF7-097E-49B3-B10F-C1D76FF209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561" b="14656"/>
            <a:stretch/>
          </p:blipFill>
          <p:spPr>
            <a:xfrm>
              <a:off x="5160258" y="169671"/>
              <a:ext cx="5527051" cy="3630168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2725149" y="489176"/>
              <a:ext cx="10442211" cy="5834354"/>
              <a:chOff x="2532109" y="570456"/>
              <a:chExt cx="10442211" cy="5834354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4478528" y="3045050"/>
                <a:ext cx="6707632" cy="3098721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tx1"/>
                </a:solidFill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học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những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gì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chủ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đề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Chất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  <a:p>
                <a:pPr algn="ctr"/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Điều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gì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thích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nhất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về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nước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không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khí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en-US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026" name="Picture 2" descr="Hình ảnh Nước Bắn Tung Toé Vector Minh Họa PNG , Nước, Giật Gân, Hình Minh  Họa PNG và Vector với nền trong suốt để tải xuống miễn phí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6" b="100000" l="0" r="100000">
                            <a14:foregroundMark x1="51094" y1="12656" x2="56094" y2="19219"/>
                            <a14:foregroundMark x1="68906" y1="39063" x2="59688" y2="46875"/>
                            <a14:foregroundMark x1="30000" y1="54375" x2="37188" y2="57656"/>
                            <a14:foregroundMark x1="10781" y1="72813" x2="10469" y2="79375"/>
                            <a14:foregroundMark x1="21406" y1="72656" x2="28125" y2="75469"/>
                            <a14:foregroundMark x1="36250" y1="73438" x2="50313" y2="75156"/>
                            <a14:foregroundMark x1="84844" y1="72188" x2="94219" y2="76719"/>
                            <a14:foregroundMark x1="13438" y1="81563" x2="15000" y2="83438"/>
                            <a14:foregroundMark x1="45313" y1="88750" x2="62344" y2="8531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2109" y="3881119"/>
                <a:ext cx="2523690" cy="25236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Tải 10+ mẫu khinh khí cầu vector đẹp AI, PSD, SVG, 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50935" y="570456"/>
                <a:ext cx="4223385" cy="27150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03994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45DB68D-FB7E-4142-85BA-A69139E7E9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755" y="1889626"/>
            <a:ext cx="6504996" cy="30787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5722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534C2E6-38DF-498A-926F-DFB5E6888810}"/>
              </a:ext>
            </a:extLst>
          </p:cNvPr>
          <p:cNvSpPr txBox="1"/>
          <p:nvPr/>
        </p:nvSpPr>
        <p:spPr>
          <a:xfrm>
            <a:off x="794313" y="426400"/>
            <a:ext cx="10622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03829"/>
              </a:solidFill>
              <a:effectLst/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430" b="1620"/>
          <a:stretch/>
        </p:blipFill>
        <p:spPr>
          <a:xfrm>
            <a:off x="1401499" y="1616569"/>
            <a:ext cx="4991533" cy="48655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51" y="3096919"/>
            <a:ext cx="5226190" cy="35663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468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id="{8E0ACB37-BF93-4E0E-B6B1-29E634C41F40}"/>
              </a:ext>
            </a:extLst>
          </p:cNvPr>
          <p:cNvGrpSpPr/>
          <p:nvPr/>
        </p:nvGrpSpPr>
        <p:grpSpPr>
          <a:xfrm>
            <a:off x="816744" y="1279916"/>
            <a:ext cx="10531976" cy="5136780"/>
            <a:chOff x="1146628" y="2059180"/>
            <a:chExt cx="9898744" cy="3545183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681119A5-F4D7-40E6-8B40-F2DD1615AD0A}"/>
                </a:ext>
              </a:extLst>
            </p:cNvPr>
            <p:cNvGrpSpPr/>
            <p:nvPr/>
          </p:nvGrpSpPr>
          <p:grpSpPr>
            <a:xfrm>
              <a:off x="1146628" y="2104571"/>
              <a:ext cx="9898744" cy="3454400"/>
              <a:chOff x="1146628" y="2104571"/>
              <a:chExt cx="9898744" cy="3454400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35EA9973-827E-413F-8940-4D4C4A2E03F7}"/>
                  </a:ext>
                </a:extLst>
              </p:cNvPr>
              <p:cNvSpPr/>
              <p:nvPr/>
            </p:nvSpPr>
            <p:spPr>
              <a:xfrm>
                <a:off x="1146628" y="2104571"/>
                <a:ext cx="4804229" cy="3454400"/>
              </a:xfrm>
              <a:prstGeom prst="rect">
                <a:avLst/>
              </a:prstGeom>
              <a:noFill/>
              <a:ln w="22225">
                <a:solidFill>
                  <a:srgbClr val="F038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C86DCBD2-F7AD-4C37-A5DD-938003565132}"/>
                  </a:ext>
                </a:extLst>
              </p:cNvPr>
              <p:cNvSpPr/>
              <p:nvPr/>
            </p:nvSpPr>
            <p:spPr>
              <a:xfrm>
                <a:off x="6241143" y="2104571"/>
                <a:ext cx="4804229" cy="3454400"/>
              </a:xfrm>
              <a:prstGeom prst="rect">
                <a:avLst/>
              </a:prstGeom>
              <a:noFill/>
              <a:ln w="22225">
                <a:solidFill>
                  <a:srgbClr val="F038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8C581E72-7E1D-4125-8476-9D7077C42807}"/>
                  </a:ext>
                </a:extLst>
              </p:cNvPr>
              <p:cNvGrpSpPr/>
              <p:nvPr/>
            </p:nvGrpSpPr>
            <p:grpSpPr>
              <a:xfrm>
                <a:off x="5504256" y="3091543"/>
                <a:ext cx="1183489" cy="1480455"/>
                <a:chOff x="5504256" y="3091543"/>
                <a:chExt cx="1183489" cy="1480455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82E20A02-290B-47C8-8B9A-A8104AA15F69}"/>
                    </a:ext>
                  </a:extLst>
                </p:cNvPr>
                <p:cNvGrpSpPr/>
                <p:nvPr/>
              </p:nvGrpSpPr>
              <p:grpSpPr>
                <a:xfrm>
                  <a:off x="5504256" y="3091543"/>
                  <a:ext cx="1183489" cy="1480455"/>
                  <a:chOff x="5462957" y="3091543"/>
                  <a:chExt cx="1183489" cy="1480455"/>
                </a:xfrm>
                <a:noFill/>
              </p:grpSpPr>
              <p:sp>
                <p:nvSpPr>
                  <p:cNvPr id="10" name="椭圆 9">
                    <a:extLst>
                      <a:ext uri="{FF2B5EF4-FFF2-40B4-BE49-F238E27FC236}">
                        <a16:creationId xmlns:a16="http://schemas.microsoft.com/office/drawing/2014/main" id="{346492E6-1ACA-486D-A197-658D7CCCCCC1}"/>
                      </a:ext>
                    </a:extLst>
                  </p:cNvPr>
                  <p:cNvSpPr/>
                  <p:nvPr/>
                </p:nvSpPr>
                <p:spPr>
                  <a:xfrm>
                    <a:off x="5462957" y="3091543"/>
                    <a:ext cx="196518" cy="196518"/>
                  </a:xfrm>
                  <a:prstGeom prst="ellipse">
                    <a:avLst/>
                  </a:prstGeom>
                  <a:grpFill/>
                  <a:ln w="22225">
                    <a:solidFill>
                      <a:srgbClr val="F0382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11" name="椭圆 10">
                    <a:extLst>
                      <a:ext uri="{FF2B5EF4-FFF2-40B4-BE49-F238E27FC236}">
                        <a16:creationId xmlns:a16="http://schemas.microsoft.com/office/drawing/2014/main" id="{DB6F2F5F-CD68-46CF-944D-4B8A701FA37B}"/>
                      </a:ext>
                    </a:extLst>
                  </p:cNvPr>
                  <p:cNvSpPr/>
                  <p:nvPr/>
                </p:nvSpPr>
                <p:spPr>
                  <a:xfrm>
                    <a:off x="5462957" y="4375480"/>
                    <a:ext cx="196518" cy="196518"/>
                  </a:xfrm>
                  <a:prstGeom prst="ellipse">
                    <a:avLst/>
                  </a:prstGeom>
                  <a:grpFill/>
                  <a:ln w="22225">
                    <a:solidFill>
                      <a:srgbClr val="F0382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12" name="椭圆 11">
                    <a:extLst>
                      <a:ext uri="{FF2B5EF4-FFF2-40B4-BE49-F238E27FC236}">
                        <a16:creationId xmlns:a16="http://schemas.microsoft.com/office/drawing/2014/main" id="{A896E060-CEF6-4576-9F15-DA7DF24AB516}"/>
                      </a:ext>
                    </a:extLst>
                  </p:cNvPr>
                  <p:cNvSpPr/>
                  <p:nvPr/>
                </p:nvSpPr>
                <p:spPr>
                  <a:xfrm>
                    <a:off x="6449928" y="3091543"/>
                    <a:ext cx="196518" cy="196518"/>
                  </a:xfrm>
                  <a:prstGeom prst="ellipse">
                    <a:avLst/>
                  </a:prstGeom>
                  <a:grpFill/>
                  <a:ln w="22225">
                    <a:solidFill>
                      <a:srgbClr val="F0382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13" name="椭圆 12">
                    <a:extLst>
                      <a:ext uri="{FF2B5EF4-FFF2-40B4-BE49-F238E27FC236}">
                        <a16:creationId xmlns:a16="http://schemas.microsoft.com/office/drawing/2014/main" id="{F1252CD8-0E33-4156-801F-E1FD126FF328}"/>
                      </a:ext>
                    </a:extLst>
                  </p:cNvPr>
                  <p:cNvSpPr/>
                  <p:nvPr/>
                </p:nvSpPr>
                <p:spPr>
                  <a:xfrm>
                    <a:off x="6449928" y="4375480"/>
                    <a:ext cx="196518" cy="196518"/>
                  </a:xfrm>
                  <a:prstGeom prst="ellipse">
                    <a:avLst/>
                  </a:prstGeom>
                  <a:grpFill/>
                  <a:ln w="22225">
                    <a:solidFill>
                      <a:srgbClr val="F0382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</p:grpSp>
            <p:cxnSp>
              <p:nvCxnSpPr>
                <p:cNvPr id="16" name="直接连接符 15">
                  <a:extLst>
                    <a:ext uri="{FF2B5EF4-FFF2-40B4-BE49-F238E27FC236}">
                      <a16:creationId xmlns:a16="http://schemas.microsoft.com/office/drawing/2014/main" id="{E1D99D8F-5E49-4051-BA19-C1C8F08890AC}"/>
                    </a:ext>
                  </a:extLst>
                </p:cNvPr>
                <p:cNvCxnSpPr>
                  <a:stCxn id="10" idx="6"/>
                  <a:endCxn id="12" idx="2"/>
                </p:cNvCxnSpPr>
                <p:nvPr/>
              </p:nvCxnSpPr>
              <p:spPr>
                <a:xfrm>
                  <a:off x="5700774" y="3189802"/>
                  <a:ext cx="790453" cy="0"/>
                </a:xfrm>
                <a:prstGeom prst="line">
                  <a:avLst/>
                </a:prstGeom>
                <a:ln w="22225">
                  <a:solidFill>
                    <a:srgbClr val="F0382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>
                  <a:extLst>
                    <a:ext uri="{FF2B5EF4-FFF2-40B4-BE49-F238E27FC236}">
                      <a16:creationId xmlns:a16="http://schemas.microsoft.com/office/drawing/2014/main" id="{793632C9-77E5-47A2-B390-7168F3D85F2B}"/>
                    </a:ext>
                  </a:extLst>
                </p:cNvPr>
                <p:cNvCxnSpPr/>
                <p:nvPr/>
              </p:nvCxnSpPr>
              <p:spPr>
                <a:xfrm>
                  <a:off x="5700773" y="4472502"/>
                  <a:ext cx="790453" cy="0"/>
                </a:xfrm>
                <a:prstGeom prst="line">
                  <a:avLst/>
                </a:prstGeom>
                <a:ln w="22225">
                  <a:solidFill>
                    <a:srgbClr val="F0382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F934ECFD-3FF0-4ECD-8AAB-B013190C9E18}"/>
                </a:ext>
              </a:extLst>
            </p:cNvPr>
            <p:cNvGrpSpPr/>
            <p:nvPr/>
          </p:nvGrpSpPr>
          <p:grpSpPr>
            <a:xfrm>
              <a:off x="1258937" y="2059180"/>
              <a:ext cx="4263860" cy="3545183"/>
              <a:chOff x="1236684" y="2152402"/>
              <a:chExt cx="4263860" cy="3545183"/>
            </a:xfrm>
          </p:grpSpPr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5048DE2-3085-4C1A-A421-7BA3BA15ECA5}"/>
                  </a:ext>
                </a:extLst>
              </p:cNvPr>
              <p:cNvSpPr txBox="1"/>
              <p:nvPr/>
            </p:nvSpPr>
            <p:spPr>
              <a:xfrm>
                <a:off x="1856746" y="2152402"/>
                <a:ext cx="3023735" cy="403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Nước</a:t>
                </a:r>
                <a:endPara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90DA6E6-E1F8-4275-85D1-8964F3E47CBF}"/>
                  </a:ext>
                </a:extLst>
              </p:cNvPr>
              <p:cNvSpPr txBox="1"/>
              <p:nvPr/>
            </p:nvSpPr>
            <p:spPr>
              <a:xfrm>
                <a:off x="1236684" y="2458270"/>
                <a:ext cx="4263860" cy="3239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sz="2300" b="0" i="0" dirty="0" smtClean="0">
                    <a:solidFill>
                      <a:srgbClr val="33333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300" b="0" i="0" dirty="0" smtClean="0">
                    <a:solidFill>
                      <a:srgbClr val="33333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Tính chất của nước: Vận dụng tính chất của nước trong cuộc sống.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sz="2300" b="0" i="0" dirty="0" smtClean="0">
                    <a:solidFill>
                      <a:srgbClr val="33333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300" b="0" i="0" dirty="0" smtClean="0">
                    <a:solidFill>
                      <a:srgbClr val="33333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Vai trò của nước: trong đời sống, sản xuất, sinh hoạt.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sz="2300" b="0" i="0" dirty="0" smtClean="0">
                    <a:solidFill>
                      <a:srgbClr val="33333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300" b="0" i="0" dirty="0" smtClean="0">
                    <a:solidFill>
                      <a:srgbClr val="33333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Sự chuyển thể của nước: Vòng tuần hoàn của nước trong tự nhiên.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sz="2300" b="0" i="0" dirty="0" smtClean="0">
                    <a:solidFill>
                      <a:srgbClr val="33333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300" b="0" i="0" dirty="0" smtClean="0">
                    <a:solidFill>
                      <a:srgbClr val="33333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Sự ô nhiễm nguồn nước: Nguyên nhân, tác hại; Cách làm sạch và bảo vệ nguồn nước.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sz="2300" b="0" i="0" dirty="0" smtClean="0">
                    <a:solidFill>
                      <a:srgbClr val="33333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300" b="0" i="0" dirty="0" smtClean="0">
                    <a:solidFill>
                      <a:srgbClr val="33333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Tiết kiệm nước: Sự cần thiết phải tiết kiệm; Việc làm tiết kiệm nước.</a:t>
                </a:r>
                <a:endParaRPr lang="vi-VN" sz="2300" b="0" i="0" dirty="0" smtClean="0">
                  <a:solidFill>
                    <a:srgbClr val="333333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6A83EFF6-591D-42F5-89D2-96CD8B503E4D}"/>
                </a:ext>
              </a:extLst>
            </p:cNvPr>
            <p:cNvGrpSpPr/>
            <p:nvPr/>
          </p:nvGrpSpPr>
          <p:grpSpPr>
            <a:xfrm>
              <a:off x="6827952" y="2059220"/>
              <a:ext cx="4077213" cy="3378123"/>
              <a:chOff x="1629905" y="2152442"/>
              <a:chExt cx="4077213" cy="3378123"/>
            </a:xfrm>
          </p:grpSpPr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3322ADD7-2658-4392-8A8B-1B29D30C7364}"/>
                  </a:ext>
                </a:extLst>
              </p:cNvPr>
              <p:cNvSpPr txBox="1"/>
              <p:nvPr/>
            </p:nvSpPr>
            <p:spPr>
              <a:xfrm>
                <a:off x="1974563" y="2152442"/>
                <a:ext cx="3023735" cy="403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Không</a:t>
                </a:r>
                <a:r>
                  <a:rPr kumimoji="0" lang="en-US" altLang="zh-CN" sz="3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altLang="zh-CN" sz="32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khí</a:t>
                </a:r>
                <a:endPara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8BFB6C38-D0A6-4020-BC93-341BFC19B803}"/>
                  </a:ext>
                </a:extLst>
              </p:cNvPr>
              <p:cNvSpPr txBox="1"/>
              <p:nvPr/>
            </p:nvSpPr>
            <p:spPr>
              <a:xfrm>
                <a:off x="1629905" y="2546147"/>
                <a:ext cx="4077213" cy="2984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sz="2500" b="0" i="0" dirty="0" smtClean="0">
                    <a:solidFill>
                      <a:srgbClr val="33333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500" b="0" i="0" dirty="0" smtClean="0">
                    <a:solidFill>
                      <a:srgbClr val="33333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Không khí có ở đâu: Thành phần và tính chất của không khí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sz="2500" b="0" i="0" dirty="0" smtClean="0">
                    <a:solidFill>
                      <a:srgbClr val="33333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500" b="0" i="0" dirty="0" smtClean="0">
                    <a:solidFill>
                      <a:srgbClr val="33333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Vai trò của không khí đối với sự sống, sự cháy.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sz="2500" b="0" i="0" dirty="0" smtClean="0">
                    <a:solidFill>
                      <a:srgbClr val="33333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500" b="0" i="0" dirty="0" smtClean="0">
                    <a:solidFill>
                      <a:srgbClr val="33333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Gió: Sự hình thành gió và mức độ mạnh của gió; Cách phòng chống bão.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sz="2500" b="0" i="0" dirty="0" smtClean="0">
                    <a:solidFill>
                      <a:srgbClr val="33333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500" b="0" i="0" dirty="0" smtClean="0">
                    <a:solidFill>
                      <a:srgbClr val="33333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Ô nhiễm không khí: Nguyên nhân, tác hại; Việc làm bảo vệ bầu không khí.</a:t>
                </a:r>
                <a:endParaRPr lang="vi-VN" sz="2500" b="0" i="0" dirty="0">
                  <a:solidFill>
                    <a:srgbClr val="333333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577983" y="383148"/>
            <a:ext cx="11009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1" i="0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 nội dung đã học trong chủ đề </a:t>
            </a:r>
            <a:r>
              <a:rPr lang="en-US" sz="4800" b="1" i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4800" b="1" i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hất: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74" y="3848305"/>
            <a:ext cx="3171867" cy="3176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8117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534C2E6-38DF-498A-926F-DFB5E6888810}"/>
              </a:ext>
            </a:extLst>
          </p:cNvPr>
          <p:cNvSpPr txBox="1"/>
          <p:nvPr/>
        </p:nvSpPr>
        <p:spPr>
          <a:xfrm>
            <a:off x="692713" y="690560"/>
            <a:ext cx="10622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2: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48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8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48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48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8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8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zh-CN" altLang="en-US" sz="48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848" y="1744373"/>
            <a:ext cx="4473053" cy="32305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2713" y="1625882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Vì sao người ta lại gác các thanh củi lên nhau để tạo thành nhiều khe trống?</a:t>
            </a:r>
          </a:p>
          <a:p>
            <a:pPr algn="just"/>
            <a:r>
              <a:rPr lang="vi-VN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Chuyện gì sẽ xảy ra nếu các thanh củi không được gác lên nhau?</a:t>
            </a:r>
            <a:endParaRPr lang="vi-VN" sz="4000" i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676" y="4518433"/>
            <a:ext cx="6448417" cy="22898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7805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534C2E6-38DF-498A-926F-DFB5E6888810}"/>
              </a:ext>
            </a:extLst>
          </p:cNvPr>
          <p:cNvSpPr txBox="1"/>
          <p:nvPr/>
        </p:nvSpPr>
        <p:spPr>
          <a:xfrm>
            <a:off x="692713" y="690560"/>
            <a:ext cx="10622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2: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zh-CN" altLang="en-US" sz="4800" b="0" i="1" u="none" strike="noStrike" kern="1200" cap="none" spc="0" normalizeH="0" baseline="0" noProof="0" dirty="0">
              <a:ln>
                <a:noFill/>
              </a:ln>
              <a:solidFill>
                <a:srgbClr val="F03829"/>
              </a:solidFill>
              <a:effectLst/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2713" y="1625882"/>
            <a:ext cx="59743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 sao người ta lại gác các thanh củi lên nhau để tạo thành nhiều khe trống?</a:t>
            </a:r>
          </a:p>
          <a:p>
            <a:pPr algn="just"/>
            <a:r>
              <a:rPr lang="vi-VN" sz="3600" b="0" i="0" dirty="0" smtClean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600" b="0" i="0" dirty="0" smtClean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 ta lại gác các thanh củi lên nhau để tạo thành nhiều khe trống để cung cấp không khí nhằm duy trì sự cháy của thanh củi.</a:t>
            </a:r>
            <a:endParaRPr lang="vi-VN" sz="3600" b="0" i="0" dirty="0" smtClean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196" name="Picture 4" descr="Hướng dẫn các bạn xếp củi - hướng dẫn cách làm lửa trạ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-104" r="17767" b="2258"/>
          <a:stretch/>
        </p:blipFill>
        <p:spPr bwMode="auto">
          <a:xfrm>
            <a:off x="6863787" y="1916921"/>
            <a:ext cx="4653023" cy="3942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6184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5|0.4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5|0.4|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5|0.4|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5|0.4|0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6|0.7|0.7|0.6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2923B9FC-D803-4DA7-B490-F234722F5E7B}"/>
</file>

<file path=customXml/itemProps2.xml><?xml version="1.0" encoding="utf-8"?>
<ds:datastoreItem xmlns:ds="http://schemas.openxmlformats.org/officeDocument/2006/customXml" ds:itemID="{A9094540-8EE7-4553-83AA-25E0BB42E7B9}"/>
</file>

<file path=customXml/itemProps3.xml><?xml version="1.0" encoding="utf-8"?>
<ds:datastoreItem xmlns:ds="http://schemas.openxmlformats.org/officeDocument/2006/customXml" ds:itemID="{FCA7C3AF-5B6D-4529-A26E-555B50D83F91}"/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664</Words>
  <Application>Microsoft Office PowerPoint</Application>
  <PresentationFormat>Widescreen</PresentationFormat>
  <Paragraphs>39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微软雅黑</vt:lpstr>
      <vt:lpstr>思源黑体 CN Medium</vt:lpstr>
      <vt:lpstr>#9Slide07 HoneyCream</vt:lpstr>
      <vt:lpstr>#9Slide07 IcielBC Cubano Normal</vt:lpstr>
      <vt:lpstr>Arial</vt:lpstr>
      <vt:lpstr>Calibri</vt:lpstr>
      <vt:lpstr>Calibri Light</vt:lpstr>
      <vt:lpstr>Cambria</vt:lpstr>
      <vt:lpstr>SVN-Newton</vt:lpstr>
      <vt:lpstr>Times New Roman</vt:lpstr>
      <vt:lpstr>Office Theme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Nguyễn Thị Hồng Linh</cp:lastModifiedBy>
  <cp:revision>10</cp:revision>
  <dcterms:created xsi:type="dcterms:W3CDTF">2023-08-22T03:07:03Z</dcterms:created>
  <dcterms:modified xsi:type="dcterms:W3CDTF">2023-08-22T07:17:41Z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