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5" r:id="rId2"/>
  </p:sldMasterIdLst>
  <p:notesMasterIdLst>
    <p:notesMasterId r:id="rId22"/>
  </p:notesMasterIdLst>
  <p:sldIdLst>
    <p:sldId id="426" r:id="rId3"/>
    <p:sldId id="427" r:id="rId4"/>
    <p:sldId id="437" r:id="rId5"/>
    <p:sldId id="445" r:id="rId6"/>
    <p:sldId id="395" r:id="rId7"/>
    <p:sldId id="438" r:id="rId8"/>
    <p:sldId id="441" r:id="rId9"/>
    <p:sldId id="396" r:id="rId10"/>
    <p:sldId id="442" r:id="rId11"/>
    <p:sldId id="443" r:id="rId12"/>
    <p:sldId id="444" r:id="rId13"/>
    <p:sldId id="398" r:id="rId14"/>
    <p:sldId id="439" r:id="rId15"/>
    <p:sldId id="433" r:id="rId16"/>
    <p:sldId id="401" r:id="rId17"/>
    <p:sldId id="446" r:id="rId18"/>
    <p:sldId id="440" r:id="rId19"/>
    <p:sldId id="434" r:id="rId20"/>
    <p:sldId id="44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94B"/>
    <a:srgbClr val="32A773"/>
    <a:srgbClr val="203965"/>
    <a:srgbClr val="F99102"/>
    <a:srgbClr val="FEBF2C"/>
    <a:srgbClr val="FFC102"/>
    <a:srgbClr val="005A9A"/>
    <a:srgbClr val="A71B26"/>
    <a:srgbClr val="F2F2F2"/>
    <a:srgbClr val="C92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69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2076" y="98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373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711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327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12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715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679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390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746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649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49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257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58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488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5" y="170263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005753" y="-1327154"/>
            <a:ext cx="2186247" cy="615954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4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Tư Bùi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3" r:id="rId2"/>
    <p:sldLayoutId id="2147483674" r:id="rId3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505349"/>
            <a:ext cx="9908936" cy="53363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23466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8856849" y="4008582"/>
            <a:ext cx="3377572" cy="284941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42421" y="0"/>
            <a:ext cx="8638781" cy="3619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568" y="2246857"/>
            <a:ext cx="10463872" cy="2858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30631">
            <a:off x="1889876" y="1034534"/>
            <a:ext cx="7754784" cy="39932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765" y="4699246"/>
            <a:ext cx="775250" cy="13179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0526" y="-208275"/>
            <a:ext cx="1523956" cy="15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227393"/>
              </p:ext>
            </p:extLst>
          </p:nvPr>
        </p:nvGraphicFramePr>
        <p:xfrm>
          <a:off x="1305658" y="1173018"/>
          <a:ext cx="9990415" cy="3620824"/>
        </p:xfrm>
        <a:graphic>
          <a:graphicData uri="http://schemas.openxmlformats.org/drawingml/2006/table">
            <a:tbl>
              <a:tblPr/>
              <a:tblGrid>
                <a:gridCol w="2257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0263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  <a:gridCol w="2674034">
                  <a:extLst>
                    <a:ext uri="{9D8B030D-6E8A-4147-A177-3AD203B41FA5}">
                      <a16:colId xmlns:a16="http://schemas.microsoft.com/office/drawing/2014/main" val="2494655451"/>
                    </a:ext>
                  </a:extLst>
                </a:gridCol>
              </a:tblGrid>
              <a:tr h="84189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THEO THỜI GIAN TRONG NGÀY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2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Buổi sáng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Buổi trưa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Buổi chiều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Buổi tối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802439"/>
                  </a:ext>
                </a:extLst>
              </a:tr>
              <a:tr h="20487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498855"/>
                  </a:ext>
                </a:extLst>
              </a:tr>
            </a:tbl>
          </a:graphicData>
        </a:graphic>
      </p:graphicFrame>
      <p:pic>
        <p:nvPicPr>
          <p:cNvPr id="8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-998158" y="4229888"/>
            <a:ext cx="3102488" cy="3429000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3798136" y="5283200"/>
            <a:ext cx="7584498" cy="157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3099" y="2828834"/>
            <a:ext cx="2207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ập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828" y="3198167"/>
            <a:ext cx="399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vi-VN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trưa, ngủ trưa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967335"/>
            <a:ext cx="2528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ham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CLB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34227" y="3004312"/>
            <a:ext cx="2648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8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558118"/>
              </p:ext>
            </p:extLst>
          </p:nvPr>
        </p:nvGraphicFramePr>
        <p:xfrm>
          <a:off x="1813389" y="1173018"/>
          <a:ext cx="7921737" cy="3583709"/>
        </p:xfrm>
        <a:graphic>
          <a:graphicData uri="http://schemas.openxmlformats.org/drawingml/2006/table">
            <a:tbl>
              <a:tblPr/>
              <a:tblGrid>
                <a:gridCol w="4458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3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459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THEO ĐỊA ĐIỂM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1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Ở nhà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Ở trường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802439"/>
                  </a:ext>
                </a:extLst>
              </a:tr>
              <a:tr h="2011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498855"/>
                  </a:ext>
                </a:extLst>
              </a:tr>
            </a:tbl>
          </a:graphicData>
        </a:graphic>
      </p:graphicFrame>
      <p:pic>
        <p:nvPicPr>
          <p:cNvPr id="8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-998158" y="4229888"/>
            <a:ext cx="3102488" cy="3429000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3373264" y="5283200"/>
            <a:ext cx="7584498" cy="157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29026" y="2948022"/>
            <a:ext cx="40609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vi-VN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ập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4257" y="3140467"/>
            <a:ext cx="3996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2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CLB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1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261" y="3162630"/>
            <a:ext cx="3492506" cy="34925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53309" y="2040910"/>
            <a:ext cx="87606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9565" y="-168658"/>
            <a:ext cx="8364437" cy="6437934"/>
          </a:xfrm>
          <a:prstGeom prst="rect">
            <a:avLst/>
          </a:prstGeom>
        </p:spPr>
      </p:pic>
      <p:pic>
        <p:nvPicPr>
          <p:cNvPr id="6" name="图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0" y="5670900"/>
            <a:ext cx="7488455" cy="118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90" y="691641"/>
            <a:ext cx="10303003" cy="51547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029172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752741" y="3471338"/>
            <a:ext cx="3102488" cy="3429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474471" y="5216975"/>
            <a:ext cx="7584498" cy="157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7451">
            <a:off x="812598" y="301591"/>
            <a:ext cx="7277647" cy="5934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2951" y="1921188"/>
            <a:ext cx="10766469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8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197909" y="551102"/>
            <a:ext cx="9321678" cy="57557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226822" y="-28408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566" y="3086452"/>
            <a:ext cx="3886206" cy="38862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20949" y="1344004"/>
            <a:ext cx="9632515" cy="16643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/>
          <a:srcRect l="50662" r="20898"/>
          <a:stretch/>
        </p:blipFill>
        <p:spPr>
          <a:xfrm>
            <a:off x="6928413" y="1350030"/>
            <a:ext cx="2937164" cy="16704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9946" y="2493912"/>
            <a:ext cx="7191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 </a:t>
            </a:r>
            <a:r>
              <a:rPr lang="vi-VN" alt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lựa chọn một tiêu chí để phân loại công việc trong thời gian biểu. Sau đó vẽ sơ đồ tư duy theo tiêu chí phân loại đã lựa chọn.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55" y="4164361"/>
            <a:ext cx="2690257" cy="137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4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10548">
            <a:off x="1171284" y="-274024"/>
            <a:ext cx="9849433" cy="7580904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05033" y="2393044"/>
            <a:ext cx="920039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vi-VN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nhánh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0" y="2113848"/>
            <a:ext cx="4228739" cy="47441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0" y="5784660"/>
            <a:ext cx="4804515" cy="99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53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49" y="606392"/>
            <a:ext cx="10164279" cy="57573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0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90" y="691641"/>
            <a:ext cx="10303003" cy="51547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029172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2184939" y="3429000"/>
            <a:ext cx="3102488" cy="3429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538" y="825099"/>
            <a:ext cx="10760373" cy="5614903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040889" y="2546318"/>
            <a:ext cx="937228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 tục hoàn thành sơ đồ tư duy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tham gia triển lãm.</a:t>
            </a:r>
            <a:endParaRPr kumimoji="0" lang="en-US" altLang="en-US" sz="3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68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950642" y="0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94" y="3073047"/>
            <a:ext cx="3886206" cy="3886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1051" y="1796902"/>
            <a:ext cx="9429897" cy="490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79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08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497" y="915880"/>
            <a:ext cx="10303003" cy="59421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8404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-304190" y="4886036"/>
            <a:ext cx="1784192" cy="197196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906" y="85561"/>
            <a:ext cx="10760373" cy="36152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8463" y="1585760"/>
            <a:ext cx="82188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1. Kiến thức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Phân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loại được một vấn đề, sự vật, sự việc theo tiêu chí khác nhau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Xây dựng được sơ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đồ tư duy đã lập ở góc của nhóm mình để chia sẻ với các bạn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. Năng lực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Năng </a:t>
            </a:r>
            <a:r>
              <a:rPr lang="vi-VN" sz="2200" i="1" dirty="0">
                <a:latin typeface="Cambria" panose="02040503050406030204" pitchFamily="18" charset="0"/>
                <a:ea typeface="Cambria" panose="02040503050406030204" pitchFamily="18" charset="0"/>
              </a:rPr>
              <a:t>lực giao tiếp, hợp tác: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 Trao đổi với bạn và phân loại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những hoạt động hàng ngày của bản thân.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. Phẩm chất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Nhân ái: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Vui vẻ, thân thiện, biết tự lực thực hiện nhiệm vụ theo sự phân công, hướng dẫn.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9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149229" y="1727128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828" y="2366152"/>
            <a:ext cx="10760373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7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 Nhạc Thiếu Nhi - MẤY GIỜ RỒI- - BADANAMU BIỆT ĐỘI LÍ LẮC - HTV3 DreamsTV - 20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45" y="80547"/>
            <a:ext cx="11610109" cy="63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65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101103" y="115999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553" y="3070368"/>
            <a:ext cx="3886206" cy="3886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0478" y="2417762"/>
            <a:ext cx="12587294" cy="431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498" y="498072"/>
            <a:ext cx="10303003" cy="51547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2184939" y="3429000"/>
            <a:ext cx="3102488" cy="3429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86" y="1842819"/>
            <a:ext cx="10760373" cy="3627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8791">
            <a:off x="68512" y="124688"/>
            <a:ext cx="7660206" cy="590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3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40A15BA7-32A6-A013-F638-65756E7AD421}"/>
              </a:ext>
            </a:extLst>
          </p:cNvPr>
          <p:cNvSpPr txBox="1"/>
          <p:nvPr/>
        </p:nvSpPr>
        <p:spPr>
          <a:xfrm>
            <a:off x="1226536" y="1030551"/>
            <a:ext cx="8379282" cy="93834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Dot"/>
          </a:ln>
        </p:spPr>
        <p:txBody>
          <a:bodyPr wrap="square" rtlCol="0" anchor="t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Aa粉嘟嘟 (非商业使用)" panose="02010600010101010101" charset="-122"/>
              <a:sym typeface="思源黑体 CN" panose="020B05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4376" y="1170369"/>
            <a:ext cx="8309839" cy="658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liệt kê các hoạt động trong ngày của mình.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7798" y="2311618"/>
            <a:ext cx="76264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dục, vệ sinh cá nhân, ăn sáng, đi học, ăn trưa, tham gia CLB đá bóng, giúp mẹ nấu cơm, ăn tối, rửa </a:t>
            </a: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bát,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bài tập về nhà, xem phim với gia đình, đi </a:t>
            </a: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ngủ.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7" name="图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3571" y="1868079"/>
            <a:ext cx="8552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thảo luận về cách phân loại hoạt động trong ngày theo những tiêu chí khác nhau: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0662"/>
          <a:stretch/>
        </p:blipFill>
        <p:spPr>
          <a:xfrm>
            <a:off x="6548581" y="659295"/>
            <a:ext cx="5095443" cy="1670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3653" y="665392"/>
            <a:ext cx="9632515" cy="1664352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8791" y="3429000"/>
            <a:ext cx="5200071" cy="280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8642838"/>
              </p:ext>
            </p:extLst>
          </p:nvPr>
        </p:nvGraphicFramePr>
        <p:xfrm>
          <a:off x="2009448" y="1270534"/>
          <a:ext cx="9242484" cy="3814261"/>
        </p:xfrm>
        <a:graphic>
          <a:graphicData uri="http://schemas.openxmlformats.org/drawingml/2006/table">
            <a:tbl>
              <a:tblPr/>
              <a:tblGrid>
                <a:gridCol w="2235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6378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</a:tblGrid>
              <a:tr h="102901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DẠNG HOẠT ĐỘNG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7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Học tập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Sinh hoạt cá nhân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Vui chơi, giải trí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802439"/>
                  </a:ext>
                </a:extLst>
              </a:tr>
              <a:tr h="1831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498855"/>
                  </a:ext>
                </a:extLst>
              </a:tr>
            </a:tbl>
          </a:graphicData>
        </a:graphic>
      </p:graphicFrame>
      <p:pic>
        <p:nvPicPr>
          <p:cNvPr id="8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-776329" y="3429000"/>
            <a:ext cx="3102488" cy="3429000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3153244" y="5283200"/>
            <a:ext cx="7584498" cy="157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15885" y="3543484"/>
            <a:ext cx="22747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600" i="1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600" i="1" dirty="0">
                <a:latin typeface="Cambria" panose="02040503050406030204" pitchFamily="18" charset="0"/>
                <a:ea typeface="Cambria" panose="02040503050406030204" pitchFamily="18" charset="0"/>
              </a:rPr>
              <a:t>học, </a:t>
            </a:r>
            <a:endParaRPr lang="vi-VN" sz="26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làm </a:t>
            </a:r>
            <a:r>
              <a:rPr lang="vi-VN" sz="2600" i="1" dirty="0">
                <a:latin typeface="Cambria" panose="02040503050406030204" pitchFamily="18" charset="0"/>
                <a:ea typeface="Cambria" panose="02040503050406030204" pitchFamily="18" charset="0"/>
              </a:rPr>
              <a:t>bài tập</a:t>
            </a:r>
            <a:r>
              <a:rPr lang="vi-VN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lang="en-US" sz="2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7033" y="3275781"/>
            <a:ext cx="399683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ập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5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5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5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500" i="1" dirty="0">
                <a:latin typeface="Cambria" panose="02040503050406030204" pitchFamily="18" charset="0"/>
                <a:ea typeface="Cambria" panose="02040503050406030204" pitchFamily="18" charset="0"/>
              </a:rPr>
              <a:t>ngủ,...</a:t>
            </a:r>
            <a:endParaRPr lang="en-US" sz="2500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60301" y="3491225"/>
            <a:ext cx="31194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Tham gia CLB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đình, đạp xe,...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7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991CC17-0E26-4A3F-8447-A61FF2D5839F}"/>
</file>

<file path=customXml/itemProps2.xml><?xml version="1.0" encoding="utf-8"?>
<ds:datastoreItem xmlns:ds="http://schemas.openxmlformats.org/officeDocument/2006/customXml" ds:itemID="{3F459BDE-35B2-424C-A6D2-AB06A9FDBE0C}"/>
</file>

<file path=customXml/itemProps3.xml><?xml version="1.0" encoding="utf-8"?>
<ds:datastoreItem xmlns:ds="http://schemas.openxmlformats.org/officeDocument/2006/customXml" ds:itemID="{82AC1F46-744C-4DC4-8B48-61B9AA94659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544</Words>
  <Application>Microsoft Office PowerPoint</Application>
  <PresentationFormat>Widescreen</PresentationFormat>
  <Paragraphs>46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#9Slide07 HoneyCream</vt:lpstr>
      <vt:lpstr>Aa粉嘟嘟 (非商业使用)</vt:lpstr>
      <vt:lpstr>Arial</vt:lpstr>
      <vt:lpstr>Calibri</vt:lpstr>
      <vt:lpstr>Cambria</vt:lpstr>
      <vt:lpstr>等线</vt:lpstr>
      <vt:lpstr>SVN-Newton</vt:lpstr>
      <vt:lpstr>Times New Roman</vt:lpstr>
      <vt:lpstr>Wingdings</vt:lpstr>
      <vt:lpstr>思源黑体 CN</vt:lpstr>
      <vt:lpstr>思源黑体 CN Bold</vt:lpstr>
      <vt:lpstr>Office 主题​​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2022-02-22T11:00:15Z</dcterms:created>
  <dcterms:modified xsi:type="dcterms:W3CDTF">2023-09-04T15:21:45Z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