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2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20"/>
  </p:notesMasterIdLst>
  <p:sldIdLst>
    <p:sldId id="256" r:id="rId3"/>
    <p:sldId id="287" r:id="rId4"/>
    <p:sldId id="291" r:id="rId5"/>
    <p:sldId id="292" r:id="rId6"/>
    <p:sldId id="293" r:id="rId7"/>
    <p:sldId id="294" r:id="rId8"/>
    <p:sldId id="295" r:id="rId9"/>
    <p:sldId id="289" r:id="rId10"/>
    <p:sldId id="258" r:id="rId11"/>
    <p:sldId id="281" r:id="rId12"/>
    <p:sldId id="282" r:id="rId13"/>
    <p:sldId id="283" r:id="rId14"/>
    <p:sldId id="278" r:id="rId15"/>
    <p:sldId id="285" r:id="rId16"/>
    <p:sldId id="284" r:id="rId17"/>
    <p:sldId id="286" r:id="rId18"/>
    <p:sldId id="297" r:id="rId19"/>
  </p:sldIdLst>
  <p:sldSz cx="12192000" cy="6858000"/>
  <p:notesSz cx="6858000" cy="9144000"/>
  <p:embeddedFontLst>
    <p:embeddedFont>
      <p:font typeface="Tahoma" panose="020B0604030504040204" pitchFamily="34" charset="0"/>
      <p:regular r:id="rId21"/>
      <p:bold r:id="rId22"/>
    </p:embeddedFont>
    <p:embeddedFont>
      <p:font typeface="SVN-Lobster" panose="02040603050506020204" pitchFamily="18" charset="0"/>
      <p:regular r:id="rId23"/>
    </p:embeddedFont>
    <p:embeddedFont>
      <p:font typeface="Calibri" panose="020F0502020204030204" pitchFamily="34" charset="0"/>
      <p:regular r:id="rId24"/>
      <p:bold r:id="rId25"/>
      <p:italic r:id="rId26"/>
      <p:boldItalic r:id="rId27"/>
    </p:embeddedFont>
    <p:embeddedFont>
      <p:font typeface="包图简圆体" panose="020B0604020202020204" charset="-122"/>
      <p:regular r:id="rId28"/>
    </p:embeddedFont>
    <p:embeddedFont>
      <p:font typeface="等线" panose="020B0604020202020204" charset="-122"/>
      <p:regular r:id="rId29"/>
      <p:bold r:id="rId30"/>
    </p:embeddedFont>
    <p:embeddedFont>
      <p:font typeface="SVN-Newton" panose="02040603050506020204" pitchFamily="18" charset="0"/>
      <p:regular r:id="rId31"/>
    </p:embeddedFont>
    <p:embeddedFont>
      <p:font typeface="Cambria" panose="02040503050406030204" pitchFamily="18" charset="0"/>
      <p:regular r:id="rId32"/>
      <p:bold r:id="rId33"/>
      <p:italic r:id="rId34"/>
      <p:boldItalic r:id="rId35"/>
    </p:embeddedFont>
    <p:embeddedFont>
      <p:font typeface="等线 Light" panose="020B0604020202020204" charset="-122"/>
      <p:regular r:id="rId36"/>
    </p:embeddedFont>
    <p:embeddedFont>
      <p:font typeface="#9Slide07 HoneyCream" pitchFamily="2" charset="0"/>
      <p:regular r:id="rId37"/>
    </p:embeddedFont>
    <p:embeddedFont>
      <p:font typeface="字魂58号-创中黑" panose="020B0604020202020204" charset="-122"/>
      <p:regular r:id="rId38"/>
    </p:embeddedFont>
    <p:embeddedFont>
      <p:font typeface="UTM Kabel KT" panose="02040603050506020204" pitchFamily="18" charset="0"/>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75" d="100"/>
          <a:sy n="75" d="100"/>
        </p:scale>
        <p:origin x="638"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customXml" Target="../customXml/item3.xml"/><Relationship Id="rId20" Type="http://schemas.openxmlformats.org/officeDocument/2006/relationships/notesMaster" Target="notesMasters/notesMaster1.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97F71-5F28-459E-8A8D-949FCBB509CB}"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E105F-EE8E-435F-9429-7806746097C9}" type="slidenum">
              <a:rPr lang="en-US" smtClean="0"/>
              <a:t>‹#›</a:t>
            </a:fld>
            <a:endParaRPr lang="en-US"/>
          </a:p>
        </p:txBody>
      </p:sp>
    </p:spTree>
    <p:extLst>
      <p:ext uri="{BB962C8B-B14F-4D97-AF65-F5344CB8AC3E}">
        <p14:creationId xmlns:p14="http://schemas.microsoft.com/office/powerpoint/2010/main" val="116426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50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29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2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64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3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3C17A-C9A8-4AD9-8D41-BEEB0766F4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7BAF226-44B7-4270-95B7-E44894B25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CE79B8-81C6-4AD6-B9F6-1042E47AEBCA}"/>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983A6276-7A8C-4548-841A-379C5EE6C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14C091-E2B1-4DD2-A347-800E602BEC6F}"/>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43906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99A04-0DD5-4EE3-B2B1-EF9083F756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770A1B-C5CF-44F2-B7A3-487C3AD355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C247EC-1F2E-49D9-87DF-79E3A0D93FD0}"/>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46E40117-17F6-4E70-B5F2-05F6B86C77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1A319A-3E4D-4151-93FE-1FC7FE409AE9}"/>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14645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61DF80-E48A-4145-9D28-839B47807B4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9147586-0B0E-4DE2-98D2-2D1F16F737B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02B730-0684-4C93-A9F7-8B6A8E675378}"/>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E0FC647B-9388-4BDA-9CC1-6F3BD06CF7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98703-1778-4AC1-818A-F0473C91E1D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590542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971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204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373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357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86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773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66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28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C90474-2156-432B-851A-E62A021D016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0E2602-83AF-4B09-B78F-EFA04FDE58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1C18CD-478F-493E-BA3F-24E6C622771B}"/>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6E1A7250-175D-4BF0-8D40-D955A83513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EF0799-8CDF-4B9D-978F-535A6B8C1CC5}"/>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772402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934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569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44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4E911-98E2-41EA-8F6F-26BDA516467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A465D18-0EB1-4E88-8217-5C9C979F4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90B0D05-D250-40F0-BD05-CB2487ED5481}"/>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99045084-D01A-4291-BA87-7E1FE75215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6AE93B-7BBC-469A-8DA7-A895017F636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059608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338A9-0B69-4952-AB7F-D714F90576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32B038-948B-425C-B3B3-D9B91EF057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4D8F897-667D-4715-B4D3-D2632CECE7A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3094C90-757D-4D0B-BB8D-57CEFAE4B4B2}"/>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6" name="页脚占位符 5">
            <a:extLst>
              <a:ext uri="{FF2B5EF4-FFF2-40B4-BE49-F238E27FC236}">
                <a16:creationId xmlns:a16="http://schemas.microsoft.com/office/drawing/2014/main" id="{7C35B216-D139-48DF-8D68-90BC2CFD06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9BD23AA-567E-4A45-B82B-E76820BA2A8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4289176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4E295B-FF67-4082-8C0B-FFF8B6978EE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7B0E817-857C-403F-974C-08E0C3752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28946-1C0C-46C3-891B-BE26EEE275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A66609-3BA1-4E3D-AB6E-F264D2E8A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520469C-0764-4C73-A4DC-CD00E8F04A4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3872D1-474F-435A-9BD4-149D6DF1D5BB}"/>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8" name="页脚占位符 7">
            <a:extLst>
              <a:ext uri="{FF2B5EF4-FFF2-40B4-BE49-F238E27FC236}">
                <a16:creationId xmlns:a16="http://schemas.microsoft.com/office/drawing/2014/main" id="{93442680-3483-4FA4-A9B9-CD8B360E82E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5DAE037-CECF-4F4C-AD37-2382B0A1A81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900476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96966-CBB7-45F5-8F98-E304CFF51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DDD47E1-A0E1-4C79-A14A-3619B3DD1D43}"/>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4" name="页脚占位符 3">
            <a:extLst>
              <a:ext uri="{FF2B5EF4-FFF2-40B4-BE49-F238E27FC236}">
                <a16:creationId xmlns:a16="http://schemas.microsoft.com/office/drawing/2014/main" id="{D9E3ADE3-4E39-436C-AD2C-3AF2D0C19B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AEF886F-0578-47BA-9D68-8EA69664A45B}"/>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520702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F2035B-8904-4C22-BE87-B7ADE6786F65}"/>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3" name="页脚占位符 2">
            <a:extLst>
              <a:ext uri="{FF2B5EF4-FFF2-40B4-BE49-F238E27FC236}">
                <a16:creationId xmlns:a16="http://schemas.microsoft.com/office/drawing/2014/main" id="{C36C06CE-300A-4BC4-878F-755CB07522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B65BF-ADEE-4DE1-B908-0FA1BF1262A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12630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9F9AEE-3661-40D5-8080-8974BAD4D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230B7-0F34-434D-820A-3B0306F24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CCF784C-6AF2-4113-97AA-D13BB75FF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B007-6F0D-45FF-836C-C6E1B389B3E3}"/>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6" name="页脚占位符 5">
            <a:extLst>
              <a:ext uri="{FF2B5EF4-FFF2-40B4-BE49-F238E27FC236}">
                <a16:creationId xmlns:a16="http://schemas.microsoft.com/office/drawing/2014/main" id="{368BCF4D-1C8D-4D36-91AE-673D8BA0EA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E3D311-3F90-4CE4-A9EE-0369B6D9A2B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147326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F6AE7-E385-4507-8601-2F1147B423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B7E2CB3-AB64-48B2-9549-96EB4BAAB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311B07-C21C-432B-A5D8-EE83942FA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824FF6D-3CB4-4181-B7AE-EF77566418AC}"/>
              </a:ext>
            </a:extLst>
          </p:cNvPr>
          <p:cNvSpPr>
            <a:spLocks noGrp="1"/>
          </p:cNvSpPr>
          <p:nvPr>
            <p:ph type="dt" sz="half" idx="10"/>
          </p:nvPr>
        </p:nvSpPr>
        <p:spPr/>
        <p:txBody>
          <a:bodyPr/>
          <a:lstStyle/>
          <a:p>
            <a:fld id="{B51479C6-82FA-49D2-99FA-B28CD38B4C3D}" type="datetimeFigureOut">
              <a:rPr lang="zh-CN" altLang="en-US" smtClean="0"/>
              <a:t>2023/8/12</a:t>
            </a:fld>
            <a:endParaRPr lang="zh-CN" altLang="en-US"/>
          </a:p>
        </p:txBody>
      </p:sp>
      <p:sp>
        <p:nvSpPr>
          <p:cNvPr id="6" name="页脚占位符 5">
            <a:extLst>
              <a:ext uri="{FF2B5EF4-FFF2-40B4-BE49-F238E27FC236}">
                <a16:creationId xmlns:a16="http://schemas.microsoft.com/office/drawing/2014/main" id="{291B2AED-D6AB-4F82-9F51-60710D7E36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CEF45F-813C-40F7-A9B7-D8BE9C003D58}"/>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383681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250DF31-57BB-40C4-8A9D-09DDFA0EB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E5AD54A-5582-426E-BE00-1CAF433F1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2FB787-4F1B-4373-B876-762364307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479C6-82FA-49D2-99FA-B28CD38B4C3D}" type="datetimeFigureOut">
              <a:rPr lang="zh-CN" altLang="en-US" smtClean="0"/>
              <a:t>2023/8/12</a:t>
            </a:fld>
            <a:endParaRPr lang="zh-CN" altLang="en-US"/>
          </a:p>
        </p:txBody>
      </p:sp>
      <p:sp>
        <p:nvSpPr>
          <p:cNvPr id="5" name="页脚占位符 4">
            <a:extLst>
              <a:ext uri="{FF2B5EF4-FFF2-40B4-BE49-F238E27FC236}">
                <a16:creationId xmlns:a16="http://schemas.microsoft.com/office/drawing/2014/main" id="{F11069D0-66F1-43B9-A67C-5C64725BA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9EBD979-80C6-4978-A500-83758F675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5132F-1C15-4695-A550-31BC676F1A59}" type="slidenum">
              <a:rPr lang="zh-CN" altLang="en-US" smtClean="0"/>
              <a:t>‹#›</a:t>
            </a:fld>
            <a:endParaRPr lang="zh-CN" altLang="en-US"/>
          </a:p>
        </p:txBody>
      </p:sp>
      <p:pic>
        <p:nvPicPr>
          <p:cNvPr id="7" name="Picture 6">
            <a:extLst>
              <a:ext uri="{FF2B5EF4-FFF2-40B4-BE49-F238E27FC236}">
                <a16:creationId xmlns:a16="http://schemas.microsoft.com/office/drawing/2014/main" id="{FA8ED863-CCF0-E84D-03F1-3D1CE3949C0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4347E00-B616-CB50-C1E8-2068D3A5C0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35A2B72E-BD32-5B01-8154-5DE7464748B2}"/>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1228FB-4B9F-2D12-C35C-77DD62E0463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105F2D0-2E2F-7A85-A09F-4496B10D6C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676000D6-D92D-B2E7-7F17-AE881E2EA4E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CA1980F4-0224-561E-D0E2-7F996A9F87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041E6D8A-DBA0-0C06-289C-A8D32C77D4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EFF5EDC3-C328-6626-EF42-54C2C7F15E9E}"/>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E240C553-0C09-59BC-9A36-8195E3C9DCA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05CE7590-A1F4-317C-5496-EC903BED6E5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9AA2EA89-14F5-E744-3E68-6952EE6D2CC9}"/>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CF451879-2559-E0D8-B746-D23042077E5B}"/>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C49980DA-8E9C-C900-581A-2C8280F49708}"/>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367529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7413088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slide" Target="slide4.xml"/><Relationship Id="rId12" Type="http://schemas.openxmlformats.org/officeDocument/2006/relationships/image" Target="../media/image18.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image" Target="../media/image12.jpeg"/><Relationship Id="rId15" Type="http://schemas.openxmlformats.org/officeDocument/2006/relationships/slide" Target="slide5.xml"/><Relationship Id="rId10" Type="http://schemas.openxmlformats.org/officeDocument/2006/relationships/image" Target="../media/image16.png"/><Relationship Id="rId19" Type="http://schemas.openxmlformats.org/officeDocument/2006/relationships/image" Target="../media/image23.gif"/><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12.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25.emf"/><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5.emf"/><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29.png"/><Relationship Id="rId5" Type="http://schemas.openxmlformats.org/officeDocument/2006/relationships/image" Target="../media/image12.jpeg"/><Relationship Id="rId15" Type="http://schemas.openxmlformats.org/officeDocument/2006/relationships/image" Target="../media/image24.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12.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25.emf"/><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jpeg"/><Relationship Id="rId11" Type="http://schemas.openxmlformats.org/officeDocument/2006/relationships/image" Target="../media/image23.gif"/><Relationship Id="rId5" Type="http://schemas.openxmlformats.org/officeDocument/2006/relationships/image" Target="../media/image12.jpe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7.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312D16-2A71-44DE-90D9-9D126E57D0E3}"/>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 name="Picture 1"/>
          <p:cNvPicPr>
            <a:picLocks noChangeAspect="1"/>
          </p:cNvPicPr>
          <p:nvPr/>
        </p:nvPicPr>
        <p:blipFill>
          <a:blip r:embed="rId3" cstate="hqprint">
            <a:extLst>
              <a:ext uri="{BEBA8EAE-BF5A-486C-A8C5-ECC9F3942E4B}">
                <a14:imgProps xmlns:a14="http://schemas.microsoft.com/office/drawing/2010/main">
                  <a14:imgLayer r:embed="rId4">
                    <a14:imgEffect>
                      <a14:backgroundRemoval t="6000" b="90000" l="5250" r="98150">
                        <a14:foregroundMark x1="26750" y1="28200" x2="31100" y2="59900"/>
                        <a14:foregroundMark x1="15150" y1="50900" x2="26900" y2="61500"/>
                        <a14:foregroundMark x1="45850" y1="47000" x2="32350" y2="56900"/>
                        <a14:foregroundMark x1="26750" y1="56050" x2="32950" y2="66650"/>
                        <a14:foregroundMark x1="25750" y1="62900" x2="31200" y2="69100"/>
                        <a14:foregroundMark x1="41250" y1="62800" x2="45000" y2="65200"/>
                        <a14:foregroundMark x1="34500" y1="58900" x2="34350" y2="70950"/>
                        <a14:foregroundMark x1="29050" y1="27950" x2="43550" y2="40400"/>
                        <a14:foregroundMark x1="67200" y1="35550" x2="67800" y2="70100"/>
                        <a14:foregroundMark x1="71350" y1="62800" x2="86850" y2="51750"/>
                        <a14:foregroundMark x1="54150" y1="49450" x2="66500" y2="60750"/>
                      </a14:backgroundRemoval>
                    </a14:imgEffect>
                  </a14:imgLayer>
                </a14:imgProps>
              </a:ext>
              <a:ext uri="{28A0092B-C50C-407E-A947-70E740481C1C}">
                <a14:useLocalDpi xmlns:a14="http://schemas.microsoft.com/office/drawing/2010/main" val="0"/>
              </a:ext>
            </a:extLst>
          </a:blip>
          <a:stretch>
            <a:fillRect/>
          </a:stretch>
        </p:blipFill>
        <p:spPr>
          <a:xfrm>
            <a:off x="2539761" y="2564904"/>
            <a:ext cx="4780375" cy="4780375"/>
          </a:xfrm>
          <a:prstGeom prst="rect">
            <a:avLst/>
          </a:prstGeom>
        </p:spPr>
      </p:pic>
      <p:pic>
        <p:nvPicPr>
          <p:cNvPr id="11" name="Picture 10">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19336" y="27570"/>
            <a:ext cx="1523956" cy="1508868"/>
          </a:xfrm>
          <a:prstGeom prst="rect">
            <a:avLst/>
          </a:prstGeom>
        </p:spPr>
      </p:pic>
      <p:pic>
        <p:nvPicPr>
          <p:cNvPr id="3" name="Picture 2"/>
          <p:cNvPicPr>
            <a:picLocks noChangeAspect="1"/>
          </p:cNvPicPr>
          <p:nvPr/>
        </p:nvPicPr>
        <p:blipFill>
          <a:blip r:embed="rId6"/>
          <a:stretch>
            <a:fillRect/>
          </a:stretch>
        </p:blipFill>
        <p:spPr>
          <a:xfrm>
            <a:off x="2135560" y="831464"/>
            <a:ext cx="8340051" cy="3084843"/>
          </a:xfrm>
          <a:prstGeom prst="rect">
            <a:avLst/>
          </a:prstGeom>
        </p:spPr>
      </p:pic>
      <p:sp>
        <p:nvSpPr>
          <p:cNvPr id="20" name="TextBox 19"/>
          <p:cNvSpPr txBox="1"/>
          <p:nvPr/>
        </p:nvSpPr>
        <p:spPr>
          <a:xfrm>
            <a:off x="3743111" y="-100993"/>
            <a:ext cx="9091059" cy="1169551"/>
          </a:xfrm>
          <a:prstGeom prst="rect">
            <a:avLst/>
          </a:prstGeom>
          <a:noFill/>
        </p:spPr>
        <p:txBody>
          <a:bodyPr wrap="square" rtlCol="0">
            <a:spAutoFit/>
          </a:bodyPr>
          <a:lstStyle/>
          <a:p>
            <a:r>
              <a:rPr lang="vi-VN" sz="7000" dirty="0">
                <a:ln w="28575">
                  <a:solidFill>
                    <a:schemeClr val="tx1">
                      <a:lumMod val="50000"/>
                      <a:lumOff val="50000"/>
                    </a:schemeClr>
                  </a:solidFill>
                </a:ln>
                <a:solidFill>
                  <a:schemeClr val="bg1"/>
                </a:solidFill>
                <a:effectLst/>
                <a:latin typeface="SVN-Lobster" panose="02040603050506020204" pitchFamily="18" charset="0"/>
              </a:rPr>
              <a:t>Luyện từ và câu </a:t>
            </a:r>
            <a:endParaRPr lang="en-US" sz="7000" dirty="0">
              <a:ln w="28575">
                <a:solidFill>
                  <a:schemeClr val="tx1">
                    <a:lumMod val="50000"/>
                    <a:lumOff val="50000"/>
                  </a:schemeClr>
                </a:solidFill>
              </a:ln>
              <a:solidFill>
                <a:schemeClr val="bg1"/>
              </a:solidFill>
              <a:effectLst/>
              <a:latin typeface="SVN-Lobster" panose="02040603050506020204" pitchFamily="18" charset="0"/>
            </a:endParaRPr>
          </a:p>
        </p:txBody>
      </p:sp>
    </p:spTree>
    <p:extLst>
      <p:ext uri="{BB962C8B-B14F-4D97-AF65-F5344CB8AC3E}">
        <p14:creationId xmlns:p14="http://schemas.microsoft.com/office/powerpoint/2010/main" val="2760412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9834439">
            <a:off x="7745546" y="273484"/>
            <a:ext cx="2724000" cy="2601698"/>
          </a:xfrm>
          <a:prstGeom prst="rect">
            <a:avLst/>
          </a:prstGeom>
        </p:spPr>
      </p:pic>
      <p:pic>
        <p:nvPicPr>
          <p:cNvPr id="3" name="Picture 2"/>
          <p:cNvPicPr>
            <a:picLocks noChangeAspect="1"/>
          </p:cNvPicPr>
          <p:nvPr/>
        </p:nvPicPr>
        <p:blipFill>
          <a:blip r:embed="rId5"/>
          <a:stretch>
            <a:fillRect/>
          </a:stretch>
        </p:blipFill>
        <p:spPr>
          <a:xfrm>
            <a:off x="-1320824" y="116632"/>
            <a:ext cx="12066577" cy="2436266"/>
          </a:xfrm>
          <a:prstGeom prst="rect">
            <a:avLst/>
          </a:prstGeom>
        </p:spPr>
      </p:pic>
      <p:graphicFrame>
        <p:nvGraphicFramePr>
          <p:cNvPr id="18" name="Group 31">
            <a:extLst>
              <a:ext uri="{FF2B5EF4-FFF2-40B4-BE49-F238E27FC236}">
                <a16:creationId xmlns:a16="http://schemas.microsoft.com/office/drawing/2014/main" id="{65EFAE38-230B-4F14-8AA6-1B1CB7F13B46}"/>
              </a:ext>
            </a:extLst>
          </p:cNvPr>
          <p:cNvGraphicFramePr>
            <a:graphicFrameLocks/>
          </p:cNvGraphicFramePr>
          <p:nvPr>
            <p:extLst>
              <p:ext uri="{D42A27DB-BD31-4B8C-83A1-F6EECF244321}">
                <p14:modId xmlns:p14="http://schemas.microsoft.com/office/powerpoint/2010/main" val="2759847261"/>
              </p:ext>
            </p:extLst>
          </p:nvPr>
        </p:nvGraphicFramePr>
        <p:xfrm>
          <a:off x="408973" y="2897894"/>
          <a:ext cx="11204494" cy="3517504"/>
        </p:xfrm>
        <a:graphic>
          <a:graphicData uri="http://schemas.openxmlformats.org/drawingml/2006/table">
            <a:tbl>
              <a:tblPr>
                <a:effectLst>
                  <a:innerShdw blurRad="63500" dist="50800" dir="8100000">
                    <a:prstClr val="black">
                      <a:alpha val="50000"/>
                    </a:prstClr>
                  </a:innerShdw>
                  <a:reflection blurRad="6350" stA="50000" endA="300" endPos="38500" dist="50800" dir="5400000" sy="-100000" algn="bl" rotWithShape="0"/>
                </a:effectLst>
                <a:tableStyleId>{35758FB7-9AC5-4552-8A53-C91805E547FA}</a:tableStyleId>
              </a:tblPr>
              <a:tblGrid>
                <a:gridCol w="3629100">
                  <a:extLst>
                    <a:ext uri="{9D8B030D-6E8A-4147-A177-3AD203B41FA5}">
                      <a16:colId xmlns:a16="http://schemas.microsoft.com/office/drawing/2014/main" val="20000"/>
                    </a:ext>
                  </a:extLst>
                </a:gridCol>
                <a:gridCol w="3787697">
                  <a:extLst>
                    <a:ext uri="{9D8B030D-6E8A-4147-A177-3AD203B41FA5}">
                      <a16:colId xmlns:a16="http://schemas.microsoft.com/office/drawing/2014/main" val="20001"/>
                    </a:ext>
                  </a:extLst>
                </a:gridCol>
                <a:gridCol w="3787697">
                  <a:extLst>
                    <a:ext uri="{9D8B030D-6E8A-4147-A177-3AD203B41FA5}">
                      <a16:colId xmlns:a16="http://schemas.microsoft.com/office/drawing/2014/main" val="2632306417"/>
                    </a:ext>
                  </a:extLst>
                </a:gridCol>
              </a:tblGrid>
              <a:tr h="10152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thời gian</a:t>
                      </a:r>
                      <a:r>
                        <a:rPr kumimoji="0" lang="en-US" sz="36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vật</a:t>
                      </a:r>
                      <a:endParaRPr kumimoji="0" lang="en-US" sz="3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cây cối</a:t>
                      </a: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219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chemeClr val="accent5">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1170610" y="4544608"/>
            <a:ext cx="2494339"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đêm đêm</a:t>
            </a:r>
            <a:endParaRPr lang="en-US" sz="4000" b="1" dirty="0">
              <a:solidFill>
                <a:srgbClr val="002060"/>
              </a:solidFill>
              <a:latin typeface="Cambria" panose="02040503050406030204" pitchFamily="18" charset="0"/>
              <a:ea typeface="Cambria" panose="02040503050406030204" pitchFamily="18" charset="0"/>
            </a:endParaRPr>
          </a:p>
        </p:txBody>
      </p:sp>
      <p:sp>
        <p:nvSpPr>
          <p:cNvPr id="19" name="TextBox 18"/>
          <p:cNvSpPr txBox="1"/>
          <p:nvPr/>
        </p:nvSpPr>
        <p:spPr>
          <a:xfrm>
            <a:off x="1285039" y="5264041"/>
            <a:ext cx="1584176"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9318595" y="4920177"/>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cỏ</a:t>
            </a:r>
            <a:endParaRPr lang="en-US" sz="4000" b="1" dirty="0">
              <a:solidFill>
                <a:srgbClr val="002060"/>
              </a:solidFill>
              <a:latin typeface="Cambria" panose="02040503050406030204" pitchFamily="18" charset="0"/>
              <a:ea typeface="Cambria" panose="02040503050406030204" pitchFamily="18" charset="0"/>
            </a:endParaRPr>
          </a:p>
        </p:txBody>
      </p:sp>
      <p:sp>
        <p:nvSpPr>
          <p:cNvPr id="20" name="TextBox 19"/>
          <p:cNvSpPr txBox="1"/>
          <p:nvPr/>
        </p:nvSpPr>
        <p:spPr>
          <a:xfrm>
            <a:off x="9051727" y="5478136"/>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bưởi</a:t>
            </a:r>
            <a:endParaRPr lang="en-US" sz="4000" b="1" dirty="0">
              <a:solidFill>
                <a:srgbClr val="002060"/>
              </a:solidFill>
              <a:latin typeface="Cambria" panose="02040503050406030204" pitchFamily="18" charset="0"/>
              <a:ea typeface="Cambria" panose="02040503050406030204" pitchFamily="18" charset="0"/>
            </a:endParaRPr>
          </a:p>
        </p:txBody>
      </p:sp>
      <p:sp>
        <p:nvSpPr>
          <p:cNvPr id="21" name="TextBox 20"/>
          <p:cNvSpPr txBox="1"/>
          <p:nvPr/>
        </p:nvSpPr>
        <p:spPr>
          <a:xfrm>
            <a:off x="9305593" y="4367250"/>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lá</a:t>
            </a:r>
            <a:endParaRPr lang="en-US" sz="4000" b="1" dirty="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4438681" y="4981352"/>
            <a:ext cx="3176780" cy="646331"/>
          </a:xfrm>
          <a:prstGeom prst="rect">
            <a:avLst/>
          </a:prstGeom>
          <a:noFill/>
        </p:spPr>
        <p:txBody>
          <a:bodyPr wrap="square" rtlCol="0">
            <a:spAutoFit/>
          </a:bodyPr>
          <a:lstStyle/>
          <a:p>
            <a:pPr lvl="0" fontAlgn="base">
              <a:spcBef>
                <a:spcPct val="20000"/>
              </a:spcBef>
              <a:spcAft>
                <a:spcPct val="0"/>
              </a:spcAft>
              <a:defRPr/>
            </a:pPr>
            <a:r>
              <a:rPr lang="vi-VN" sz="3600" b="1" dirty="0">
                <a:solidFill>
                  <a:srgbClr val="002060"/>
                </a:solidFill>
                <a:latin typeface="Cambria" panose="02040503050406030204" pitchFamily="18" charset="0"/>
                <a:ea typeface="Cambria" panose="02040503050406030204" pitchFamily="18" charset="0"/>
              </a:rPr>
              <a:t>vành khuyên</a:t>
            </a:r>
          </a:p>
        </p:txBody>
      </p:sp>
    </p:spTree>
    <p:extLst>
      <p:ext uri="{BB962C8B-B14F-4D97-AF65-F5344CB8AC3E}">
        <p14:creationId xmlns:p14="http://schemas.microsoft.com/office/powerpoint/2010/main" val="2307015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25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6" grpId="0"/>
      <p:bldP spid="20" grpId="0"/>
      <p:bldP spid="21"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19990" y="34370"/>
            <a:ext cx="12192001" cy="6858000"/>
          </a:xfrm>
          <a:prstGeom prst="rect">
            <a:avLst/>
          </a:prstGeom>
        </p:spPr>
      </p:pic>
      <p:grpSp>
        <p:nvGrpSpPr>
          <p:cNvPr id="19" name="组合 18">
            <a:extLst>
              <a:ext uri="{FF2B5EF4-FFF2-40B4-BE49-F238E27FC236}">
                <a16:creationId xmlns:a16="http://schemas.microsoft.com/office/drawing/2014/main" id="{3D375297-BB84-4234-97B1-240EDDA19AD8}"/>
              </a:ext>
            </a:extLst>
          </p:cNvPr>
          <p:cNvGrpSpPr/>
          <p:nvPr/>
        </p:nvGrpSpPr>
        <p:grpSpPr>
          <a:xfrm>
            <a:off x="1991544" y="69515"/>
            <a:ext cx="7926423" cy="967887"/>
            <a:chOff x="5988034" y="4653136"/>
            <a:chExt cx="6297889" cy="769441"/>
          </a:xfrm>
        </p:grpSpPr>
        <p:sp>
          <p:nvSpPr>
            <p:cNvPr id="14" name="文本框 13">
              <a:extLst>
                <a:ext uri="{FF2B5EF4-FFF2-40B4-BE49-F238E27FC236}">
                  <a16:creationId xmlns:a16="http://schemas.microsoft.com/office/drawing/2014/main" id="{923890D5-7877-45E0-8A9B-8B9A35D15736}"/>
                </a:ext>
              </a:extLst>
            </p:cNvPr>
            <p:cNvSpPr txBox="1"/>
            <p:nvPr/>
          </p:nvSpPr>
          <p:spPr>
            <a:xfrm>
              <a:off x="5988034" y="4653136"/>
              <a:ext cx="806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rPr>
                <a:t>02</a:t>
              </a: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3" name="Rectangle 22"/>
          <p:cNvSpPr/>
          <p:nvPr/>
        </p:nvSpPr>
        <p:spPr>
          <a:xfrm>
            <a:off x="2843407" y="261287"/>
            <a:ext cx="7189853" cy="492443"/>
          </a:xfrm>
          <a:prstGeom prst="rect">
            <a:avLst/>
          </a:prstGeom>
        </p:spPr>
        <p:txBody>
          <a:bodyPr wrap="none">
            <a:spAutoFit/>
          </a:bodyPr>
          <a:lstStyle/>
          <a:p>
            <a:pPr algn="just"/>
            <a:r>
              <a:rPr lang="vi-VN" sz="2600" b="1" dirty="0">
                <a:solidFill>
                  <a:srgbClr val="002060"/>
                </a:solidFill>
                <a:latin typeface="Cambria" panose="02040503050406030204" pitchFamily="18" charset="0"/>
                <a:ea typeface="Cambria" panose="02040503050406030204" pitchFamily="18" charset="0"/>
              </a:rPr>
              <a:t>Tìm tiếp các danh từ chỉ người cho mỗi nhóm.</a:t>
            </a:r>
          </a:p>
        </p:txBody>
      </p:sp>
      <p:sp>
        <p:nvSpPr>
          <p:cNvPr id="25" name="Rounded Rectangle 24"/>
          <p:cNvSpPr/>
          <p:nvPr/>
        </p:nvSpPr>
        <p:spPr>
          <a:xfrm>
            <a:off x="568060" y="1094850"/>
            <a:ext cx="10913770" cy="55098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rotWithShape="1">
          <a:blip r:embed="rId3" cstate="hqprint">
            <a:extLst>
              <a:ext uri="{28A0092B-C50C-407E-A947-70E740481C1C}">
                <a14:useLocalDpi xmlns:a14="http://schemas.microsoft.com/office/drawing/2010/main" val="0"/>
              </a:ext>
            </a:extLst>
          </a:blip>
          <a:srcRect t="9051" b="13294"/>
          <a:stretch/>
        </p:blipFill>
        <p:spPr>
          <a:xfrm>
            <a:off x="7985379" y="1052736"/>
            <a:ext cx="3168352" cy="2460396"/>
          </a:xfrm>
          <a:prstGeom prst="rect">
            <a:avLst/>
          </a:prstGeom>
        </p:spPr>
      </p:pic>
      <p:pic>
        <p:nvPicPr>
          <p:cNvPr id="27" name="Picture 26"/>
          <p:cNvPicPr>
            <a:picLocks noChangeAspect="1"/>
          </p:cNvPicPr>
          <p:nvPr/>
        </p:nvPicPr>
        <p:blipFill rotWithShape="1">
          <a:blip r:embed="rId4" cstate="hqprint">
            <a:extLst>
              <a:ext uri="{28A0092B-C50C-407E-A947-70E740481C1C}">
                <a14:useLocalDpi xmlns:a14="http://schemas.microsoft.com/office/drawing/2010/main" val="0"/>
              </a:ext>
            </a:extLst>
          </a:blip>
          <a:srcRect t="3385"/>
          <a:stretch/>
        </p:blipFill>
        <p:spPr>
          <a:xfrm>
            <a:off x="665939" y="1019948"/>
            <a:ext cx="3284984" cy="3173768"/>
          </a:xfrm>
          <a:prstGeom prst="rect">
            <a:avLst/>
          </a:prstGeom>
        </p:spPr>
      </p:pic>
      <p:pic>
        <p:nvPicPr>
          <p:cNvPr id="28" name="Picture 2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90356" y="1046490"/>
            <a:ext cx="3783699" cy="2522466"/>
          </a:xfrm>
          <a:prstGeom prst="rect">
            <a:avLst/>
          </a:prstGeom>
        </p:spPr>
      </p:pic>
      <p:sp>
        <p:nvSpPr>
          <p:cNvPr id="29" name="Rectangle 28"/>
          <p:cNvSpPr/>
          <p:nvPr/>
        </p:nvSpPr>
        <p:spPr>
          <a:xfrm>
            <a:off x="1257172" y="4017011"/>
            <a:ext cx="2046860" cy="707886"/>
          </a:xfrm>
          <a:prstGeom prst="rect">
            <a:avLst/>
          </a:prstGeom>
        </p:spPr>
        <p:txBody>
          <a:bodyPr wrap="square">
            <a:spAutoFit/>
          </a:bodyPr>
          <a:lstStyle/>
          <a:p>
            <a:pPr algn="ctr"/>
            <a:r>
              <a:rPr lang="vi-VN" sz="2000" b="1" dirty="0">
                <a:solidFill>
                  <a:srgbClr val="002060"/>
                </a:solidFill>
                <a:latin typeface="Cambria" panose="02040503050406030204" pitchFamily="18" charset="0"/>
                <a:ea typeface="Cambria" panose="02040503050406030204" pitchFamily="18" charset="0"/>
              </a:rPr>
              <a:t>Trong gia đình</a:t>
            </a:r>
          </a:p>
          <a:p>
            <a:pPr algn="ctr"/>
            <a:r>
              <a:rPr lang="en-US" sz="2000" b="1" dirty="0">
                <a:solidFill>
                  <a:srgbClr val="002060"/>
                </a:solidFill>
                <a:latin typeface="Cambria" panose="02040503050406030204" pitchFamily="18" charset="0"/>
                <a:ea typeface="Cambria" panose="02040503050406030204" pitchFamily="18" charset="0"/>
              </a:rPr>
              <a:t>(</a:t>
            </a:r>
            <a:r>
              <a:rPr lang="vi-VN" sz="2000" b="1" dirty="0">
                <a:solidFill>
                  <a:srgbClr val="002060"/>
                </a:solidFill>
                <a:latin typeface="Cambria" panose="02040503050406030204" pitchFamily="18" charset="0"/>
                <a:ea typeface="Cambria" panose="02040503050406030204" pitchFamily="18" charset="0"/>
              </a:rPr>
              <a:t>mẹ,...)</a:t>
            </a:r>
            <a:endParaRPr lang="en-US" sz="2000" b="1" dirty="0">
              <a:solidFill>
                <a:srgbClr val="002060"/>
              </a:solidFill>
              <a:latin typeface="Cambria" panose="02040503050406030204" pitchFamily="18" charset="0"/>
              <a:ea typeface="Cambria" panose="02040503050406030204" pitchFamily="18" charset="0"/>
            </a:endParaRPr>
          </a:p>
        </p:txBody>
      </p:sp>
      <p:sp>
        <p:nvSpPr>
          <p:cNvPr id="30" name="Rectangle 29"/>
          <p:cNvSpPr/>
          <p:nvPr/>
        </p:nvSpPr>
        <p:spPr>
          <a:xfrm>
            <a:off x="4760131" y="3935909"/>
            <a:ext cx="2271135"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trường học</a:t>
            </a:r>
          </a:p>
          <a:p>
            <a:pPr algn="ctr"/>
            <a:r>
              <a:rPr lang="vi-VN" sz="2000" b="1" dirty="0">
                <a:solidFill>
                  <a:srgbClr val="002060"/>
                </a:solidFill>
                <a:latin typeface="Cambria" panose="02040503050406030204" pitchFamily="18" charset="0"/>
                <a:ea typeface="Cambria" panose="02040503050406030204" pitchFamily="18" charset="0"/>
              </a:rPr>
              <a:t>(thầy giáo,...)</a:t>
            </a:r>
            <a:endParaRPr lang="en-US" sz="2000" b="1" dirty="0">
              <a:solidFill>
                <a:srgbClr val="002060"/>
              </a:solidFill>
              <a:latin typeface="Cambria" panose="02040503050406030204" pitchFamily="18" charset="0"/>
              <a:ea typeface="Cambria" panose="02040503050406030204" pitchFamily="18" charset="0"/>
            </a:endParaRPr>
          </a:p>
        </p:txBody>
      </p:sp>
      <p:sp>
        <p:nvSpPr>
          <p:cNvPr id="31" name="Rectangle 30"/>
          <p:cNvSpPr/>
          <p:nvPr/>
        </p:nvSpPr>
        <p:spPr>
          <a:xfrm>
            <a:off x="8091544" y="3975904"/>
            <a:ext cx="2436116"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trận bóng đá</a:t>
            </a:r>
          </a:p>
          <a:p>
            <a:pPr algn="ctr"/>
            <a:r>
              <a:rPr lang="vi-VN" sz="2000" b="1" dirty="0">
                <a:solidFill>
                  <a:srgbClr val="002060"/>
                </a:solidFill>
                <a:latin typeface="Cambria" panose="02040503050406030204" pitchFamily="18" charset="0"/>
                <a:ea typeface="Cambria" panose="02040503050406030204" pitchFamily="18" charset="0"/>
              </a:rPr>
              <a:t>(cầu thủ...)</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792854" y="4768065"/>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Bố,</a:t>
            </a:r>
            <a:endParaRPr lang="en-US" sz="2400" b="1" dirty="0">
              <a:latin typeface="Cambria" panose="02040503050406030204" pitchFamily="18" charset="0"/>
              <a:ea typeface="Cambria" panose="02040503050406030204" pitchFamily="18" charset="0"/>
            </a:endParaRPr>
          </a:p>
        </p:txBody>
      </p:sp>
      <p:cxnSp>
        <p:nvCxnSpPr>
          <p:cNvPr id="6" name="Straight Connector 5"/>
          <p:cNvCxnSpPr/>
          <p:nvPr/>
        </p:nvCxnSpPr>
        <p:spPr>
          <a:xfrm>
            <a:off x="4079776" y="5500532"/>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907333" y="542053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p:cNvCxnSpPr/>
          <p:nvPr/>
        </p:nvCxnSpPr>
        <p:spPr>
          <a:xfrm>
            <a:off x="4079776" y="4768065"/>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p:nvPr/>
        </p:nvCxnSpPr>
        <p:spPr>
          <a:xfrm>
            <a:off x="7896200" y="468379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p:cNvSpPr txBox="1"/>
          <p:nvPr/>
        </p:nvSpPr>
        <p:spPr>
          <a:xfrm>
            <a:off x="1716296" y="4754848"/>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ông,  </a:t>
            </a:r>
            <a:endParaRPr lang="en-US" sz="2400" b="1" dirty="0">
              <a:latin typeface="Cambria" panose="02040503050406030204" pitchFamily="18" charset="0"/>
              <a:ea typeface="Cambria" panose="02040503050406030204" pitchFamily="18" charset="0"/>
            </a:endParaRPr>
          </a:p>
        </p:txBody>
      </p:sp>
      <p:sp>
        <p:nvSpPr>
          <p:cNvPr id="24" name="TextBox 23"/>
          <p:cNvSpPr txBox="1"/>
          <p:nvPr/>
        </p:nvSpPr>
        <p:spPr>
          <a:xfrm>
            <a:off x="2812668" y="4787036"/>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bà,   </a:t>
            </a:r>
            <a:endParaRPr lang="en-US" sz="2400" b="1" dirty="0">
              <a:latin typeface="Cambria" panose="02040503050406030204" pitchFamily="18" charset="0"/>
              <a:ea typeface="Cambria" panose="02040503050406030204" pitchFamily="18" charset="0"/>
            </a:endParaRPr>
          </a:p>
        </p:txBody>
      </p:sp>
      <p:sp>
        <p:nvSpPr>
          <p:cNvPr id="32" name="TextBox 31"/>
          <p:cNvSpPr txBox="1"/>
          <p:nvPr/>
        </p:nvSpPr>
        <p:spPr>
          <a:xfrm>
            <a:off x="1687513" y="5179294"/>
            <a:ext cx="6192688" cy="461665"/>
          </a:xfrm>
          <a:prstGeom prst="rect">
            <a:avLst/>
          </a:prstGeom>
          <a:noFill/>
        </p:spPr>
        <p:txBody>
          <a:bodyPr wrap="square" rtlCol="0">
            <a:spAutoFit/>
          </a:bodyPr>
          <a:lstStyle/>
          <a:p>
            <a:r>
              <a:rPr lang="vi-VN" sz="2400" b="1" dirty="0">
                <a:solidFill>
                  <a:srgbClr val="000000"/>
                </a:solidFill>
                <a:latin typeface="Cambria" panose="02040503050406030204" pitchFamily="18" charset="0"/>
                <a:ea typeface="Cambria" panose="02040503050406030204" pitchFamily="18" charset="0"/>
              </a:rPr>
              <a:t>anh,    </a:t>
            </a:r>
            <a:endParaRPr lang="en-US" sz="2400" b="1" dirty="0">
              <a:latin typeface="Cambria" panose="02040503050406030204" pitchFamily="18" charset="0"/>
              <a:ea typeface="Cambria" panose="02040503050406030204" pitchFamily="18" charset="0"/>
            </a:endParaRPr>
          </a:p>
        </p:txBody>
      </p:sp>
      <p:sp>
        <p:nvSpPr>
          <p:cNvPr id="33" name="TextBox 32"/>
          <p:cNvSpPr txBox="1"/>
          <p:nvPr/>
        </p:nvSpPr>
        <p:spPr>
          <a:xfrm>
            <a:off x="839416"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chị,    </a:t>
            </a:r>
            <a:endParaRPr lang="en-US" sz="2400" b="1" dirty="0">
              <a:latin typeface="Cambria" panose="02040503050406030204" pitchFamily="18" charset="0"/>
              <a:ea typeface="Cambria" panose="02040503050406030204" pitchFamily="18" charset="0"/>
            </a:endParaRPr>
          </a:p>
        </p:txBody>
      </p:sp>
      <p:sp>
        <p:nvSpPr>
          <p:cNvPr id="34" name="TextBox 33"/>
          <p:cNvSpPr txBox="1"/>
          <p:nvPr/>
        </p:nvSpPr>
        <p:spPr>
          <a:xfrm>
            <a:off x="2681031"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em,  </a:t>
            </a:r>
            <a:endParaRPr lang="en-US" sz="2400" b="1" dirty="0">
              <a:latin typeface="Cambria" panose="02040503050406030204" pitchFamily="18" charset="0"/>
              <a:ea typeface="Cambria" panose="02040503050406030204" pitchFamily="18" charset="0"/>
            </a:endParaRPr>
          </a:p>
        </p:txBody>
      </p:sp>
      <p:sp>
        <p:nvSpPr>
          <p:cNvPr id="35" name="TextBox 34"/>
          <p:cNvSpPr txBox="1"/>
          <p:nvPr/>
        </p:nvSpPr>
        <p:spPr>
          <a:xfrm>
            <a:off x="1663787" y="5674451"/>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cháu   </a:t>
            </a:r>
            <a:endParaRPr lang="en-US" sz="2400" b="1" dirty="0">
              <a:latin typeface="Cambria" panose="02040503050406030204" pitchFamily="18" charset="0"/>
              <a:ea typeface="Cambria" panose="02040503050406030204" pitchFamily="18" charset="0"/>
            </a:endParaRPr>
          </a:p>
        </p:txBody>
      </p:sp>
      <p:sp>
        <p:nvSpPr>
          <p:cNvPr id="36" name="TextBox 35"/>
          <p:cNvSpPr txBox="1"/>
          <p:nvPr/>
        </p:nvSpPr>
        <p:spPr>
          <a:xfrm>
            <a:off x="2866933" y="4827962"/>
            <a:ext cx="6192688"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Cô giáo, học sinh, </a:t>
            </a:r>
          </a:p>
          <a:p>
            <a:pPr algn="ctr"/>
            <a:r>
              <a:rPr lang="vi-VN" sz="2400" b="1" dirty="0">
                <a:latin typeface="Cambria" panose="02040503050406030204" pitchFamily="18" charset="0"/>
                <a:ea typeface="Cambria" panose="02040503050406030204" pitchFamily="18" charset="0"/>
              </a:rPr>
              <a:t>bác bảo vệ,  bạn bè, </a:t>
            </a:r>
          </a:p>
          <a:p>
            <a:pPr algn="ctr"/>
            <a:r>
              <a:rPr lang="vi-VN" sz="2400" b="1" dirty="0">
                <a:latin typeface="Cambria" panose="02040503050406030204" pitchFamily="18" charset="0"/>
                <a:ea typeface="Cambria" panose="02040503050406030204" pitchFamily="18" charset="0"/>
              </a:rPr>
              <a:t>sinh viên,... </a:t>
            </a:r>
            <a:endParaRPr lang="en-US" sz="2400" b="1" dirty="0">
              <a:latin typeface="Cambria" panose="02040503050406030204" pitchFamily="18" charset="0"/>
              <a:ea typeface="Cambria" panose="02040503050406030204" pitchFamily="18" charset="0"/>
            </a:endParaRPr>
          </a:p>
        </p:txBody>
      </p:sp>
      <p:sp>
        <p:nvSpPr>
          <p:cNvPr id="37" name="TextBox 36"/>
          <p:cNvSpPr txBox="1"/>
          <p:nvPr/>
        </p:nvSpPr>
        <p:spPr>
          <a:xfrm>
            <a:off x="6774929" y="4674133"/>
            <a:ext cx="6192688" cy="1569660"/>
          </a:xfrm>
          <a:prstGeom prst="rect">
            <a:avLst/>
          </a:prstGeom>
          <a:noFill/>
        </p:spPr>
        <p:txBody>
          <a:bodyPr wrap="square" rtlCol="0">
            <a:spAutoFit/>
          </a:bodyPr>
          <a:lstStyle/>
          <a:p>
            <a:pPr algn="ctr"/>
            <a:r>
              <a:rPr lang="vi-VN" sz="2400" b="1" dirty="0">
                <a:solidFill>
                  <a:srgbClr val="000000"/>
                </a:solidFill>
                <a:latin typeface="Cambria" panose="02040503050406030204" pitchFamily="18" charset="0"/>
                <a:ea typeface="Cambria" panose="02040503050406030204" pitchFamily="18" charset="0"/>
              </a:rPr>
              <a:t>Cầu thủ, tiền vệ,</a:t>
            </a:r>
          </a:p>
          <a:p>
            <a:pPr algn="ctr"/>
            <a:r>
              <a:rPr lang="vi-VN" sz="2400" b="1" dirty="0">
                <a:solidFill>
                  <a:srgbClr val="000000"/>
                </a:solidFill>
                <a:latin typeface="Cambria" panose="02040503050406030204" pitchFamily="18" charset="0"/>
                <a:ea typeface="Cambria" panose="02040503050406030204" pitchFamily="18" charset="0"/>
              </a:rPr>
              <a:t> thủ môn, hậu vệ, </a:t>
            </a:r>
          </a:p>
          <a:p>
            <a:pPr algn="ctr"/>
            <a:r>
              <a:rPr lang="vi-VN" sz="2400" b="1" dirty="0">
                <a:solidFill>
                  <a:srgbClr val="000000"/>
                </a:solidFill>
                <a:latin typeface="Cambria" panose="02040503050406030204" pitchFamily="18" charset="0"/>
                <a:ea typeface="Cambria" panose="02040503050406030204" pitchFamily="18" charset="0"/>
              </a:rPr>
              <a:t>tiền đạo,...</a:t>
            </a:r>
          </a:p>
          <a:p>
            <a:pPr algn="ct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6384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32" grpId="0"/>
      <p:bldP spid="33" grpId="0"/>
      <p:bldP spid="34" grpId="0"/>
      <p:bldP spid="35"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4" name="文本框 3">
            <a:extLst>
              <a:ext uri="{FF2B5EF4-FFF2-40B4-BE49-F238E27FC236}">
                <a16:creationId xmlns:a16="http://schemas.microsoft.com/office/drawing/2014/main" id="{511660CD-82D0-44AB-BA7A-450904CB0983}"/>
              </a:ext>
            </a:extLst>
          </p:cNvPr>
          <p:cNvSpPr txBox="1"/>
          <p:nvPr/>
        </p:nvSpPr>
        <p:spPr>
          <a:xfrm>
            <a:off x="11613467" y="939447"/>
            <a:ext cx="461665" cy="4536504"/>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包图简圆体" panose="02010601030101010101" pitchFamily="2" charset="-122"/>
                <a:ea typeface="包图简圆体" panose="02010601030101010101" pitchFamily="2" charset="-122"/>
                <a:cs typeface="+mn-cs"/>
              </a:rPr>
              <a:t>有序返校开学</a:t>
            </a:r>
          </a:p>
        </p:txBody>
      </p:sp>
      <p:pic>
        <p:nvPicPr>
          <p:cNvPr id="9" name="Picture 8"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95400" y="188640"/>
            <a:ext cx="12529392" cy="7118533"/>
          </a:xfrm>
          <a:prstGeom prst="rect">
            <a:avLst/>
          </a:prstGeom>
        </p:spPr>
      </p:pic>
      <p:sp>
        <p:nvSpPr>
          <p:cNvPr id="10"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xmln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1231262" y="43774"/>
            <a:ext cx="8597576" cy="1554272"/>
          </a:xfrm>
          <a:prstGeom prst="rect">
            <a:avLst/>
          </a:prstGeom>
          <a:noFill/>
        </p:spPr>
        <p:txBody>
          <a:bodyPr wrap="square" rtlCol="0">
            <a:spAutoFit/>
          </a:bodyPr>
          <a:lstStyle/>
          <a:p>
            <a:pPr algn="ctr">
              <a:spcBef>
                <a:spcPct val="50000"/>
              </a:spcBef>
            </a:pPr>
            <a:r>
              <a:rPr lang="vi-VN" sz="2800" b="1" dirty="0">
                <a:solidFill>
                  <a:srgbClr val="7030A0"/>
                </a:solidFill>
                <a:latin typeface="Cambria" panose="02040503050406030204" pitchFamily="18" charset="0"/>
                <a:ea typeface="Cambria" panose="02040503050406030204" pitchFamily="18" charset="0"/>
              </a:rPr>
              <a:t>3. Danh từ chỉ hiện tượng tự nhiên nào có thể thay cho mỗi bông hoa dưới đây?</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071664" y="2405057"/>
            <a:ext cx="8208912" cy="3754874"/>
          </a:xfrm>
          <a:prstGeom prst="rect">
            <a:avLst/>
          </a:prstGeom>
        </p:spPr>
        <p:txBody>
          <a:bodyPr wrap="square">
            <a:spAutoFit/>
          </a:bodyPr>
          <a:lstStyle/>
          <a:p>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400" dirty="0">
                <a:solidFill>
                  <a:srgbClr val="000000"/>
                </a:solidFill>
                <a:latin typeface="Cambria" panose="02040503050406030204" pitchFamily="18" charset="0"/>
                <a:ea typeface="Cambria" panose="02040503050406030204" pitchFamily="18" charset="0"/>
              </a:rPr>
              <a:t>Buổi sáng, mặt trời toả                  gay gắt, chói chang. Bỗng từ đâu           đen kéo tới, che kín bầu trời,         cuồn cuộn thổi,         loé lên từng hồi sáng rực,         nổ đì đùng. Rồi         ầm ầm trút xuống. Không gian đẫm nước.</a:t>
            </a:r>
          </a:p>
          <a:p>
            <a:r>
              <a:rPr lang="vi-VN" sz="3400" dirty="0">
                <a:solidFill>
                  <a:srgbClr val="000000"/>
                </a:solidFill>
                <a:latin typeface="Cambria" panose="02040503050406030204" pitchFamily="18" charset="0"/>
                <a:ea typeface="Cambria" panose="02040503050406030204" pitchFamily="18" charset="0"/>
              </a:rPr>
              <a:t>       			(Theo Phạm Khải)</a:t>
            </a:r>
            <a:endPar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680176" y="1988840"/>
            <a:ext cx="899593" cy="1082999"/>
          </a:xfrm>
          <a:prstGeom prst="rect">
            <a:avLst/>
          </a:prstGeom>
        </p:spPr>
      </p:pic>
      <p:sp>
        <p:nvSpPr>
          <p:cNvPr id="5" name="Rectangle 4"/>
          <p:cNvSpPr/>
          <p:nvPr/>
        </p:nvSpPr>
        <p:spPr>
          <a:xfrm>
            <a:off x="7422265" y="2449281"/>
            <a:ext cx="1691489" cy="553998"/>
          </a:xfrm>
          <a:prstGeom prst="rect">
            <a:avLst/>
          </a:prstGeom>
        </p:spPr>
        <p:txBody>
          <a:bodyPr wrap="none">
            <a:spAutoFit/>
          </a:bodyPr>
          <a:lstStyle/>
          <a:p>
            <a:r>
              <a:rPr lang="vi-VN" sz="3000" dirty="0">
                <a:solidFill>
                  <a:srgbClr val="FF0000"/>
                </a:solidFill>
                <a:latin typeface="Cambria" panose="02040503050406030204" pitchFamily="18" charset="0"/>
                <a:ea typeface="Cambria" panose="02040503050406030204" pitchFamily="18" charset="0"/>
              </a:rPr>
              <a:t>ánh nắng</a:t>
            </a:r>
            <a:endParaRPr lang="en-US" sz="3000"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422265" y="2492896"/>
            <a:ext cx="899593" cy="1082999"/>
          </a:xfrm>
          <a:prstGeom prst="rect">
            <a:avLst/>
          </a:prstGeom>
        </p:spPr>
      </p:pic>
      <p:sp>
        <p:nvSpPr>
          <p:cNvPr id="15" name="Rectangle 14"/>
          <p:cNvSpPr/>
          <p:nvPr/>
        </p:nvSpPr>
        <p:spPr>
          <a:xfrm>
            <a:off x="7664992" y="2947010"/>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mây</a:t>
            </a:r>
            <a:endParaRPr lang="en-US" sz="3000" dirty="0">
              <a:solidFill>
                <a:srgbClr val="FF000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5923670" y="3071839"/>
            <a:ext cx="899593" cy="1082999"/>
          </a:xfrm>
          <a:prstGeom prst="rect">
            <a:avLst/>
          </a:prstGeom>
        </p:spPr>
      </p:pic>
      <p:sp>
        <p:nvSpPr>
          <p:cNvPr id="17" name="Rectangle 16"/>
          <p:cNvSpPr/>
          <p:nvPr/>
        </p:nvSpPr>
        <p:spPr>
          <a:xfrm>
            <a:off x="6214508" y="3501008"/>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gió</a:t>
            </a:r>
            <a:endParaRPr lang="en-US" sz="3000" dirty="0">
              <a:solidFill>
                <a:srgbClr val="FF000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9732911" y="3034395"/>
            <a:ext cx="899593" cy="1082999"/>
          </a:xfrm>
          <a:prstGeom prst="rect">
            <a:avLst/>
          </a:prstGeom>
        </p:spPr>
      </p:pic>
      <p:sp>
        <p:nvSpPr>
          <p:cNvPr id="20" name="Rectangle 19"/>
          <p:cNvSpPr/>
          <p:nvPr/>
        </p:nvSpPr>
        <p:spPr>
          <a:xfrm>
            <a:off x="9886064" y="3501008"/>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chớp</a:t>
            </a:r>
            <a:endParaRPr lang="en-US" sz="3000" dirty="0">
              <a:solidFill>
                <a:srgbClr val="FF000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605248" y="3513506"/>
            <a:ext cx="899593" cy="1082999"/>
          </a:xfrm>
          <a:prstGeom prst="rect">
            <a:avLst/>
          </a:prstGeom>
        </p:spPr>
      </p:pic>
      <p:sp>
        <p:nvSpPr>
          <p:cNvPr id="22" name="Rectangle 21"/>
          <p:cNvSpPr/>
          <p:nvPr/>
        </p:nvSpPr>
        <p:spPr>
          <a:xfrm>
            <a:off x="7755023" y="403691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sấm</a:t>
            </a:r>
            <a:endParaRPr lang="en-US" sz="3000" dirty="0">
              <a:solidFill>
                <a:srgbClr val="FF0000"/>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3553832" y="4033629"/>
            <a:ext cx="899593" cy="1082999"/>
          </a:xfrm>
          <a:prstGeom prst="rect">
            <a:avLst/>
          </a:prstGeom>
        </p:spPr>
      </p:pic>
      <p:sp>
        <p:nvSpPr>
          <p:cNvPr id="24" name="Rectangle 23"/>
          <p:cNvSpPr/>
          <p:nvPr/>
        </p:nvSpPr>
        <p:spPr>
          <a:xfrm>
            <a:off x="3706119" y="453118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mưa</a:t>
            </a:r>
            <a:endParaRPr lang="en-US" sz="3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1953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6"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7" grpId="0"/>
      <p:bldP spid="20" grpId="0"/>
      <p:bldP spid="2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2" name="Rectangle 1"/>
          <p:cNvSpPr/>
          <p:nvPr/>
        </p:nvSpPr>
        <p:spPr>
          <a:xfrm>
            <a:off x="2989922" y="1328723"/>
            <a:ext cx="7272808" cy="4524315"/>
          </a:xfrm>
          <a:prstGeom prst="rect">
            <a:avLst/>
          </a:prstGeom>
        </p:spPr>
        <p:txBody>
          <a:bodyPr wrap="square">
            <a:spAutoFit/>
          </a:bodyPr>
          <a:lstStyle/>
          <a:p>
            <a:pPr marL="514350" indent="-514350" algn="just">
              <a:buAutoNum type="alphaLcPeriod"/>
            </a:pP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buổi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b.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tuần</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c.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mùa</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năm</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r>
              <a:rPr lang="vi-VN" dirty="0"/>
              <a:t> </a:t>
            </a:r>
            <a:endParaRPr lang="en-US" b="0" i="0" dirty="0">
              <a:solidFill>
                <a:srgbClr val="000000"/>
              </a:solidFill>
              <a:effectLst/>
              <a:latin typeface="OpenSans"/>
            </a:endParaRPr>
          </a:p>
        </p:txBody>
      </p:sp>
      <p:sp>
        <p:nvSpPr>
          <p:cNvPr id="6"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xmln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7" name="TextBox 6"/>
          <p:cNvSpPr txBox="1"/>
          <p:nvPr/>
        </p:nvSpPr>
        <p:spPr>
          <a:xfrm>
            <a:off x="1415480" y="169989"/>
            <a:ext cx="8597576" cy="1231106"/>
          </a:xfrm>
          <a:prstGeom prst="rect">
            <a:avLst/>
          </a:prstGeom>
          <a:noFill/>
        </p:spPr>
        <p:txBody>
          <a:bodyPr wrap="square" rtlCol="0">
            <a:spAutoFit/>
          </a:bodyPr>
          <a:lstStyle/>
          <a:p>
            <a:pPr algn="ctr">
              <a:spcBef>
                <a:spcPct val="50000"/>
              </a:spcBef>
            </a:pPr>
            <a:r>
              <a:rPr lang="vi-VN" sz="3500" b="1" dirty="0">
                <a:solidFill>
                  <a:srgbClr val="002060"/>
                </a:solidFill>
                <a:latin typeface="Cambria" panose="02040503050406030204" pitchFamily="18" charset="0"/>
                <a:ea typeface="Cambria" panose="02040503050406030204" pitchFamily="18" charset="0"/>
              </a:rPr>
              <a:t>4. </a:t>
            </a:r>
            <a:r>
              <a:rPr lang="en-US" sz="3500" b="1" dirty="0" err="1">
                <a:solidFill>
                  <a:srgbClr val="002060"/>
                </a:solidFill>
                <a:latin typeface="Cambria" panose="02040503050406030204" pitchFamily="18" charset="0"/>
                <a:ea typeface="Cambria" panose="02040503050406030204" pitchFamily="18" charset="0"/>
              </a:rPr>
              <a:t>Đặt</a:t>
            </a:r>
            <a:r>
              <a:rPr lang="en-US" sz="3500" b="1" dirty="0">
                <a:solidFill>
                  <a:srgbClr val="002060"/>
                </a:solidFill>
                <a:latin typeface="Cambria" panose="02040503050406030204" pitchFamily="18" charset="0"/>
                <a:ea typeface="Cambria" panose="02040503050406030204" pitchFamily="18" charset="0"/>
              </a:rPr>
              <a:t> 3 </a:t>
            </a:r>
            <a:r>
              <a:rPr lang="en-US" sz="3500" b="1" dirty="0" err="1">
                <a:solidFill>
                  <a:srgbClr val="002060"/>
                </a:solidFill>
                <a:latin typeface="Cambria" panose="02040503050406030204" pitchFamily="18" charset="0"/>
                <a:ea typeface="Cambria" panose="02040503050406030204" pitchFamily="18" charset="0"/>
              </a:rPr>
              <a:t>câu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có</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chứa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danh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từ</a:t>
            </a:r>
            <a:r>
              <a:rPr lang="en-US" sz="3500" b="1" dirty="0">
                <a:solidFill>
                  <a:srgbClr val="002060"/>
                </a:solidFill>
                <a:latin typeface="Cambria" panose="02040503050406030204" pitchFamily="18" charset="0"/>
                <a:ea typeface="Cambria" panose="02040503050406030204" pitchFamily="18" charset="0"/>
              </a:rPr>
              <a:t>:</a:t>
            </a:r>
          </a:p>
          <a:p>
            <a:pPr algn="ctr">
              <a:spcBef>
                <a:spcPct val="50000"/>
              </a:spcBef>
            </a:pPr>
            <a:endParaRPr lang="en-US" altLang="en-US" sz="2600" b="1" dirty="0">
              <a:latin typeface="Cambria" panose="02040503050406030204" pitchFamily="18" charset="0"/>
              <a:ea typeface="Cambria" panose="02040503050406030204" pitchFamily="18" charset="0"/>
            </a:endParaRPr>
          </a:p>
        </p:txBody>
      </p:sp>
      <p:grpSp>
        <p:nvGrpSpPr>
          <p:cNvPr id="9" name="组合 18">
            <a:extLst>
              <a:ext uri="{FF2B5EF4-FFF2-40B4-BE49-F238E27FC236}">
                <a16:creationId xmlns:a16="http://schemas.microsoft.com/office/drawing/2014/main" id="{3D375297-BB84-4234-97B1-240EDDA19AD8}"/>
              </a:ext>
            </a:extLst>
          </p:cNvPr>
          <p:cNvGrpSpPr/>
          <p:nvPr/>
        </p:nvGrpSpPr>
        <p:grpSpPr>
          <a:xfrm>
            <a:off x="1114834" y="1988839"/>
            <a:ext cx="9705109" cy="981857"/>
            <a:chOff x="5988034" y="4653136"/>
            <a:chExt cx="6297889" cy="709896"/>
          </a:xfrm>
        </p:grpSpPr>
        <p:sp>
          <p:nvSpPr>
            <p:cNvPr id="10"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1"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2" name="Rectangle 11"/>
          <p:cNvSpPr/>
          <p:nvPr/>
        </p:nvSpPr>
        <p:spPr>
          <a:xfrm>
            <a:off x="2463067" y="2205030"/>
            <a:ext cx="8410444"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Chiều nay, em và các bạn sẽ cùng chơi đá bóng. </a:t>
            </a:r>
          </a:p>
        </p:txBody>
      </p:sp>
      <p:grpSp>
        <p:nvGrpSpPr>
          <p:cNvPr id="13" name="组合 18">
            <a:extLst>
              <a:ext uri="{FF2B5EF4-FFF2-40B4-BE49-F238E27FC236}">
                <a16:creationId xmlns:a16="http://schemas.microsoft.com/office/drawing/2014/main" id="{3D375297-BB84-4234-97B1-240EDDA19AD8}"/>
              </a:ext>
            </a:extLst>
          </p:cNvPr>
          <p:cNvGrpSpPr/>
          <p:nvPr/>
        </p:nvGrpSpPr>
        <p:grpSpPr>
          <a:xfrm>
            <a:off x="1669800" y="3833901"/>
            <a:ext cx="8999984" cy="1011026"/>
            <a:chOff x="5988034" y="4653136"/>
            <a:chExt cx="6297889" cy="709896"/>
          </a:xfrm>
        </p:grpSpPr>
        <p:sp>
          <p:nvSpPr>
            <p:cNvPr id="14"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6" name="Rectangle 15"/>
          <p:cNvSpPr/>
          <p:nvPr/>
        </p:nvSpPr>
        <p:spPr>
          <a:xfrm>
            <a:off x="2892402" y="3996833"/>
            <a:ext cx="7820602"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Vào chủ nhật, cả gia đình em sẽ về quê chơi.</a:t>
            </a:r>
          </a:p>
        </p:txBody>
      </p:sp>
      <p:grpSp>
        <p:nvGrpSpPr>
          <p:cNvPr id="17" name="组合 18">
            <a:extLst>
              <a:ext uri="{FF2B5EF4-FFF2-40B4-BE49-F238E27FC236}">
                <a16:creationId xmlns:a16="http://schemas.microsoft.com/office/drawing/2014/main" id="{3D375297-BB84-4234-97B1-240EDDA19AD8}"/>
              </a:ext>
            </a:extLst>
          </p:cNvPr>
          <p:cNvGrpSpPr/>
          <p:nvPr/>
        </p:nvGrpSpPr>
        <p:grpSpPr>
          <a:xfrm>
            <a:off x="2126334" y="5643689"/>
            <a:ext cx="8999984" cy="1008111"/>
            <a:chOff x="5988034" y="4653136"/>
            <a:chExt cx="6297889" cy="709896"/>
          </a:xfrm>
        </p:grpSpPr>
        <p:sp>
          <p:nvSpPr>
            <p:cNvPr id="18" name="文本框 13">
              <a:extLst>
                <a:ext uri="{FF2B5EF4-FFF2-40B4-BE49-F238E27FC236}">
                  <a16:creationId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9" name="圆角矩形 12">
              <a:extLst>
                <a:ext uri="{FF2B5EF4-FFF2-40B4-BE49-F238E27FC236}">
                  <a16:creationId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1" name="Rectangle 20"/>
          <p:cNvSpPr/>
          <p:nvPr/>
        </p:nvSpPr>
        <p:spPr>
          <a:xfrm>
            <a:off x="3596808" y="5883390"/>
            <a:ext cx="7010702" cy="1015663"/>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Mùa hè là mùa chúng em được nghỉ hè.</a:t>
            </a:r>
          </a:p>
          <a:p>
            <a:pPr algn="just"/>
            <a:endParaRPr lang="vi-VN" sz="3000" b="1" dirty="0">
              <a:solidFill>
                <a:srgbClr val="7030A0"/>
              </a:solidFill>
              <a:latin typeface="Cambria" panose="02040503050406030204" pitchFamily="18" charset="0"/>
              <a:ea typeface="Cambria" panose="02040503050406030204" pitchFamily="18" charset="0"/>
            </a:endParaRPr>
          </a:p>
        </p:txBody>
      </p:sp>
      <p:pic>
        <p:nvPicPr>
          <p:cNvPr id="22" name="图片 3">
            <a:extLst>
              <a:ext uri="{FF2B5EF4-FFF2-40B4-BE49-F238E27FC236}">
                <a16:creationId xmlns:a16="http://schemas.microsoft.com/office/drawing/2014/main" id="{F884638A-48F5-4903-A78C-9D18CB625F8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Tree>
    <p:extLst>
      <p:ext uri="{BB962C8B-B14F-4D97-AF65-F5344CB8AC3E}">
        <p14:creationId xmlns:p14="http://schemas.microsoft.com/office/powerpoint/2010/main" val="874199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9182" y="-80650"/>
            <a:ext cx="12192001" cy="6858000"/>
          </a:xfrm>
          <a:prstGeom prst="rect">
            <a:avLst/>
          </a:prstGeom>
        </p:spPr>
      </p:pic>
      <p:sp>
        <p:nvSpPr>
          <p:cNvPr id="2" name="TextBox 1">
            <a:extLst>
              <a:ext uri="{FF2B5EF4-FFF2-40B4-BE49-F238E27FC236}">
                <a16:creationId xmlns:a16="http://schemas.microsoft.com/office/drawing/2014/main" id="{4A07C072-8AD4-499E-A6F4-A4666BFD419E}"/>
              </a:ext>
            </a:extLst>
          </p:cNvPr>
          <p:cNvSpPr txBox="1"/>
          <p:nvPr/>
        </p:nvSpPr>
        <p:spPr>
          <a:xfrm>
            <a:off x="-793949" y="195066"/>
            <a:ext cx="928903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KẾT LUẬN </a:t>
            </a:r>
            <a:endParaRPr kumimoji="0" lang="vi-VN" sz="9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 name="思想气泡: 云 6">
            <a:extLst>
              <a:ext uri="{FF2B5EF4-FFF2-40B4-BE49-F238E27FC236}">
                <a16:creationId xmlns:a16="http://schemas.microsoft.com/office/drawing/2014/main" id="{263FF764-D1BB-4C45-9984-D50041EA2644}"/>
              </a:ext>
            </a:extLst>
          </p:cNvPr>
          <p:cNvSpPr/>
          <p:nvPr/>
        </p:nvSpPr>
        <p:spPr>
          <a:xfrm>
            <a:off x="7088668" y="-49646"/>
            <a:ext cx="5094151" cy="3004750"/>
          </a:xfrm>
          <a:prstGeom prst="cloudCallout">
            <a:avLst>
              <a:gd name="adj1" fmla="val -82523"/>
              <a:gd name="adj2" fmla="val 18755"/>
            </a:avLst>
          </a:prstGeom>
          <a:solidFill>
            <a:schemeClr val="accent1">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3">
            <a:extLst>
              <a:ext uri="{FF2B5EF4-FFF2-40B4-BE49-F238E27FC236}">
                <a16:creationId xmlns:a16="http://schemas.microsoft.com/office/drawing/2014/main" id="{F884638A-48F5-4903-A78C-9D18CB625F8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
        <p:nvSpPr>
          <p:cNvPr id="7" name="TextBox 6"/>
          <p:cNvSpPr txBox="1"/>
          <p:nvPr/>
        </p:nvSpPr>
        <p:spPr>
          <a:xfrm>
            <a:off x="7774036" y="681177"/>
            <a:ext cx="3816424" cy="1477328"/>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Ở tiết học này, chúng ta biết thêm những danh từ nào?</a:t>
            </a:r>
            <a:endParaRPr lang="en-US" sz="3000" b="1" dirty="0">
              <a:solidFill>
                <a:srgbClr val="002060"/>
              </a:solidFill>
              <a:latin typeface="Cambria" panose="02040503050406030204" pitchFamily="18" charset="0"/>
              <a:ea typeface="Cambria" panose="02040503050406030204" pitchFamily="18" charset="0"/>
            </a:endParaRPr>
          </a:p>
        </p:txBody>
      </p:sp>
      <p:grpSp>
        <p:nvGrpSpPr>
          <p:cNvPr id="9" name="组合 15">
            <a:extLst>
              <a:ext uri="{FF2B5EF4-FFF2-40B4-BE49-F238E27FC236}">
                <a16:creationId xmlns:a16="http://schemas.microsoft.com/office/drawing/2014/main" id="{2F4DA870-C1E3-4C0B-9CD8-B1BE7E61D72A}"/>
              </a:ext>
            </a:extLst>
          </p:cNvPr>
          <p:cNvGrpSpPr/>
          <p:nvPr/>
        </p:nvGrpSpPr>
        <p:grpSpPr>
          <a:xfrm>
            <a:off x="2473749" y="1588064"/>
            <a:ext cx="5638474" cy="917705"/>
            <a:chOff x="5865061" y="1819067"/>
            <a:chExt cx="5294562" cy="652914"/>
          </a:xfrm>
        </p:grpSpPr>
        <p:sp>
          <p:nvSpPr>
            <p:cNvPr id="10" name="文本框 7">
              <a:extLst>
                <a:ext uri="{FF2B5EF4-FFF2-40B4-BE49-F238E27FC236}">
                  <a16:creationId xmlns:a16="http://schemas.microsoft.com/office/drawing/2014/main" id="{9FE95D1D-FDC6-40FD-8A2E-E0D3161233E8}"/>
                </a:ext>
              </a:extLst>
            </p:cNvPr>
            <p:cNvSpPr txBox="1"/>
            <p:nvPr/>
          </p:nvSpPr>
          <p:spPr>
            <a:xfrm>
              <a:off x="5865061" y="1819067"/>
              <a:ext cx="757431" cy="547429"/>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01</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1" name="圆角矩形 6">
              <a:extLst>
                <a:ext uri="{FF2B5EF4-FFF2-40B4-BE49-F238E27FC236}">
                  <a16:creationId xmlns:a16="http://schemas.microsoft.com/office/drawing/2014/main" id="{6625E3B0-5206-4029-AC31-EA70C7619546}"/>
                </a:ext>
              </a:extLst>
            </p:cNvPr>
            <p:cNvSpPr/>
            <p:nvPr/>
          </p:nvSpPr>
          <p:spPr>
            <a:xfrm>
              <a:off x="6690389" y="1877663"/>
              <a:ext cx="4469234" cy="594318"/>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thời gian: mùa, tháng, năm ngày, giờ,...</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grpSp>
      <p:sp>
        <p:nvSpPr>
          <p:cNvPr id="13" name="文本框 9">
            <a:extLst>
              <a:ext uri="{FF2B5EF4-FFF2-40B4-BE49-F238E27FC236}">
                <a16:creationId xmlns:a16="http://schemas.microsoft.com/office/drawing/2014/main" id="{7F838169-CB61-4CD3-99F4-097C7BBC16F9}"/>
              </a:ext>
            </a:extLst>
          </p:cNvPr>
          <p:cNvSpPr txBox="1"/>
          <p:nvPr/>
        </p:nvSpPr>
        <p:spPr>
          <a:xfrm>
            <a:off x="2633531" y="2519467"/>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02</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6" name="文本框 11">
            <a:extLst>
              <a:ext uri="{FF2B5EF4-FFF2-40B4-BE49-F238E27FC236}">
                <a16:creationId xmlns:a16="http://schemas.microsoft.com/office/drawing/2014/main" id="{888530A3-3061-466A-A753-BEBFF076C588}"/>
              </a:ext>
            </a:extLst>
          </p:cNvPr>
          <p:cNvSpPr txBox="1"/>
          <p:nvPr/>
        </p:nvSpPr>
        <p:spPr>
          <a:xfrm>
            <a:off x="2810926" y="3647592"/>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03</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9" name="文本框 13">
            <a:extLst>
              <a:ext uri="{FF2B5EF4-FFF2-40B4-BE49-F238E27FC236}">
                <a16:creationId xmlns:a16="http://schemas.microsoft.com/office/drawing/2014/main" id="{923890D5-7877-45E0-8A9B-8B9A35D15736}"/>
              </a:ext>
            </a:extLst>
          </p:cNvPr>
          <p:cNvSpPr txBox="1"/>
          <p:nvPr/>
        </p:nvSpPr>
        <p:spPr>
          <a:xfrm>
            <a:off x="2865287" y="4827750"/>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04</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22" name="圆角矩形 6">
            <a:extLst>
              <a:ext uri="{FF2B5EF4-FFF2-40B4-BE49-F238E27FC236}">
                <a16:creationId xmlns:a16="http://schemas.microsoft.com/office/drawing/2014/main" id="{6625E3B0-5206-4029-AC31-EA70C7619546}"/>
              </a:ext>
            </a:extLst>
          </p:cNvPr>
          <p:cNvSpPr/>
          <p:nvPr/>
        </p:nvSpPr>
        <p:spPr>
          <a:xfrm>
            <a:off x="3461408" y="2671896"/>
            <a:ext cx="4938848" cy="82312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con vật: lợn, gà trống, chào mào,...</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3" name="圆角矩形 6">
            <a:extLst>
              <a:ext uri="{FF2B5EF4-FFF2-40B4-BE49-F238E27FC236}">
                <a16:creationId xmlns:a16="http://schemas.microsoft.com/office/drawing/2014/main" id="{6625E3B0-5206-4029-AC31-EA70C7619546}"/>
              </a:ext>
            </a:extLst>
          </p:cNvPr>
          <p:cNvSpPr/>
          <p:nvPr/>
        </p:nvSpPr>
        <p:spPr>
          <a:xfrm>
            <a:off x="3666053" y="3685927"/>
            <a:ext cx="4662195" cy="89520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cây cối: xoài, </a:t>
            </a:r>
          </a:p>
          <a:p>
            <a:pPr algn="ctr"/>
            <a:r>
              <a:rPr kumimoji="1" lang="vi-VN" altLang="zh-CN" sz="2800" dirty="0">
                <a:solidFill>
                  <a:schemeClr val="tx1"/>
                </a:solidFill>
                <a:latin typeface="Cambria" panose="02040503050406030204" pitchFamily="18" charset="0"/>
                <a:ea typeface="Cambria" panose="02040503050406030204" pitchFamily="18" charset="0"/>
              </a:rPr>
              <a:t>bằng lăng, ...</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4" name="圆角矩形 6">
            <a:extLst>
              <a:ext uri="{FF2B5EF4-FFF2-40B4-BE49-F238E27FC236}">
                <a16:creationId xmlns:a16="http://schemas.microsoft.com/office/drawing/2014/main" id="{6625E3B0-5206-4029-AC31-EA70C7619546}"/>
              </a:ext>
            </a:extLst>
          </p:cNvPr>
          <p:cNvSpPr/>
          <p:nvPr/>
        </p:nvSpPr>
        <p:spPr>
          <a:xfrm>
            <a:off x="3755391" y="4827750"/>
            <a:ext cx="4662853" cy="8640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hiện tượng: mưa, bão, lũ, hạn hán,...</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Tree>
    <p:extLst>
      <p:ext uri="{BB962C8B-B14F-4D97-AF65-F5344CB8AC3E}">
        <p14:creationId xmlns:p14="http://schemas.microsoft.com/office/powerpoint/2010/main" val="161314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9" grpId="0"/>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07C072-8AD4-499E-A6F4-A4666BFD419E}"/>
              </a:ext>
            </a:extLst>
          </p:cNvPr>
          <p:cNvSpPr txBox="1"/>
          <p:nvPr/>
        </p:nvSpPr>
        <p:spPr>
          <a:xfrm>
            <a:off x="2711624" y="620688"/>
            <a:ext cx="820891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VẬN DỤNG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4295800" y="2492896"/>
            <a:ext cx="5544616" cy="2062103"/>
          </a:xfrm>
          <a:prstGeom prst="rect">
            <a:avLst/>
          </a:prstGeom>
          <a:noFill/>
        </p:spPr>
        <p:txBody>
          <a:bodyPr wrap="square" rtlCol="0">
            <a:spAutoFit/>
          </a:bodyPr>
          <a:lstStyle/>
          <a:p>
            <a:pPr algn="ctr"/>
            <a:r>
              <a:rPr lang="vi-VN" sz="3200" b="1" dirty="0">
                <a:solidFill>
                  <a:srgbClr val="7030A0"/>
                </a:solidFill>
                <a:latin typeface="Cambria" panose="02040503050406030204" pitchFamily="18" charset="0"/>
                <a:ea typeface="Cambria" panose="02040503050406030204" pitchFamily="18" charset="0"/>
              </a:rPr>
              <a:t>Tìm thêm một số danh từ chỉ </a:t>
            </a:r>
            <a:r>
              <a:rPr kumimoji="1" lang="vi-VN" altLang="zh-CN" sz="3200" b="1" dirty="0">
                <a:solidFill>
                  <a:srgbClr val="7030A0"/>
                </a:solidFill>
                <a:latin typeface="Cambria" panose="02040503050406030204" pitchFamily="18" charset="0"/>
                <a:ea typeface="Cambria" panose="02040503050406030204" pitchFamily="18" charset="0"/>
              </a:rPr>
              <a:t>thời gian, con vật, cây cối hoặc hiện tượng </a:t>
            </a:r>
          </a:p>
          <a:p>
            <a:pPr algn="ctr"/>
            <a:r>
              <a:rPr kumimoji="1" lang="vi-VN" altLang="zh-CN" sz="3200" b="1" dirty="0">
                <a:solidFill>
                  <a:srgbClr val="7030A0"/>
                </a:solidFill>
                <a:latin typeface="Cambria" panose="02040503050406030204" pitchFamily="18" charset="0"/>
                <a:ea typeface="Cambria" panose="02040503050406030204" pitchFamily="18" charset="0"/>
              </a:rPr>
              <a:t>mà em biết.</a:t>
            </a:r>
            <a:endParaRPr lang="en-US" sz="3200" b="1" dirty="0">
              <a:solidFill>
                <a:srgbClr val="7030A0"/>
              </a:solidFill>
              <a:latin typeface="Cambria" panose="02040503050406030204" pitchFamily="18" charset="0"/>
              <a:ea typeface="Cambria" panose="02040503050406030204" pitchFamily="18" charset="0"/>
            </a:endParaRPr>
          </a:p>
        </p:txBody>
      </p:sp>
      <p:pic>
        <p:nvPicPr>
          <p:cNvPr id="7" name="图片 3">
            <a:extLst>
              <a:ext uri="{FF2B5EF4-FFF2-40B4-BE49-F238E27FC236}">
                <a16:creationId xmlns:a16="http://schemas.microsoft.com/office/drawing/2014/main" id="{E2A8EB0B-0825-46E0-81A6-EF88097EC3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70" t="2576" r="18861" b="3401"/>
          <a:stretch/>
        </p:blipFill>
        <p:spPr>
          <a:xfrm>
            <a:off x="407368" y="2492896"/>
            <a:ext cx="3766599" cy="3903569"/>
          </a:xfrm>
          <a:prstGeom prst="rect">
            <a:avLst/>
          </a:prstGeom>
        </p:spPr>
      </p:pic>
    </p:spTree>
    <p:extLst>
      <p:ext uri="{BB962C8B-B14F-4D97-AF65-F5344CB8AC3E}">
        <p14:creationId xmlns:p14="http://schemas.microsoft.com/office/powerpoint/2010/main" val="382522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3" name="Picture 22"/>
          <p:cNvPicPr>
            <a:picLocks noChangeAspect="1"/>
          </p:cNvPicPr>
          <p:nvPr/>
        </p:nvPicPr>
        <p:blipFill>
          <a:blip r:embed="rId3"/>
          <a:stretch>
            <a:fillRect/>
          </a:stretch>
        </p:blipFill>
        <p:spPr>
          <a:xfrm>
            <a:off x="1847528" y="1772816"/>
            <a:ext cx="8340051" cy="3060457"/>
          </a:xfrm>
          <a:prstGeom prst="rect">
            <a:avLst/>
          </a:prstGeom>
        </p:spPr>
      </p:pic>
    </p:spTree>
    <p:extLst>
      <p:ext uri="{BB962C8B-B14F-4D97-AF65-F5344CB8AC3E}">
        <p14:creationId xmlns:p14="http://schemas.microsoft.com/office/powerpoint/2010/main" val="3932406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67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11340" y="0"/>
            <a:ext cx="12192001" cy="6858000"/>
          </a:xfrm>
          <a:prstGeom prst="rect">
            <a:avLst/>
          </a:prstGeom>
        </p:spPr>
      </p:pic>
      <p:pic>
        <p:nvPicPr>
          <p:cNvPr id="5" name="图片 1">
            <a:extLst>
              <a:ext uri="{FF2B5EF4-FFF2-40B4-BE49-F238E27FC236}">
                <a16:creationId xmlns:a16="http://schemas.microsoft.com/office/drawing/2014/main" id="{83162203-BC7C-46AD-90E6-1F83F8F73ACF}"/>
              </a:ext>
            </a:extLst>
          </p:cNvPr>
          <p:cNvPicPr>
            <a:picLocks noChangeAspect="1"/>
          </p:cNvPicPr>
          <p:nvPr/>
        </p:nvPicPr>
        <p:blipFill>
          <a:blip r:embed="rId3"/>
          <a:stretch>
            <a:fillRect/>
          </a:stretch>
        </p:blipFill>
        <p:spPr>
          <a:xfrm>
            <a:off x="2423592" y="1052736"/>
            <a:ext cx="8280920" cy="4320480"/>
          </a:xfrm>
          <a:prstGeom prst="rect">
            <a:avLst/>
          </a:prstGeom>
        </p:spPr>
      </p:pic>
      <p:pic>
        <p:nvPicPr>
          <p:cNvPr id="6" name="Picture 5"/>
          <p:cNvPicPr>
            <a:picLocks noChangeAspect="1"/>
          </p:cNvPicPr>
          <p:nvPr/>
        </p:nvPicPr>
        <p:blipFill>
          <a:blip r:embed="rId4"/>
          <a:stretch>
            <a:fillRect/>
          </a:stretch>
        </p:blipFill>
        <p:spPr>
          <a:xfrm>
            <a:off x="2399888" y="2621210"/>
            <a:ext cx="8340051" cy="1615580"/>
          </a:xfrm>
          <a:prstGeom prst="rect">
            <a:avLst/>
          </a:prstGeom>
        </p:spPr>
      </p:pic>
    </p:spTree>
    <p:extLst>
      <p:ext uri="{BB962C8B-B14F-4D97-AF65-F5344CB8AC3E}">
        <p14:creationId xmlns:p14="http://schemas.microsoft.com/office/powerpoint/2010/main" val="251410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9"/>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1"/>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3752" y="-1229141"/>
            <a:ext cx="10058400" cy="5165124"/>
          </a:xfrm>
          <a:prstGeom prst="rect">
            <a:avLst/>
          </a:prstGeom>
        </p:spPr>
      </p:pic>
      <p:pic>
        <p:nvPicPr>
          <p:cNvPr id="5" name="Picture 4">
            <a:hlinkClick r:id="rId7"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04247" y="3909914"/>
            <a:ext cx="1431903" cy="143190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6" name="Picture 5">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64021" y="4726120"/>
            <a:ext cx="1333881" cy="1333881"/>
          </a:xfrm>
          <a:prstGeom prst="rect">
            <a:avLst/>
          </a:prstGeom>
        </p:spPr>
      </p:pic>
      <p:pic>
        <p:nvPicPr>
          <p:cNvPr id="29" name="Picture 28">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63130" y="3941342"/>
            <a:ext cx="1620743" cy="162074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97599" y="5171587"/>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50559" y="5782324"/>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60054" y="1683990"/>
            <a:ext cx="5033465" cy="50334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1026845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repeatCount="indefinite" accel="50000" decel="50000" autoRev="1" fill="hold" nodeType="withEffect">
                                  <p:stCondLst>
                                    <p:cond delay="0"/>
                                  </p:stCondLst>
                                  <p:childTnLst>
                                    <p:animMotion origin="layout" path="M 2.91667E-6 -2.22222E-6 L 2.91667E-6 0.02847 " pathEditMode="relative" rAng="0" ptsTypes="AA">
                                      <p:cBhvr>
                                        <p:cTn id="11" dur="1000" fill="hold"/>
                                        <p:tgtEl>
                                          <p:spTgt spid="4"/>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23" dur="1000" fill="hold"/>
                                        <p:tgtEl>
                                          <p:spTgt spid="11"/>
                                        </p:tgtEl>
                                        <p:attrNameLst>
                                          <p:attrName>ppt_x</p:attrName>
                                          <p:attrName>ppt_y</p:attrName>
                                        </p:attrNameLst>
                                      </p:cBhvr>
                                      <p:rCtr x="0" y="1412"/>
                                    </p:animMotion>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 fill="hold"/>
                                        <p:tgtEl>
                                          <p:spTgt spid="2"/>
                                        </p:tgtEl>
                                      </p:cBhvr>
                                    </p:cmd>
                                  </p:childTnLst>
                                </p:cTn>
                              </p:par>
                            </p:childTnLst>
                          </p:cTn>
                        </p:par>
                        <p:par>
                          <p:cTn id="27" fill="hold">
                            <p:stCondLst>
                              <p:cond delay="2000"/>
                            </p:stCondLst>
                            <p:childTnLst>
                              <p:par>
                                <p:cTn id="28" presetID="32" presetClass="emph" presetSubtype="0" repeatCount="indefinite" fill="hold" nodeType="afterEffect">
                                  <p:stCondLst>
                                    <p:cond delay="0"/>
                                  </p:stCondLst>
                                  <p:childTnLst>
                                    <p:animRot by="120000">
                                      <p:cBhvr>
                                        <p:cTn id="29" dur="200" fill="hold">
                                          <p:stCondLst>
                                            <p:cond delay="0"/>
                                          </p:stCondLst>
                                        </p:cTn>
                                        <p:tgtEl>
                                          <p:spTgt spid="5"/>
                                        </p:tgtEl>
                                        <p:attrNameLst>
                                          <p:attrName>r</p:attrName>
                                        </p:attrNameLst>
                                      </p:cBhvr>
                                    </p:animRot>
                                    <p:animRot by="-240000">
                                      <p:cBhvr>
                                        <p:cTn id="30" dur="400" fill="hold">
                                          <p:stCondLst>
                                            <p:cond delay="400"/>
                                          </p:stCondLst>
                                        </p:cTn>
                                        <p:tgtEl>
                                          <p:spTgt spid="5"/>
                                        </p:tgtEl>
                                        <p:attrNameLst>
                                          <p:attrName>r</p:attrName>
                                        </p:attrNameLst>
                                      </p:cBhvr>
                                    </p:animRot>
                                    <p:animRot by="240000">
                                      <p:cBhvr>
                                        <p:cTn id="31" dur="400" fill="hold">
                                          <p:stCondLst>
                                            <p:cond delay="800"/>
                                          </p:stCondLst>
                                        </p:cTn>
                                        <p:tgtEl>
                                          <p:spTgt spid="5"/>
                                        </p:tgtEl>
                                        <p:attrNameLst>
                                          <p:attrName>r</p:attrName>
                                        </p:attrNameLst>
                                      </p:cBhvr>
                                    </p:animRot>
                                    <p:animRot by="-240000">
                                      <p:cBhvr>
                                        <p:cTn id="32" dur="400" fill="hold">
                                          <p:stCondLst>
                                            <p:cond delay="1200"/>
                                          </p:stCondLst>
                                        </p:cTn>
                                        <p:tgtEl>
                                          <p:spTgt spid="5"/>
                                        </p:tgtEl>
                                        <p:attrNameLst>
                                          <p:attrName>r</p:attrName>
                                        </p:attrNameLst>
                                      </p:cBhvr>
                                    </p:animRot>
                                    <p:animRot by="120000">
                                      <p:cBhvr>
                                        <p:cTn id="33" dur="400" fill="hold">
                                          <p:stCondLst>
                                            <p:cond delay="1600"/>
                                          </p:stCondLst>
                                        </p:cTn>
                                        <p:tgtEl>
                                          <p:spTgt spid="5"/>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9"/>
                                        </p:tgtEl>
                                        <p:attrNameLst>
                                          <p:attrName>r</p:attrName>
                                        </p:attrNameLst>
                                      </p:cBhvr>
                                    </p:animRot>
                                    <p:animRot by="-240000">
                                      <p:cBhvr>
                                        <p:cTn id="36" dur="400" fill="hold">
                                          <p:stCondLst>
                                            <p:cond delay="400"/>
                                          </p:stCondLst>
                                        </p:cTn>
                                        <p:tgtEl>
                                          <p:spTgt spid="29"/>
                                        </p:tgtEl>
                                        <p:attrNameLst>
                                          <p:attrName>r</p:attrName>
                                        </p:attrNameLst>
                                      </p:cBhvr>
                                    </p:animRot>
                                    <p:animRot by="240000">
                                      <p:cBhvr>
                                        <p:cTn id="37" dur="400" fill="hold">
                                          <p:stCondLst>
                                            <p:cond delay="800"/>
                                          </p:stCondLst>
                                        </p:cTn>
                                        <p:tgtEl>
                                          <p:spTgt spid="29"/>
                                        </p:tgtEl>
                                        <p:attrNameLst>
                                          <p:attrName>r</p:attrName>
                                        </p:attrNameLst>
                                      </p:cBhvr>
                                    </p:animRot>
                                    <p:animRot by="-240000">
                                      <p:cBhvr>
                                        <p:cTn id="38" dur="400" fill="hold">
                                          <p:stCondLst>
                                            <p:cond delay="1200"/>
                                          </p:stCondLst>
                                        </p:cTn>
                                        <p:tgtEl>
                                          <p:spTgt spid="29"/>
                                        </p:tgtEl>
                                        <p:attrNameLst>
                                          <p:attrName>r</p:attrName>
                                        </p:attrNameLst>
                                      </p:cBhvr>
                                    </p:animRot>
                                    <p:animRot by="120000">
                                      <p:cBhvr>
                                        <p:cTn id="39" dur="400" fill="hold">
                                          <p:stCondLst>
                                            <p:cond delay="1600"/>
                                          </p:stCondLst>
                                        </p:cTn>
                                        <p:tgtEl>
                                          <p:spTgt spid="29"/>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6"/>
                                        </p:tgtEl>
                                        <p:attrNameLst>
                                          <p:attrName>r</p:attrName>
                                        </p:attrNameLst>
                                      </p:cBhvr>
                                    </p:animRot>
                                    <p:animRot by="-240000">
                                      <p:cBhvr>
                                        <p:cTn id="42" dur="400" fill="hold">
                                          <p:stCondLst>
                                            <p:cond delay="400"/>
                                          </p:stCondLst>
                                        </p:cTn>
                                        <p:tgtEl>
                                          <p:spTgt spid="6"/>
                                        </p:tgtEl>
                                        <p:attrNameLst>
                                          <p:attrName>r</p:attrName>
                                        </p:attrNameLst>
                                      </p:cBhvr>
                                    </p:animRot>
                                    <p:animRot by="240000">
                                      <p:cBhvr>
                                        <p:cTn id="43" dur="400" fill="hold">
                                          <p:stCondLst>
                                            <p:cond delay="800"/>
                                          </p:stCondLst>
                                        </p:cTn>
                                        <p:tgtEl>
                                          <p:spTgt spid="6"/>
                                        </p:tgtEl>
                                        <p:attrNameLst>
                                          <p:attrName>r</p:attrName>
                                        </p:attrNameLst>
                                      </p:cBhvr>
                                    </p:animRot>
                                    <p:animRot by="-240000">
                                      <p:cBhvr>
                                        <p:cTn id="44" dur="400" fill="hold">
                                          <p:stCondLst>
                                            <p:cond delay="1200"/>
                                          </p:stCondLst>
                                        </p:cTn>
                                        <p:tgtEl>
                                          <p:spTgt spid="6"/>
                                        </p:tgtEl>
                                        <p:attrNameLst>
                                          <p:attrName>r</p:attrName>
                                        </p:attrNameLst>
                                      </p:cBhvr>
                                    </p:animRot>
                                    <p:animRot by="120000">
                                      <p:cBhvr>
                                        <p:cTn id="45"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46" repeatCount="indefinite" fill="hold" display="0">
                  <p:stCondLst>
                    <p:cond delay="indefinite"/>
                  </p:stCondLst>
                  <p:endCondLst>
                    <p:cond evt="onStopAudio" delay="0">
                      <p:tgtEl>
                        <p:sldTgt/>
                      </p:tgtEl>
                    </p:cond>
                  </p:endCondLst>
                </p:cTn>
                <p:tgtEl>
                  <p:spTgt spid="2"/>
                </p:tgtEl>
              </p:cMediaNode>
            </p:audio>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6"/>
                                        </p:tgtEl>
                                      </p:cBhvr>
                                    </p:animEffect>
                                    <p:animScale>
                                      <p:cBhvr>
                                        <p:cTn id="52" dur="250" autoRev="1" fill="hold"/>
                                        <p:tgtEl>
                                          <p:spTgt spid="16"/>
                                        </p:tgtEl>
                                      </p:cBhvr>
                                      <p:by x="105000" y="105000"/>
                                    </p:animScale>
                                  </p:childTnLst>
                                </p:cTn>
                              </p:par>
                              <p:par>
                                <p:cTn id="53" presetID="3" presetClass="mediacall" presetSubtype="0" fill="hold" nodeType="withEffect">
                                  <p:stCondLst>
                                    <p:cond delay="0"/>
                                  </p:stCondLst>
                                  <p:childTnLst>
                                    <p:cmd type="call" cmd="stop">
                                      <p:cBhvr>
                                        <p:cTn id="54" dur="1"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par>
                                <p:cTn id="60" presetID="1" presetClass="mediacall" presetSubtype="0" fill="hold" nodeType="withEffect">
                                  <p:stCondLst>
                                    <p:cond delay="0"/>
                                  </p:stCondLst>
                                  <p:childTnLst>
                                    <p:cmd type="call" cmd="playFrom(0.0)">
                                      <p:cBhvr>
                                        <p:cTn id="6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070043" y="252452"/>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2246700" y="559252"/>
            <a:ext cx="1401027"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01</a:t>
            </a:r>
            <a:endPar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sp>
        <p:nvSpPr>
          <p:cNvPr id="66" name="Rectangle 65">
            <a:extLst>
              <a:ext uri="{FF2B5EF4-FFF2-40B4-BE49-F238E27FC236}">
                <a16:creationId xmlns:a16="http://schemas.microsoft.com/office/drawing/2014/main" id="{68CCCB1E-5D6D-4B1D-94ED-906BCD4A2D0C}"/>
              </a:ext>
            </a:extLst>
          </p:cNvPr>
          <p:cNvSpPr/>
          <p:nvPr/>
        </p:nvSpPr>
        <p:spPr>
          <a:xfrm>
            <a:off x="1522957" y="416428"/>
            <a:ext cx="9480158"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100784" cy="1280134"/>
            <a:chOff x="122330" y="4865784"/>
            <a:chExt cx="4100784" cy="1280134"/>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916745" y="5092354"/>
              <a:ext cx="321039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Thầy</a:t>
              </a:r>
              <a:r>
                <a:rPr lang="en-US" sz="5000" b="1" dirty="0">
                  <a:solidFill>
                    <a:srgbClr val="70AD47">
                      <a:lumMod val="75000"/>
                    </a:srgbClr>
                  </a:solidFill>
                  <a:latin typeface="Cambria" panose="02040503050406030204" pitchFamily="18" charset="0"/>
                  <a:ea typeface="Cambria" panose="02040503050406030204" pitchFamily="18" charset="0"/>
                </a:rPr>
                <a:t> </a:t>
              </a:r>
              <a:r>
                <a:rPr lang="en-US" sz="5000" b="1" dirty="0" err="1">
                  <a:solidFill>
                    <a:srgbClr val="70AD47">
                      <a:lumMod val="75000"/>
                    </a:srgbClr>
                  </a:solidFill>
                  <a:latin typeface="Cambria" panose="02040503050406030204" pitchFamily="18" charset="0"/>
                  <a:ea typeface="Cambria" panose="02040503050406030204" pitchFamily="18" charset="0"/>
                </a:rPr>
                <a:t>giáo</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196231" cy="1673094"/>
            <a:chOff x="44072" y="3236271"/>
            <a:chExt cx="4196231" cy="1673094"/>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4196231" cy="1673094"/>
              <a:chOff x="-94621" y="3720567"/>
              <a:chExt cx="4196231" cy="1673094"/>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1313221" y="3893081"/>
              <a:ext cx="2666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Lê </a:t>
              </a:r>
              <a:r>
                <a:rPr lang="en-US" sz="4800" b="1" dirty="0">
                  <a:solidFill>
                    <a:srgbClr val="70AD47">
                      <a:lumMod val="75000"/>
                    </a:srgbClr>
                  </a:solidFill>
                  <a:latin typeface="Cambria" panose="02040503050406030204" pitchFamily="18" charset="0"/>
                  <a:ea typeface="Cambria" panose="02040503050406030204" pitchFamily="18" charset="0"/>
                </a:rPr>
                <a:t>L</a:t>
              </a:r>
              <a:r>
                <a:rPr kumimoji="0" lang="en-US" sz="48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ợi</a:t>
              </a:r>
              <a:endParaRPr kumimoji="0" lang="vi-VN"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6677258" y="3288016"/>
            <a:ext cx="4642450" cy="1440285"/>
            <a:chOff x="7563106" y="3170084"/>
            <a:chExt cx="4642450" cy="1440285"/>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360002" cy="1440285"/>
              <a:chOff x="7575236" y="3720567"/>
              <a:chExt cx="4360002" cy="1440285"/>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90902" y="4099705"/>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403409" y="3680999"/>
              <a:ext cx="380214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197185" cy="1421247"/>
            <a:chOff x="7826367" y="4724671"/>
            <a:chExt cx="4197185" cy="1421247"/>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062596" cy="1421247"/>
              <a:chOff x="7704862" y="5196309"/>
              <a:chExt cx="4062596" cy="1421247"/>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8763249" y="5130171"/>
              <a:ext cx="32603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Lan Anh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3215" y="3101471"/>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69787" y="5048366"/>
            <a:ext cx="1818785" cy="1807894"/>
          </a:xfrm>
          <a:prstGeom prst="rect">
            <a:avLst/>
          </a:prstGeom>
        </p:spPr>
      </p:pic>
      <p:grpSp>
        <p:nvGrpSpPr>
          <p:cNvPr id="88" name="tho om chua"/>
          <p:cNvGrpSpPr/>
          <p:nvPr/>
        </p:nvGrpSpPr>
        <p:grpSpPr>
          <a:xfrm>
            <a:off x="3342685" y="490178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4" name="Picture 9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2" name="TextBox 1">
            <a:extLst>
              <a:ext uri="{FF2B5EF4-FFF2-40B4-BE49-F238E27FC236}">
                <a16:creationId xmlns:a16="http://schemas.microsoft.com/office/drawing/2014/main" id="{68EB6C6B-0C52-DAF1-23B6-8836742D24C1}"/>
              </a:ext>
            </a:extLst>
          </p:cNvPr>
          <p:cNvSpPr txBox="1"/>
          <p:nvPr/>
        </p:nvSpPr>
        <p:spPr>
          <a:xfrm>
            <a:off x="2978253" y="621337"/>
            <a:ext cx="7188796" cy="1323439"/>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danh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chung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trong</a:t>
            </a:r>
            <a:r>
              <a:rPr lang="en-US" sz="4000" b="1" i="0" dirty="0">
                <a:solidFill>
                  <a:srgbClr val="000000"/>
                </a:solidFill>
                <a:effectLst/>
                <a:latin typeface="Cambria" panose="02040503050406030204" pitchFamily="18" charset="0"/>
                <a:ea typeface="Cambria" panose="02040503050406030204" pitchFamily="18" charset="0"/>
              </a:rPr>
              <a:t> </a:t>
            </a:r>
          </a:p>
          <a:p>
            <a:pPr algn="ctr"/>
            <a:r>
              <a:rPr lang="en-US" sz="4000" b="1" i="0" dirty="0" err="1">
                <a:solidFill>
                  <a:srgbClr val="000000"/>
                </a:solidFill>
                <a:effectLst/>
                <a:latin typeface="Cambria" panose="02040503050406030204" pitchFamily="18" charset="0"/>
                <a:ea typeface="Cambria" panose="02040503050406030204" pitchFamily="18" charset="0"/>
              </a:rPr>
              <a:t>các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319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biLevel thresh="50000"/>
          </a:blip>
          <a:stretch>
            <a:fillRect/>
          </a:stretch>
        </p:blipFill>
        <p:spPr>
          <a:xfrm>
            <a:off x="852768" y="245199"/>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880114" y="245199"/>
            <a:ext cx="1215044"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02</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68CCCB1E-5D6D-4B1D-94ED-906BCD4A2D0C}"/>
              </a:ext>
            </a:extLst>
          </p:cNvPr>
          <p:cNvSpPr/>
          <p:nvPr/>
        </p:nvSpPr>
        <p:spPr>
          <a:xfrm>
            <a:off x="1585705" y="325395"/>
            <a:ext cx="872273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danh</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riêng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Trâm</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Anh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sinh</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tiêu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biểu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trường</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Võ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Thị</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Sáu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grpSp>
        <p:nvGrpSpPr>
          <p:cNvPr id="4" name="c"/>
          <p:cNvGrpSpPr/>
          <p:nvPr/>
        </p:nvGrpSpPr>
        <p:grpSpPr>
          <a:xfrm>
            <a:off x="6880031" y="3692808"/>
            <a:ext cx="4325857" cy="1543808"/>
            <a:chOff x="7441601" y="3641722"/>
            <a:chExt cx="4325857" cy="1543808"/>
          </a:xfrm>
        </p:grpSpPr>
        <p:grpSp>
          <p:nvGrpSpPr>
            <p:cNvPr id="43" name="Group 42">
              <a:extLst>
                <a:ext uri="{FF2B5EF4-FFF2-40B4-BE49-F238E27FC236}">
                  <a16:creationId xmlns:a16="http://schemas.microsoft.com/office/drawing/2014/main" id="{E46AC747-FE46-79DE-B7A1-C3FC57CBFC63}"/>
                </a:ext>
              </a:extLst>
            </p:cNvPr>
            <p:cNvGrpSpPr/>
            <p:nvPr/>
          </p:nvGrpSpPr>
          <p:grpSpPr>
            <a:xfrm>
              <a:off x="7441601" y="3641722"/>
              <a:ext cx="4325857" cy="1543808"/>
              <a:chOff x="7575236" y="3720567"/>
              <a:chExt cx="4325857" cy="1543808"/>
            </a:xfrm>
          </p:grpSpPr>
          <p:sp>
            <p:nvSpPr>
              <p:cNvPr id="44"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45" name="Picture 44">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46" name="TextBox 45">
              <a:extLst>
                <a:ext uri="{FF2B5EF4-FFF2-40B4-BE49-F238E27FC236}">
                  <a16:creationId xmlns:a16="http://schemas.microsoft.com/office/drawing/2014/main" id="{33BA7FA1-C785-8EB6-50C8-F4CD02A1B07F}"/>
                </a:ext>
              </a:extLst>
            </p:cNvPr>
            <p:cNvSpPr txBox="1"/>
            <p:nvPr/>
          </p:nvSpPr>
          <p:spPr>
            <a:xfrm>
              <a:off x="8470457" y="4047234"/>
              <a:ext cx="215258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75000"/>
                    </a:srgbClr>
                  </a:solidFill>
                  <a:latin typeface="Cambria" panose="02040503050406030204" pitchFamily="18" charset="0"/>
                  <a:ea typeface="Cambria" panose="02040503050406030204" pitchFamily="18" charset="0"/>
                </a:rPr>
                <a:t>Trâm</a:t>
              </a:r>
              <a:r>
                <a:rPr lang="en-US" sz="3200" b="1" dirty="0">
                  <a:solidFill>
                    <a:srgbClr val="70AD47">
                      <a:lumMod val="75000"/>
                    </a:srgbClr>
                  </a:solidFill>
                  <a:latin typeface="Cambria" panose="02040503050406030204" pitchFamily="18" charset="0"/>
                  <a:ea typeface="Cambria" panose="02040503050406030204" pitchFamily="18" charset="0"/>
                </a:rPr>
                <a:t> Anh, Võ </a:t>
              </a:r>
              <a:r>
                <a:rPr lang="en-US" sz="3200" b="1" dirty="0" err="1">
                  <a:solidFill>
                    <a:srgbClr val="70AD47">
                      <a:lumMod val="75000"/>
                    </a:srgbClr>
                  </a:solidFill>
                  <a:latin typeface="Cambria" panose="02040503050406030204" pitchFamily="18" charset="0"/>
                  <a:ea typeface="Cambria" panose="02040503050406030204" pitchFamily="18" charset="0"/>
                </a:rPr>
                <a:t>Thị</a:t>
              </a:r>
              <a:r>
                <a:rPr lang="en-US" sz="3200" b="1" dirty="0">
                  <a:solidFill>
                    <a:srgbClr val="70AD47">
                      <a:lumMod val="75000"/>
                    </a:srgbClr>
                  </a:solidFill>
                  <a:latin typeface="Cambria" panose="02040503050406030204" pitchFamily="18" charset="0"/>
                  <a:ea typeface="Cambria" panose="02040503050406030204" pitchFamily="18" charset="0"/>
                </a:rPr>
                <a:t> </a:t>
              </a:r>
              <a:r>
                <a:rPr lang="en-US" sz="3200" b="1" dirty="0" err="1">
                  <a:solidFill>
                    <a:srgbClr val="70AD47">
                      <a:lumMod val="75000"/>
                    </a:srgbClr>
                  </a:solidFill>
                  <a:latin typeface="Cambria" panose="02040503050406030204" pitchFamily="18" charset="0"/>
                  <a:ea typeface="Cambria" panose="02040503050406030204" pitchFamily="18" charset="0"/>
                </a:rPr>
                <a:t>Sáu</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 name="a"/>
          <p:cNvGrpSpPr/>
          <p:nvPr/>
        </p:nvGrpSpPr>
        <p:grpSpPr>
          <a:xfrm>
            <a:off x="394924" y="3546636"/>
            <a:ext cx="4196231" cy="1673094"/>
            <a:chOff x="-77433" y="3707909"/>
            <a:chExt cx="4196231" cy="1673094"/>
          </a:xfrm>
        </p:grpSpPr>
        <p:grpSp>
          <p:nvGrpSpPr>
            <p:cNvPr id="33" name="Group 32">
              <a:extLst>
                <a:ext uri="{FF2B5EF4-FFF2-40B4-BE49-F238E27FC236}">
                  <a16:creationId xmlns:a16="http://schemas.microsoft.com/office/drawing/2014/main" id="{6E9A4FF9-956E-10B5-9832-02B57B4C9C85}"/>
                </a:ext>
              </a:extLst>
            </p:cNvPr>
            <p:cNvGrpSpPr/>
            <p:nvPr/>
          </p:nvGrpSpPr>
          <p:grpSpPr>
            <a:xfrm>
              <a:off x="-77433" y="3707909"/>
              <a:ext cx="4196231" cy="1673094"/>
              <a:chOff x="-94621" y="3720567"/>
              <a:chExt cx="4196231" cy="1673094"/>
            </a:xfrm>
          </p:grpSpPr>
          <p:sp>
            <p:nvSpPr>
              <p:cNvPr id="35"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36" name="Picture 35"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47" name="TextBox 46">
              <a:extLst>
                <a:ext uri="{FF2B5EF4-FFF2-40B4-BE49-F238E27FC236}">
                  <a16:creationId xmlns:a16="http://schemas.microsoft.com/office/drawing/2014/main" id="{1DC3B31E-9598-1BB0-8913-FB0ED5A77CA2}"/>
                </a:ext>
              </a:extLst>
            </p:cNvPr>
            <p:cNvSpPr txBox="1"/>
            <p:nvPr/>
          </p:nvSpPr>
          <p:spPr>
            <a:xfrm>
              <a:off x="1536721" y="4248712"/>
              <a:ext cx="13463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 name="b"/>
          <p:cNvGrpSpPr/>
          <p:nvPr/>
        </p:nvGrpSpPr>
        <p:grpSpPr>
          <a:xfrm>
            <a:off x="547404" y="5581770"/>
            <a:ext cx="4100784" cy="1280134"/>
            <a:chOff x="825" y="5337422"/>
            <a:chExt cx="4100784" cy="1280134"/>
          </a:xfrm>
        </p:grpSpPr>
        <p:grpSp>
          <p:nvGrpSpPr>
            <p:cNvPr id="40" name="Group 39">
              <a:extLst>
                <a:ext uri="{FF2B5EF4-FFF2-40B4-BE49-F238E27FC236}">
                  <a16:creationId xmlns:a16="http://schemas.microsoft.com/office/drawing/2014/main" id="{A1BCC062-7CFB-BBD4-9E75-9D3FD001CDAE}"/>
                </a:ext>
              </a:extLst>
            </p:cNvPr>
            <p:cNvGrpSpPr/>
            <p:nvPr/>
          </p:nvGrpSpPr>
          <p:grpSpPr>
            <a:xfrm>
              <a:off x="825" y="5337422"/>
              <a:ext cx="4100784" cy="1280134"/>
              <a:chOff x="825" y="5337422"/>
              <a:chExt cx="4100784" cy="1280134"/>
            </a:xfrm>
          </p:grpSpPr>
          <p:sp>
            <p:nvSpPr>
              <p:cNvPr id="4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2" name="Picture 4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8" name="TextBox 47">
              <a:extLst>
                <a:ext uri="{FF2B5EF4-FFF2-40B4-BE49-F238E27FC236}">
                  <a16:creationId xmlns:a16="http://schemas.microsoft.com/office/drawing/2014/main" id="{1789E622-BBC0-42F3-29E4-D989CC4D0AD3}"/>
                </a:ext>
              </a:extLst>
            </p:cNvPr>
            <p:cNvSpPr txBox="1"/>
            <p:nvPr/>
          </p:nvSpPr>
          <p:spPr>
            <a:xfrm>
              <a:off x="791850" y="5718389"/>
              <a:ext cx="321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Võ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Sáu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 name="d"/>
          <p:cNvGrpSpPr/>
          <p:nvPr/>
        </p:nvGrpSpPr>
        <p:grpSpPr>
          <a:xfrm>
            <a:off x="7003067" y="5370492"/>
            <a:ext cx="4062595" cy="1420571"/>
            <a:chOff x="7704862" y="5196309"/>
            <a:chExt cx="4062595" cy="1420571"/>
          </a:xfrm>
        </p:grpSpPr>
        <p:grpSp>
          <p:nvGrpSpPr>
            <p:cNvPr id="37" name="Group 36">
              <a:extLst>
                <a:ext uri="{FF2B5EF4-FFF2-40B4-BE49-F238E27FC236}">
                  <a16:creationId xmlns:a16="http://schemas.microsoft.com/office/drawing/2014/main" id="{657A3732-FEC5-93E9-F8E5-05EB6902D5D3}"/>
                </a:ext>
              </a:extLst>
            </p:cNvPr>
            <p:cNvGrpSpPr/>
            <p:nvPr/>
          </p:nvGrpSpPr>
          <p:grpSpPr>
            <a:xfrm>
              <a:off x="7704862" y="5196309"/>
              <a:ext cx="4062595" cy="1420571"/>
              <a:chOff x="7704862" y="5196309"/>
              <a:chExt cx="4062595" cy="1420571"/>
            </a:xfrm>
          </p:grpSpPr>
          <p:sp>
            <p:nvSpPr>
              <p:cNvPr id="38"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6" y="5555733"/>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49" name="TextBox 48">
              <a:extLst>
                <a:ext uri="{FF2B5EF4-FFF2-40B4-BE49-F238E27FC236}">
                  <a16:creationId xmlns:a16="http://schemas.microsoft.com/office/drawing/2014/main" id="{267A44EA-A65C-FF84-4827-DB7C81FAB48E}"/>
                </a:ext>
              </a:extLst>
            </p:cNvPr>
            <p:cNvSpPr txBox="1"/>
            <p:nvPr/>
          </p:nvSpPr>
          <p:spPr>
            <a:xfrm>
              <a:off x="8731710" y="5732363"/>
              <a:ext cx="27752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Trâ</a:t>
              </a:r>
              <a:r>
                <a:rPr lang="en-US" sz="4000" b="1" dirty="0">
                  <a:solidFill>
                    <a:srgbClr val="70AD47">
                      <a:lumMod val="75000"/>
                    </a:srgbClr>
                  </a:solidFill>
                  <a:latin typeface="Cambria" panose="02040503050406030204" pitchFamily="18" charset="0"/>
                  <a:ea typeface="Cambria" panose="02040503050406030204" pitchFamily="18" charset="0"/>
                </a:rPr>
                <a:t>m Anh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8"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1515" y="3323250"/>
            <a:ext cx="1985035" cy="1973149"/>
          </a:xfrm>
          <a:prstGeom prst="rect">
            <a:avLst/>
          </a:prstGeom>
        </p:spPr>
      </p:pic>
      <p:pic>
        <p:nvPicPr>
          <p:cNvPr id="59"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1913" y="5008100"/>
            <a:ext cx="1985035" cy="1973149"/>
          </a:xfrm>
          <a:prstGeom prst="rect">
            <a:avLst/>
          </a:prstGeom>
        </p:spPr>
      </p:pic>
      <p:pic>
        <p:nvPicPr>
          <p:cNvPr id="60"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8435" y="4934644"/>
            <a:ext cx="1985035" cy="1973149"/>
          </a:xfrm>
          <a:prstGeom prst="rect">
            <a:avLst/>
          </a:prstGeom>
        </p:spPr>
      </p:pic>
      <p:grpSp>
        <p:nvGrpSpPr>
          <p:cNvPr id="61" name="tho om chua"/>
          <p:cNvGrpSpPr/>
          <p:nvPr/>
        </p:nvGrpSpPr>
        <p:grpSpPr>
          <a:xfrm>
            <a:off x="10123629" y="3149243"/>
            <a:ext cx="2187429" cy="2034383"/>
            <a:chOff x="1981714" y="2187161"/>
            <a:chExt cx="3695439" cy="3695440"/>
          </a:xfrm>
        </p:grpSpPr>
        <p:pic>
          <p:nvPicPr>
            <p:cNvPr id="62"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8"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0" name="Picture 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6" name="TextBox 5">
            <a:extLst>
              <a:ext uri="{FF2B5EF4-FFF2-40B4-BE49-F238E27FC236}">
                <a16:creationId xmlns:a16="http://schemas.microsoft.com/office/drawing/2014/main" id="{DBB9B9B0-8918-0FED-B864-ADE8640D273D}"/>
              </a:ext>
            </a:extLst>
          </p:cNvPr>
          <p:cNvSpPr txBox="1"/>
          <p:nvPr/>
        </p:nvSpPr>
        <p:spPr>
          <a:xfrm>
            <a:off x="1081677" y="4328438"/>
            <a:ext cx="28454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Học</a:t>
            </a: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sinh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78132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2"/>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subTnLst>
                                    <p:audio>
                                      <p:cMediaNode>
                                        <p:cTn display="0" masterRel="sameClick">
                                          <p:stCondLst>
                                            <p:cond evt="begin" delay="0">
                                              <p:tn val="30"/>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subTnLst>
                                    <p:audio>
                                      <p:cMediaNode>
                                        <p:cTn display="0" masterRel="sameClick">
                                          <p:stCondLst>
                                            <p:cond evt="begin" delay="0">
                                              <p:tn val="3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subTnLst>
                                    <p:audio>
                                      <p:cMediaNode>
                                        <p:cTn display="0" masterRel="sameClick">
                                          <p:stCondLst>
                                            <p:cond evt="begin" delay="0">
                                              <p:tn val="42"/>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5401" cy="62523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177768" y="342858"/>
            <a:ext cx="10170536" cy="1863939"/>
          </a:xfrm>
          <a:prstGeom prst="rect">
            <a:avLst/>
          </a:prstGeom>
        </p:spPr>
      </p:pic>
      <p:sp>
        <p:nvSpPr>
          <p:cNvPr id="65" name="TextBox 64">
            <a:extLst>
              <a:ext uri="{FF2B5EF4-FFF2-40B4-BE49-F238E27FC236}">
                <a16:creationId xmlns:a16="http://schemas.microsoft.com/office/drawing/2014/main" id="{784446D1-0083-4268-9941-8C7553FD46F9}"/>
              </a:ext>
            </a:extLst>
          </p:cNvPr>
          <p:cNvSpPr txBox="1"/>
          <p:nvPr/>
        </p:nvSpPr>
        <p:spPr>
          <a:xfrm>
            <a:off x="1232978" y="451643"/>
            <a:ext cx="909210"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0</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a:t>
            </a:r>
          </a:p>
        </p:txBody>
      </p:sp>
      <p:sp>
        <p:nvSpPr>
          <p:cNvPr id="66" name="Rectangle 65">
            <a:extLst>
              <a:ext uri="{FF2B5EF4-FFF2-40B4-BE49-F238E27FC236}">
                <a16:creationId xmlns:a16="http://schemas.microsoft.com/office/drawing/2014/main" id="{68CCCB1E-5D6D-4B1D-94ED-906BCD4A2D0C}"/>
              </a:ext>
            </a:extLst>
          </p:cNvPr>
          <p:cNvSpPr/>
          <p:nvPr/>
        </p:nvSpPr>
        <p:spPr>
          <a:xfrm>
            <a:off x="1522956" y="416428"/>
            <a:ext cx="9541595"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Tìm</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danh</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từ</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chung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trong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câu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sau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Kim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Đồng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là</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anh</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hùng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nhỏ</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tuổi</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của</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Việt</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Nam.</a:t>
            </a:r>
            <a:endParaRPr kumimoji="0" lang="en-US" sz="4000" b="0" i="0" u="none" strike="noStrike" kern="1200" cap="none" spc="0" normalizeH="0" baseline="0" noProof="0" dirty="0">
              <a:ln>
                <a:noFill/>
              </a:ln>
              <a:solidFill>
                <a:schemeClr val="accent4">
                  <a:lumMod val="20000"/>
                  <a:lumOff val="80000"/>
                </a:schemeClr>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218975" cy="1280134"/>
            <a:chOff x="122330" y="4865784"/>
            <a:chExt cx="4218975" cy="1280134"/>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280134"/>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964180" y="5235199"/>
              <a:ext cx="337712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70AD47">
                      <a:lumMod val="75000"/>
                    </a:srgbClr>
                  </a:solidFill>
                  <a:latin typeface="Cambria" panose="02040503050406030204" pitchFamily="18" charset="0"/>
                  <a:ea typeface="Cambria" panose="02040503050406030204" pitchFamily="18" charset="0"/>
                </a:rPr>
                <a:t>a</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nh</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hùng</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tuổi</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205545" cy="1562321"/>
            <a:chOff x="44072" y="3236271"/>
            <a:chExt cx="4205545" cy="1195495"/>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4205545" cy="1093015"/>
              <a:chOff x="-94621" y="3720567"/>
              <a:chExt cx="4205545" cy="1093015"/>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66588" y="4259584"/>
                <a:ext cx="3944336" cy="55399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1233666" y="3800824"/>
              <a:ext cx="234954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6677258" y="3288015"/>
            <a:ext cx="4325857" cy="1597371"/>
            <a:chOff x="7563106" y="3170084"/>
            <a:chExt cx="4325857" cy="1174206"/>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325857" cy="1174206"/>
              <a:chOff x="7575236" y="3720567"/>
              <a:chExt cx="4325857" cy="1174206"/>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55399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800371" y="3673845"/>
              <a:ext cx="21312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Việt</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Nam</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062596" cy="1454714"/>
            <a:chOff x="7826367" y="4724671"/>
            <a:chExt cx="4062596" cy="1101454"/>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062596" cy="1101454"/>
              <a:chOff x="7704862" y="5196309"/>
              <a:chExt cx="4062596" cy="1101454"/>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553998"/>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custGeom>
                        <a:avLst/>
                        <a:gdLst>
                          <a:gd name="connsiteX0" fmla="*/ 0 w 3810701"/>
                          <a:gd name="connsiteY0" fmla="*/ 0 h 553998"/>
                          <a:gd name="connsiteX1" fmla="*/ 3810701 w 3810701"/>
                          <a:gd name="connsiteY1" fmla="*/ 0 h 553998"/>
                          <a:gd name="connsiteX2" fmla="*/ 3810701 w 3810701"/>
                          <a:gd name="connsiteY2" fmla="*/ 553998 h 553998"/>
                          <a:gd name="connsiteX3" fmla="*/ 0 w 3810701"/>
                          <a:gd name="connsiteY3" fmla="*/ 553998 h 553998"/>
                          <a:gd name="connsiteX4" fmla="*/ 0 w 38107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553998" fill="none" extrusionOk="0">
                            <a:moveTo>
                              <a:pt x="0" y="0"/>
                            </a:moveTo>
                            <a:cubicBezTo>
                              <a:pt x="1258587" y="34145"/>
                              <a:pt x="2536281" y="-125365"/>
                              <a:pt x="3810701" y="0"/>
                            </a:cubicBezTo>
                            <a:cubicBezTo>
                              <a:pt x="3801493" y="255049"/>
                              <a:pt x="3783440" y="425493"/>
                              <a:pt x="3810701" y="553998"/>
                            </a:cubicBezTo>
                            <a:cubicBezTo>
                              <a:pt x="2879425" y="489532"/>
                              <a:pt x="1894023" y="459772"/>
                              <a:pt x="0" y="553998"/>
                            </a:cubicBezTo>
                            <a:cubicBezTo>
                              <a:pt x="-32634" y="278045"/>
                              <a:pt x="45975" y="121593"/>
                              <a:pt x="0" y="0"/>
                            </a:cubicBezTo>
                            <a:close/>
                          </a:path>
                          <a:path w="3810701" h="553998" stroke="0" extrusionOk="0">
                            <a:moveTo>
                              <a:pt x="0" y="0"/>
                            </a:moveTo>
                            <a:cubicBezTo>
                              <a:pt x="750134" y="108135"/>
                              <a:pt x="3020743" y="-162209"/>
                              <a:pt x="3810701" y="0"/>
                            </a:cubicBezTo>
                            <a:cubicBezTo>
                              <a:pt x="3831593" y="153264"/>
                              <a:pt x="3808057" y="371326"/>
                              <a:pt x="3810701" y="553998"/>
                            </a:cubicBezTo>
                            <a:cubicBezTo>
                              <a:pt x="2934724" y="389738"/>
                              <a:pt x="1816311"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9618964" y="5103812"/>
              <a:ext cx="134634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err="1">
                  <a:solidFill>
                    <a:srgbClr val="70AD47">
                      <a:lumMod val="75000"/>
                    </a:srgbClr>
                  </a:solidFill>
                  <a:latin typeface="Cambria" panose="02040503050406030204" pitchFamily="18" charset="0"/>
                  <a:ea typeface="Cambria" panose="02040503050406030204" pitchFamily="18" charset="0"/>
                </a:rPr>
                <a:t>Tuổi</a:t>
              </a:r>
              <a:endParaRPr kumimoji="0" lang="vi-VN" sz="3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70817" y="2741900"/>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26285" y="5224756"/>
            <a:ext cx="1818785" cy="1807894"/>
          </a:xfrm>
          <a:prstGeom prst="rect">
            <a:avLst/>
          </a:prstGeom>
        </p:spPr>
      </p:pic>
      <p:grpSp>
        <p:nvGrpSpPr>
          <p:cNvPr id="88" name="tho om chua"/>
          <p:cNvGrpSpPr/>
          <p:nvPr/>
        </p:nvGrpSpPr>
        <p:grpSpPr>
          <a:xfrm>
            <a:off x="3675184" y="447731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363474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35311" y="3977190"/>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7"/>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21356" y="-364716"/>
            <a:ext cx="5033465" cy="50334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38500" y="2442845"/>
            <a:ext cx="3789865" cy="4360474"/>
            <a:chOff x="2867548" y="4888207"/>
            <a:chExt cx="3789865" cy="4360474"/>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0185" y="6097515"/>
              <a:ext cx="1431903" cy="1431903"/>
            </a:xfrm>
            <a:prstGeom prst="rect">
              <a:avLst/>
            </a:prstGeom>
          </p:spPr>
        </p:pic>
        <p:grpSp>
          <p:nvGrpSpPr>
            <p:cNvPr id="7" name="Group 6"/>
            <p:cNvGrpSpPr/>
            <p:nvPr/>
          </p:nvGrpSpPr>
          <p:grpSpPr>
            <a:xfrm>
              <a:off x="2867548" y="4888207"/>
              <a:ext cx="3789865" cy="4360474"/>
              <a:chOff x="5932587" y="5416742"/>
              <a:chExt cx="3789865" cy="4360474"/>
            </a:xfrm>
          </p:grpSpPr>
          <p:pic>
            <p:nvPicPr>
              <p:cNvPr id="5122" name="Picture 2" descr="Conejito de Pascua, Cesta, Idea, Pintura`` Dibujo, Mimbre, Cesto png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1" b="95313" l="10000" r="90000"/>
                        </a14:imgEffect>
                      </a14:imgLayer>
                    </a14:imgProps>
                  </a:ext>
                  <a:ext uri="{28A0092B-C50C-407E-A947-70E740481C1C}">
                    <a14:useLocalDpi xmlns:a14="http://schemas.microsoft.com/office/drawing/2010/main" val="0"/>
                  </a:ext>
                </a:extLst>
              </a:blip>
              <a:srcRect/>
              <a:stretch>
                <a:fillRect/>
              </a:stretch>
            </p:blipFill>
            <p:spPr bwMode="auto">
              <a:xfrm>
                <a:off x="5932587" y="5416742"/>
                <a:ext cx="3789865" cy="4360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954" y="6579725"/>
                <a:ext cx="1431903" cy="14319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6384" y="7166940"/>
                <a:ext cx="1431903" cy="1431903"/>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7536" y="6983211"/>
                <a:ext cx="1431903" cy="1431903"/>
              </a:xfrm>
              <a:prstGeom prst="rect">
                <a:avLst/>
              </a:prstGeom>
            </p:spPr>
          </p:pic>
        </p:grpSp>
      </p:grpSp>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692995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13" repeatCount="indefinite"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6"/>
                                        </p:tgtEl>
                                      </p:cBhvr>
                                    </p:animEffect>
                                    <p:animScale>
                                      <p:cBhvr>
                                        <p:cTn id="19" dur="250" autoRev="1" fill="hold"/>
                                        <p:tgtEl>
                                          <p:spTgt spid="16"/>
                                        </p:tgtEl>
                                      </p:cBhvr>
                                      <p:by x="105000" y="105000"/>
                                    </p:animScale>
                                  </p:childTnLst>
                                </p:cTn>
                              </p:par>
                              <p:par>
                                <p:cTn id="20" presetID="3" presetClass="mediacall" presetSubtype="0" fill="hold" nodeType="withEffect">
                                  <p:stCondLst>
                                    <p:cond delay="0"/>
                                  </p:stCondLst>
                                  <p:childTnLst>
                                    <p:cmd type="call" cmd="stop">
                                      <p:cBhvr>
                                        <p:cTn id="21" dur="1"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par>
                                <p:cTn id="27" presetID="1" presetClass="mediacall" presetSubtype="0" fill="hold" nodeType="withEffect">
                                  <p:stCondLst>
                                    <p:cond delay="0"/>
                                  </p:stCondLst>
                                  <p:childTnLst>
                                    <p:cmd type="call" cmd="playFrom(0.0)">
                                      <p:cBhvr>
                                        <p:cTn id="28"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22D0A6F-2045-40F1-9751-11A6CDD15C0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4679" y="0"/>
            <a:ext cx="12192001" cy="6858000"/>
          </a:xfrm>
          <a:prstGeom prst="rect">
            <a:avLst/>
          </a:prstGeom>
        </p:spPr>
      </p:pic>
      <p:pic>
        <p:nvPicPr>
          <p:cNvPr id="5" name="图片 1">
            <a:extLst>
              <a:ext uri="{FF2B5EF4-FFF2-40B4-BE49-F238E27FC236}">
                <a16:creationId xmlns:a16="http://schemas.microsoft.com/office/drawing/2014/main" id="{83162203-BC7C-46AD-90E6-1F83F8F73ACF}"/>
              </a:ext>
            </a:extLst>
          </p:cNvPr>
          <p:cNvPicPr>
            <a:picLocks noChangeAspect="1"/>
          </p:cNvPicPr>
          <p:nvPr/>
        </p:nvPicPr>
        <p:blipFill>
          <a:blip r:embed="rId3"/>
          <a:stretch>
            <a:fillRect/>
          </a:stretch>
        </p:blipFill>
        <p:spPr>
          <a:xfrm>
            <a:off x="2251494" y="948060"/>
            <a:ext cx="8280920" cy="4320480"/>
          </a:xfrm>
          <a:prstGeom prst="rect">
            <a:avLst/>
          </a:prstGeom>
        </p:spPr>
      </p:pic>
      <p:pic>
        <p:nvPicPr>
          <p:cNvPr id="6" name="Picture 5"/>
          <p:cNvPicPr>
            <a:picLocks noChangeAspect="1"/>
          </p:cNvPicPr>
          <p:nvPr/>
        </p:nvPicPr>
        <p:blipFill>
          <a:blip r:embed="rId4"/>
          <a:stretch>
            <a:fillRect/>
          </a:stretch>
        </p:blipFill>
        <p:spPr>
          <a:xfrm>
            <a:off x="2251494" y="2453555"/>
            <a:ext cx="8340051" cy="1950889"/>
          </a:xfrm>
          <a:prstGeom prst="rect">
            <a:avLst/>
          </a:prstGeom>
        </p:spPr>
      </p:pic>
    </p:spTree>
    <p:extLst>
      <p:ext uri="{BB962C8B-B14F-4D97-AF65-F5344CB8AC3E}">
        <p14:creationId xmlns:p14="http://schemas.microsoft.com/office/powerpoint/2010/main" val="2544325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C1C260-A392-4604-BDC6-45A60B928D61}"/>
              </a:ext>
            </a:extLst>
          </p:cNvPr>
          <p:cNvPicPr>
            <a:picLocks noChangeAspect="1"/>
          </p:cNvPicPr>
          <p:nvPr/>
        </p:nvPicPr>
        <p:blipFill rotWithShape="1">
          <a:blip r:embed="rId2">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9" name="Picture 8"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983432" y="584685"/>
            <a:ext cx="11533101" cy="6408426"/>
          </a:xfrm>
          <a:prstGeom prst="rect">
            <a:avLst/>
          </a:prstGeom>
        </p:spPr>
      </p:pic>
      <p:sp>
        <p:nvSpPr>
          <p:cNvPr id="10" name="Text Box 2">
            <a:extLst>
              <a:ext uri="{FF2B5EF4-FFF2-40B4-BE49-F238E27FC236}">
                <a16:creationId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bg1"/>
          </a:solidFill>
          <a:ln w="28575">
            <a:solidFill>
              <a:schemeClr val="tx2">
                <a:lumMod val="60000"/>
                <a:lumOff val="40000"/>
              </a:schemeClr>
            </a:solidFill>
            <a:extLst>
              <a:ext uri="{C807C97D-BFC1-408E-A445-0C87EB9F89A2}">
                <ask:lineSketchStyleProps xmlns:ask="http://schemas.microsoft.com/office/drawing/2018/sketchyshapes" xmln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11" name="TextBox 10"/>
          <p:cNvSpPr txBox="1"/>
          <p:nvPr/>
        </p:nvSpPr>
        <p:spPr>
          <a:xfrm>
            <a:off x="1415480" y="169989"/>
            <a:ext cx="8597576" cy="892552"/>
          </a:xfrm>
          <a:prstGeom prst="rect">
            <a:avLst/>
          </a:prstGeom>
          <a:noFill/>
        </p:spPr>
        <p:txBody>
          <a:bodyPr wrap="square" rtlCol="0">
            <a:spAutoFit/>
          </a:bodyPr>
          <a:lstStyle/>
          <a:p>
            <a:pPr algn="ctr">
              <a:spcBef>
                <a:spcPct val="50000"/>
              </a:spcBef>
            </a:pPr>
            <a:r>
              <a:rPr lang="vi-VN" sz="2600" b="1" dirty="0">
                <a:latin typeface="Cambria" panose="02040503050406030204" pitchFamily="18" charset="0"/>
                <a:ea typeface="Cambria" panose="02040503050406030204" pitchFamily="18" charset="0"/>
              </a:rPr>
              <a:t>1. Tìm danh từ chỉ thời gian, con vật, cây cối trong đoạn văn dưới đây: </a:t>
            </a:r>
            <a:endParaRPr lang="en-US" altLang="en-US" sz="2600" b="1" dirty="0">
              <a:latin typeface="Cambria" panose="02040503050406030204" pitchFamily="18" charset="0"/>
              <a:ea typeface="Cambria" panose="02040503050406030204" pitchFamily="18" charset="0"/>
            </a:endParaRPr>
          </a:p>
        </p:txBody>
      </p:sp>
      <p:sp>
        <p:nvSpPr>
          <p:cNvPr id="12" name="Rectangle 11"/>
          <p:cNvSpPr/>
          <p:nvPr/>
        </p:nvSpPr>
        <p:spPr>
          <a:xfrm>
            <a:off x="3071664" y="2348880"/>
            <a:ext cx="7128792" cy="3970318"/>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    Tổ vành khuyên nhỏ xinh nằm lọt thỏm giữa hai chiếc lá bưởi. Mẹ vành khuyên cần thận khâu hai chiếc lá lại rồi tha cỏ khô về đan tổ bên trong.</a:t>
            </a:r>
          </a:p>
          <a:p>
            <a:pPr algn="just"/>
            <a:r>
              <a:rPr lang="vi-VN" sz="2800" dirty="0">
                <a:solidFill>
                  <a:srgbClr val="000000"/>
                </a:solidFill>
                <a:latin typeface="Cambria" panose="02040503050406030204" pitchFamily="18" charset="0"/>
                <a:ea typeface="Cambria" panose="02040503050406030204" pitchFamily="18" charset="0"/>
              </a:rPr>
              <a:t>   Đêm đêm, mùi cỏ, mùi lá bưởi thơm cả vào những giấc mơ. Mấy anh em vành khuyên nằm gối đầu lên nhau, mơ một ngày khôn lớn sải cánh bay ra trời rộng.</a:t>
            </a:r>
          </a:p>
          <a:p>
            <a:pPr algn="just"/>
            <a:r>
              <a:rPr lang="vi-VN" sz="2800" dirty="0">
                <a:solidFill>
                  <a:srgbClr val="000000"/>
                </a:solidFill>
                <a:latin typeface="Cambria" panose="02040503050406030204" pitchFamily="18" charset="0"/>
                <a:ea typeface="Cambria" panose="02040503050406030204" pitchFamily="18" charset="0"/>
              </a:rPr>
              <a:t>  			(Theo Trần Đức Tiến)</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537945" y="754541"/>
            <a:ext cx="2724000" cy="2601698"/>
          </a:xfrm>
          <a:prstGeom prst="rect">
            <a:avLst/>
          </a:prstGeom>
        </p:spPr>
      </p:pic>
    </p:spTree>
    <p:extLst>
      <p:ext uri="{BB962C8B-B14F-4D97-AF65-F5344CB8AC3E}">
        <p14:creationId xmlns:p14="http://schemas.microsoft.com/office/powerpoint/2010/main" val="2921594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6D84B7FE-A4E5-4768-BB45-DFA7FECC7B1D}"/>
</file>

<file path=customXml/itemProps2.xml><?xml version="1.0" encoding="utf-8"?>
<ds:datastoreItem xmlns:ds="http://schemas.openxmlformats.org/officeDocument/2006/customXml" ds:itemID="{674F9F53-6D3C-43A7-B23E-6A2852E34243}"/>
</file>

<file path=customXml/itemProps3.xml><?xml version="1.0" encoding="utf-8"?>
<ds:datastoreItem xmlns:ds="http://schemas.openxmlformats.org/officeDocument/2006/customXml" ds:itemID="{03E9C68C-8850-41C8-B29F-EB4A3941D494}"/>
</file>

<file path=docProps/app.xml><?xml version="1.0" encoding="utf-8"?>
<Properties xmlns="http://schemas.openxmlformats.org/officeDocument/2006/extended-properties" xmlns:vt="http://schemas.openxmlformats.org/officeDocument/2006/docPropsVTypes">
  <TotalTime>355</TotalTime>
  <Words>565</Words>
  <Application>Microsoft Office PowerPoint</Application>
  <PresentationFormat>Widescreen</PresentationFormat>
  <Paragraphs>108</Paragraphs>
  <Slides>17</Slides>
  <Notes>5</Notes>
  <HiddenSlides>0</HiddenSlides>
  <MMClips>4</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17</vt:i4>
      </vt:variant>
    </vt:vector>
  </HeadingPairs>
  <TitlesOfParts>
    <vt:vector size="34" baseType="lpstr">
      <vt:lpstr>OpenSans</vt:lpstr>
      <vt:lpstr>Tahoma</vt:lpstr>
      <vt:lpstr>SVN-Lobster</vt:lpstr>
      <vt:lpstr>Calibri</vt:lpstr>
      <vt:lpstr>包图简圆体</vt:lpstr>
      <vt:lpstr>等线</vt:lpstr>
      <vt:lpstr>Arial</vt:lpstr>
      <vt:lpstr>SVN-Newton</vt:lpstr>
      <vt:lpstr>Cambria</vt:lpstr>
      <vt:lpstr>等线 Light</vt:lpstr>
      <vt:lpstr>#9Slide07 HoneyCream</vt:lpstr>
      <vt:lpstr>字魂58号-创中黑</vt:lpstr>
      <vt:lpstr>iCiel Cadena</vt:lpstr>
      <vt:lpstr>UTM Kabel KT</vt:lpstr>
      <vt:lpstr>Times New Roman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Tư Bùi</dc:creator>
  <cp:keywords>MĂNG NON TEAM</cp:keywords>
  <cp:lastModifiedBy>Nguyễn Thị Hồng Linh</cp:lastModifiedBy>
  <cp:revision>34</cp:revision>
  <dcterms:created xsi:type="dcterms:W3CDTF">2022-02-08T08:05:10Z</dcterms:created>
  <dcterms:modified xsi:type="dcterms:W3CDTF">2023-08-12T09:42:37Z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