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3" r:id="rId3"/>
  </p:sldMasterIdLst>
  <p:sldIdLst>
    <p:sldId id="257" r:id="rId4"/>
    <p:sldId id="262" r:id="rId5"/>
    <p:sldId id="263" r:id="rId6"/>
    <p:sldId id="256" r:id="rId7"/>
    <p:sldId id="259" r:id="rId8"/>
    <p:sldId id="264" r:id="rId9"/>
    <p:sldId id="266" r:id="rId10"/>
    <p:sldId id="267" r:id="rId11"/>
    <p:sldId id="268" r:id="rId12"/>
    <p:sldId id="269" r:id="rId13"/>
    <p:sldId id="270" r:id="rId14"/>
    <p:sldId id="271" r:id="rId15"/>
    <p:sldId id="258" r:id="rId16"/>
    <p:sldId id="272" r:id="rId17"/>
    <p:sldId id="273" r:id="rId18"/>
    <p:sldId id="265"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UTM Avo" panose="02040603050506020204" pitchFamily="18" charset="0"/>
      <p:regular r:id="rId28"/>
      <p:bold r:id="rId29"/>
      <p:italic r:id="rId30"/>
      <p:boldItalic r:id="rId31"/>
    </p:embeddedFont>
    <p:embeddedFont>
      <p:font typeface="UTM Alba Matter" panose="02040603050506020204" pitchFamily="18" charset="0"/>
      <p:regular r:id="rId32"/>
    </p:embeddedFont>
    <p:embeddedFont>
      <p:font typeface="UTM Alexander" panose="02040603050506020204" pitchFamily="18" charset="0"/>
      <p:regular r:id="rId33"/>
    </p:embeddedFont>
    <p:embeddedFont>
      <p:font typeface="SVN-Newton" panose="02040603050506020204" pitchFamily="18" charset="0"/>
      <p:regular r:id="rId34"/>
    </p:embeddedFont>
    <p:embeddedFont>
      <p:font typeface="UTM Aurora" panose="02040603050506020204" pitchFamily="18" charset="0"/>
      <p:regular r:id="rId35"/>
    </p:embeddedFont>
    <p:embeddedFont>
      <p:font typeface="Calibri" panose="020F0502020204030204" pitchFamily="34" charset="0"/>
      <p:regular r:id="rId36"/>
      <p:bold r:id="rId37"/>
      <p:italic r:id="rId38"/>
      <p:boldItalic r:id="rId39"/>
    </p:embeddedFont>
    <p:embeddedFont>
      <p:font typeface="#9Slide05 Aphrodite Pro" panose="02000000000000000000" pitchFamily="2" charset="0"/>
      <p:regular r:id="rId40"/>
    </p:embeddedFont>
    <p:embeddedFont>
      <p:font typeface="UTM Aptima" panose="02040603050506020204" pitchFamily="18" charset="0"/>
      <p:regular r:id="rId41"/>
      <p:bold r:id="rId42"/>
      <p:italic r:id="rId43"/>
      <p:boldItalic r:id="rId44"/>
    </p:embeddedFont>
    <p:embeddedFont>
      <p:font typeface="微软雅黑" panose="020B0503020204020204" pitchFamily="34" charset="-122"/>
      <p:regular r:id="rId45"/>
      <p:bold r:id="rId46"/>
    </p:embeddedFont>
    <p:embeddedFont>
      <p:font typeface="#9Slide07 HoneyCream" pitchFamily="2" charset="0"/>
      <p:regular r:id="rId47"/>
    </p:embeddedFont>
    <p:embeddedFont>
      <p:font typeface="UTM Flamenco" panose="02040603050506020204" pitchFamily="18" charset="0"/>
      <p:regular r:id="rId48"/>
    </p:embeddedFont>
    <p:embeddedFont>
      <p:font typeface="#9Slide05 SVNHollycakes" panose="02000000000000000000" pitchFamily="2" charset="0"/>
      <p:regular r:id="rId49"/>
    </p:embeddedFont>
    <p:embeddedFont>
      <p:font typeface="UTM Cooper Black" panose="02040603050506020204" pitchFamily="18" charset="0"/>
      <p:regular r:id="rId50"/>
      <p:italic r:id="rId51"/>
    </p:embeddedFont>
    <p:embeddedFont>
      <p:font typeface="Tahoma" panose="020B0604030504040204" pitchFamily="34" charset="0"/>
      <p:regular r:id="rId52"/>
      <p:bold r:id="rId53"/>
    </p:embeddedFont>
    <p:embeddedFont>
      <p:font typeface="Cambria" panose="02040503050406030204" pitchFamily="18" charset="0"/>
      <p:regular r:id="rId54"/>
      <p:bold r:id="rId55"/>
      <p:italic r:id="rId56"/>
      <p:boldItalic r:id="rId57"/>
    </p:embeddedFont>
    <p:embeddedFont>
      <p:font typeface="UTM American Sans" panose="02040603050506020204" pitchFamily="18" charset="0"/>
      <p:regular r:id="rId58"/>
    </p:embeddedFont>
    <p:embeddedFont>
      <p:font typeface="#9Slide05 Awesome Display" pitchFamily="2" charset="0"/>
      <p:regular r:id="rId59"/>
    </p:embeddedFont>
    <p:embeddedFont>
      <p:font typeface="Calibri Light" panose="020F0302020204030204" pitchFamily="34" charset="0"/>
      <p:regular r:id="rId60"/>
      <p:italic r:id="rId61"/>
    </p:embeddedFont>
    <p:embeddedFont>
      <p:font typeface="UTM Futura Extra" panose="02040603050506020204" pitchFamily="18" charset="0"/>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5" d="100"/>
          <a:sy n="75" d="100"/>
        </p:scale>
        <p:origin x="1075" y="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15.fntdata"/><Relationship Id="rId47" Type="http://schemas.openxmlformats.org/officeDocument/2006/relationships/font" Target="fonts/font20.fntdata"/><Relationship Id="rId63" Type="http://schemas.openxmlformats.org/officeDocument/2006/relationships/presProps" Target="presProps.xml"/><Relationship Id="rId68" Type="http://schemas.openxmlformats.org/officeDocument/2006/relationships/customXml" Target="../customXml/item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3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64" Type="http://schemas.openxmlformats.org/officeDocument/2006/relationships/viewProps" Target="viewProps.xml"/><Relationship Id="rId69" Type="http://schemas.openxmlformats.org/officeDocument/2006/relationships/customXml" Target="../customXml/item3.xml"/><Relationship Id="rId8" Type="http://schemas.openxmlformats.org/officeDocument/2006/relationships/slide" Target="slides/slide5.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 Id="rId67" Type="http://schemas.openxmlformats.org/officeDocument/2006/relationships/customXml" Target="../customXml/item1.xml"/><Relationship Id="rId20" Type="http://schemas.openxmlformats.org/officeDocument/2006/relationships/slide" Target="slides/slide17.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0" Type="http://schemas.openxmlformats.org/officeDocument/2006/relationships/slide" Target="slides/slide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font" Target="fonts/font33.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2.fntdata"/><Relationship Id="rId34" Type="http://schemas.openxmlformats.org/officeDocument/2006/relationships/font" Target="fonts/font7.fntdata"/><Relationship Id="rId50" Type="http://schemas.openxmlformats.org/officeDocument/2006/relationships/font" Target="fonts/font23.fntdata"/><Relationship Id="rId55" Type="http://schemas.openxmlformats.org/officeDocument/2006/relationships/font" Target="fonts/font2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437295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715124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659578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23885" y="0"/>
            <a:ext cx="12215886" cy="6858000"/>
          </a:xfrm>
          <a:prstGeom prst="rect">
            <a:avLst/>
          </a:prstGeom>
        </p:spPr>
      </p:pic>
      <p:pic>
        <p:nvPicPr>
          <p:cNvPr id="11" name="图片 10"/>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a:off x="-23884" y="-1588"/>
            <a:ext cx="12242800" cy="1854200"/>
          </a:xfrm>
          <a:prstGeom prst="rect">
            <a:avLst/>
          </a:prstGeom>
        </p:spPr>
      </p:pic>
      <p:sp>
        <p:nvSpPr>
          <p:cNvPr id="4" name="日期占位符 3">
            <a:extLst>
              <a:ext uri="{FF2B5EF4-FFF2-40B4-BE49-F238E27FC236}">
                <a16:creationId xmlns:a16="http://schemas.microsoft.com/office/drawing/2014/main" id="{AB3D19CA-56B8-C076-36C2-87018A8AAA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EF8B41-CAC5-49DA-9156-65DCBE8368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a:extLst>
              <a:ext uri="{FF2B5EF4-FFF2-40B4-BE49-F238E27FC236}">
                <a16:creationId xmlns:a16="http://schemas.microsoft.com/office/drawing/2014/main" id="{B8D77D8C-66D6-DCA2-DBB1-8FAE246D6C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a:extLst>
              <a:ext uri="{FF2B5EF4-FFF2-40B4-BE49-F238E27FC236}">
                <a16:creationId xmlns:a16="http://schemas.microsoft.com/office/drawing/2014/main" id="{AB836911-B9BB-D33E-1723-E5149F9B98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31AD8-4DC2-4F0A-8757-37262589E78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圆角矩形 7"/>
          <p:cNvSpPr/>
          <p:nvPr userDrawn="1"/>
        </p:nvSpPr>
        <p:spPr>
          <a:xfrm>
            <a:off x="279400" y="248404"/>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40163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20"/>
          <p:cNvPicPr>
            <a:picLocks noChangeAspect="1"/>
          </p:cNvPicPr>
          <p:nvPr userDrawn="1"/>
        </p:nvPicPr>
        <p:blipFill>
          <a:blip r:embed="rId2"/>
          <a:stretch>
            <a:fillRect/>
          </a:stretch>
        </p:blipFill>
        <p:spPr>
          <a:xfrm>
            <a:off x="22612" y="0"/>
            <a:ext cx="12215886" cy="6858000"/>
          </a:xfrm>
          <a:prstGeom prst="rect">
            <a:avLst/>
          </a:prstGeom>
        </p:spPr>
      </p:pic>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8"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27111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7985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569066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498079F-260D-4F10-8B18-A6BBC7059445}"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536753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98079F-260D-4F10-8B18-A6BBC7059445}"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09646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98079F-260D-4F10-8B18-A6BBC7059445}" type="datetimeFigureOut">
              <a:rPr lang="en-US" smtClean="0"/>
              <a:t>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9351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98079F-260D-4F10-8B18-A6BBC7059445}" type="datetimeFigureOut">
              <a:rPr lang="en-US" smtClean="0"/>
              <a:t>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78357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8079F-260D-4F10-8B18-A6BBC7059445}" type="datetimeFigureOut">
              <a:rPr lang="en-US" smtClean="0"/>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261341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907873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598703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8079F-260D-4F10-8B18-A6BBC7059445}" type="datetimeFigureOut">
              <a:rPr lang="en-US" smtClean="0"/>
              <a:t>8/7/2023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588C3-C41F-4CBD-9D72-D52AEE94AE1B}"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69543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65311592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547235523"/>
      </p:ext>
    </p:extLst>
  </p:cSld>
  <p:clrMap bg1="lt1" tx1="dk1" bg2="lt2" tx2="dk2" accent1="accent1" accent2="accent2" accent3="accent3" accent4="accent4" accent5="accent5" accent6="accent6" hlink="hlink" folHlink="folHlink"/>
  <p:sldLayoutIdLst>
    <p:sldLayoutId id="2147483664"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4.png"/><Relationship Id="rId7" Type="http://schemas.openxmlformats.org/officeDocument/2006/relationships/image" Target="../media/image31.png"/><Relationship Id="rId12" Type="http://schemas.openxmlformats.org/officeDocument/2006/relationships/image" Target="../media/image29.sv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1.png"/><Relationship Id="rId10" Type="http://schemas.openxmlformats.org/officeDocument/2006/relationships/image" Target="../media/image27.svg"/><Relationship Id="rId4" Type="http://schemas.openxmlformats.org/officeDocument/2006/relationships/image" Target="../media/image22.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3885" y="0"/>
            <a:ext cx="12215886" cy="6858000"/>
          </a:xfrm>
          <a:prstGeom prst="rect">
            <a:avLst/>
          </a:prstGeom>
        </p:spPr>
      </p:pic>
      <p:pic>
        <p:nvPicPr>
          <p:cNvPr id="20"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b="58472"/>
          <a:stretch/>
        </p:blipFill>
        <p:spPr>
          <a:xfrm>
            <a:off x="-23885" y="0"/>
            <a:ext cx="12204700" cy="284797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t="54630"/>
          <a:stretch/>
        </p:blipFill>
        <p:spPr>
          <a:xfrm>
            <a:off x="-61364" y="3751933"/>
            <a:ext cx="12279658" cy="3111500"/>
          </a:xfrm>
          <a:prstGeom prst="rect">
            <a:avLst/>
          </a:prstGeom>
        </p:spPr>
      </p:pic>
      <p:pic>
        <p:nvPicPr>
          <p:cNvPr id="34" name="图片 33">
            <a:extLst>
              <a:ext uri="{FF2B5EF4-FFF2-40B4-BE49-F238E27FC236}">
                <a16:creationId xmlns:a16="http://schemas.microsoft.com/office/drawing/2014/main" id="{8ED18FE0-F595-E428-D48F-44E87864F9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9731" b="66358"/>
          <a:stretch/>
        </p:blipFill>
        <p:spPr>
          <a:xfrm>
            <a:off x="8456047" y="1062108"/>
            <a:ext cx="829852" cy="693272"/>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23885" y="-178628"/>
            <a:ext cx="1523956" cy="1508868"/>
          </a:xfrm>
          <a:prstGeom prst="rect">
            <a:avLst/>
          </a:prstGeom>
        </p:spPr>
      </p:pic>
      <p:grpSp>
        <p:nvGrpSpPr>
          <p:cNvPr id="13" name="Group 12"/>
          <p:cNvGrpSpPr/>
          <p:nvPr/>
        </p:nvGrpSpPr>
        <p:grpSpPr>
          <a:xfrm>
            <a:off x="-1158213" y="845751"/>
            <a:ext cx="2811439" cy="1142873"/>
            <a:chOff x="-856880" y="1054458"/>
            <a:chExt cx="2811439" cy="1142873"/>
          </a:xfrm>
        </p:grpSpPr>
        <p:sp>
          <p:nvSpPr>
            <p:cNvPr id="14"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15"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4</a:t>
              </a:r>
              <a:endPar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grpSp>
        <p:nvGrpSpPr>
          <p:cNvPr id="21" name="组合 20">
            <a:extLst>
              <a:ext uri="{FF2B5EF4-FFF2-40B4-BE49-F238E27FC236}">
                <a16:creationId xmlns:a16="http://schemas.microsoft.com/office/drawing/2014/main" id="{E38B00C0-6DD7-4A4F-2A5C-717D3A45F457}"/>
              </a:ext>
            </a:extLst>
          </p:cNvPr>
          <p:cNvGrpSpPr/>
          <p:nvPr/>
        </p:nvGrpSpPr>
        <p:grpSpPr>
          <a:xfrm>
            <a:off x="2103438" y="264990"/>
            <a:ext cx="3928800" cy="1313308"/>
            <a:chOff x="4115793" y="1311628"/>
            <a:chExt cx="3928800" cy="1313308"/>
          </a:xfrm>
        </p:grpSpPr>
        <p:sp>
          <p:nvSpPr>
            <p:cNvPr id="22" name="圆角矩形 21">
              <a:extLst>
                <a:ext uri="{FF2B5EF4-FFF2-40B4-BE49-F238E27FC236}">
                  <a16:creationId xmlns:a16="http://schemas.microsoft.com/office/drawing/2014/main" id="{E159D424-AD02-4AE1-F0AA-C13F3C66A367}"/>
                </a:ext>
              </a:extLst>
            </p:cNvPr>
            <p:cNvSpPr/>
            <p:nvPr/>
          </p:nvSpPr>
          <p:spPr>
            <a:xfrm>
              <a:off x="5205094" y="1674901"/>
              <a:ext cx="2839499" cy="70925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23" name="图片 24">
              <a:extLst>
                <a:ext uri="{FF2B5EF4-FFF2-40B4-BE49-F238E27FC236}">
                  <a16:creationId xmlns:a16="http://schemas.microsoft.com/office/drawing/2014/main" id="{41CBCE14-8CDA-8BB9-C3DC-F0F632836D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24" name="Rectangle 23"/>
          <p:cNvSpPr/>
          <p:nvPr/>
        </p:nvSpPr>
        <p:spPr>
          <a:xfrm>
            <a:off x="3475198" y="562196"/>
            <a:ext cx="2167301" cy="923330"/>
          </a:xfrm>
          <a:prstGeom prst="rect">
            <a:avLst/>
          </a:prstGeom>
          <a:noFill/>
        </p:spPr>
        <p:txBody>
          <a:bodyPr wrap="square" lIns="91440" tIns="45720" rIns="91440" bIns="45720">
            <a:spAutoFit/>
          </a:bodyPr>
          <a:lstStyle/>
          <a:p>
            <a:pPr algn="ctr"/>
            <a:r>
              <a:rPr lang="en-US" sz="5400" b="1" dirty="0" err="1" smtClean="0">
                <a:ln w="6600">
                  <a:solidFill>
                    <a:schemeClr val="accent2"/>
                  </a:solidFill>
                  <a:prstDash val="solid"/>
                </a:ln>
                <a:solidFill>
                  <a:srgbClr val="FFC0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Bài</a:t>
            </a:r>
            <a:r>
              <a:rPr lang="en-US" sz="5400" b="1" dirty="0" smtClean="0">
                <a:ln w="6600">
                  <a:solidFill>
                    <a:schemeClr val="accent2"/>
                  </a:solidFill>
                  <a:prstDash val="solid"/>
                </a:ln>
                <a:solidFill>
                  <a:srgbClr val="FFC0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r>
              <a:rPr lang="en-US" sz="5400" b="1" dirty="0">
                <a:ln w="6600">
                  <a:solidFill>
                    <a:schemeClr val="accent2"/>
                  </a:solidFill>
                  <a:prstDash val="solid"/>
                </a:ln>
                <a:solidFill>
                  <a:srgbClr val="FFC0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3</a:t>
            </a:r>
            <a:endParaRPr lang="en-US" sz="5400" b="1" cap="none" spc="0" dirty="0">
              <a:ln w="6600">
                <a:solidFill>
                  <a:schemeClr val="accent2"/>
                </a:solidFill>
                <a:prstDash val="solid"/>
              </a:ln>
              <a:solidFill>
                <a:srgbClr val="FFC0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29" name="图片 39">
            <a:extLst>
              <a:ext uri="{FF2B5EF4-FFF2-40B4-BE49-F238E27FC236}">
                <a16:creationId xmlns:a16="http://schemas.microsoft.com/office/drawing/2014/main" id="{E54D7669-D266-42AC-891E-E01C1C1548D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7941" t="14722"/>
          <a:stretch/>
        </p:blipFill>
        <p:spPr>
          <a:xfrm>
            <a:off x="6725268" y="3097"/>
            <a:ext cx="1693300" cy="5848350"/>
          </a:xfrm>
          <a:prstGeom prst="rect">
            <a:avLst/>
          </a:prstGeom>
        </p:spPr>
      </p:pic>
      <p:pic>
        <p:nvPicPr>
          <p:cNvPr id="30" name="Picture 29"/>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2476" y1="86650" x2="56917" y2="87197"/>
                        <a14:foregroundMark x1="51942" y1="86650" x2="56675" y2="86650"/>
                        <a14:backgroundMark x1="46359" y1="12197" x2="48908" y2="28337"/>
                        <a14:backgroundMark x1="26638" y1="39745" x2="19721" y2="45813"/>
                        <a14:backgroundMark x1="73058" y1="33070" x2="80583" y2="43629"/>
                        <a14:backgroundMark x1="41687" y1="68629" x2="41141" y2="70570"/>
                        <a14:backgroundMark x1="58859" y1="67779" x2="59466" y2="69721"/>
                        <a14:backgroundMark x1="67476" y1="56129" x2="68629" y2="58313"/>
                        <a14:backgroundMark x1="50000" y1="45024" x2="50000" y2="46117"/>
                        <a14:backgroundMark x1="32524" y1="56129" x2="32524" y2="58070"/>
                      </a14:backgroundRemoval>
                    </a14:imgEffect>
                  </a14:imgLayer>
                </a14:imgProps>
              </a:ext>
              <a:ext uri="{28A0092B-C50C-407E-A947-70E740481C1C}">
                <a14:useLocalDpi xmlns:a14="http://schemas.microsoft.com/office/drawing/2010/main" val="0"/>
              </a:ext>
            </a:extLst>
          </a:blip>
          <a:stretch>
            <a:fillRect/>
          </a:stretch>
        </p:blipFill>
        <p:spPr>
          <a:xfrm>
            <a:off x="8002696" y="2162011"/>
            <a:ext cx="5199265" cy="5199265"/>
          </a:xfrm>
          <a:prstGeom prst="rect">
            <a:avLst/>
          </a:prstGeom>
        </p:spPr>
      </p:pic>
      <p:pic>
        <p:nvPicPr>
          <p:cNvPr id="31" name="Picture 5" descr="D:\acer\配图\0e6c7aa66eb413773ffe55293db78bc5.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202964" y="-230967"/>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acer\配图\0e6c7aa66eb413773ffe55293db78bc5.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706800" y="-296758"/>
            <a:ext cx="3710608" cy="1975169"/>
          </a:xfrm>
          <a:prstGeom prst="rect">
            <a:avLst/>
          </a:prstGeom>
          <a:noFill/>
          <a:extLst>
            <a:ext uri="{909E8E84-426E-40DD-AFC4-6F175D3DCCD1}">
              <a14:hiddenFill xmlns:a14="http://schemas.microsoft.com/office/drawing/2010/main">
                <a:solidFill>
                  <a:srgbClr val="FFFFFF"/>
                </a:solidFill>
              </a14:hiddenFill>
            </a:ext>
          </a:extLst>
        </p:spPr>
      </p:pic>
      <p:sp>
        <p:nvSpPr>
          <p:cNvPr id="33"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4" name="Picture 3"/>
          <p:cNvPicPr>
            <a:picLocks noChangeAspect="1"/>
          </p:cNvPicPr>
          <p:nvPr/>
        </p:nvPicPr>
        <p:blipFill rotWithShape="1">
          <a:blip r:embed="rId13"/>
          <a:srcRect l="57423"/>
          <a:stretch/>
        </p:blipFill>
        <p:spPr>
          <a:xfrm>
            <a:off x="1474543" y="1262420"/>
            <a:ext cx="7665093" cy="4572396"/>
          </a:xfrm>
          <a:prstGeom prst="rect">
            <a:avLst/>
          </a:prstGeom>
        </p:spPr>
      </p:pic>
    </p:spTree>
    <p:extLst>
      <p:ext uri="{BB962C8B-B14F-4D97-AF65-F5344CB8AC3E}">
        <p14:creationId xmlns:p14="http://schemas.microsoft.com/office/powerpoint/2010/main" val="2335800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4"/>
                                        </p:tgtEl>
                                        <p:attrNameLst>
                                          <p:attrName>style.visibility</p:attrName>
                                        </p:attrNameLst>
                                      </p:cBhvr>
                                      <p:to>
                                        <p:strVal val="visible"/>
                                      </p:to>
                                    </p:set>
                                    <p:anim by="(-#ppt_w*2)" calcmode="lin" valueType="num">
                                      <p:cBhvr rctx="PPT">
                                        <p:cTn id="11" dur="250" autoRev="1" fill="hold">
                                          <p:stCondLst>
                                            <p:cond delay="0"/>
                                          </p:stCondLst>
                                        </p:cTn>
                                        <p:tgtEl>
                                          <p:spTgt spid="24"/>
                                        </p:tgtEl>
                                        <p:attrNameLst>
                                          <p:attrName>ppt_w</p:attrName>
                                        </p:attrNameLst>
                                      </p:cBhvr>
                                    </p:anim>
                                    <p:anim by="(#ppt_w*0.50)" calcmode="lin" valueType="num">
                                      <p:cBhvr>
                                        <p:cTn id="12" dur="250" decel="50000" autoRev="1" fill="hold">
                                          <p:stCondLst>
                                            <p:cond delay="0"/>
                                          </p:stCondLst>
                                        </p:cTn>
                                        <p:tgtEl>
                                          <p:spTgt spid="24"/>
                                        </p:tgtEl>
                                        <p:attrNameLst>
                                          <p:attrName>ppt_x</p:attrName>
                                        </p:attrNameLst>
                                      </p:cBhvr>
                                    </p:anim>
                                    <p:anim from="(-#ppt_h/2)" to="(#ppt_y)" calcmode="lin" valueType="num">
                                      <p:cBhvr>
                                        <p:cTn id="13" dur="500" fill="hold">
                                          <p:stCondLst>
                                            <p:cond delay="0"/>
                                          </p:stCondLst>
                                        </p:cTn>
                                        <p:tgtEl>
                                          <p:spTgt spid="24"/>
                                        </p:tgtEl>
                                        <p:attrNameLst>
                                          <p:attrName>ppt_y</p:attrName>
                                        </p:attrNameLst>
                                      </p:cBhvr>
                                    </p:anim>
                                    <p:animRot by="21600000">
                                      <p:cBhvr>
                                        <p:cTn id="14" dur="500" fill="hold">
                                          <p:stCondLst>
                                            <p:cond delay="0"/>
                                          </p:stCondLst>
                                        </p:cTn>
                                        <p:tgtEl>
                                          <p:spTgt spid="24"/>
                                        </p:tgtEl>
                                        <p:attrNameLst>
                                          <p:attrName>r</p:attrName>
                                        </p:attrNameLst>
                                      </p:cBhvr>
                                    </p:animRo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34462" y="2331287"/>
            <a:ext cx="12876646"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12963"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23885" y="5372100"/>
            <a:ext cx="12258405" cy="1485900"/>
          </a:xfrm>
          <a:prstGeom prst="rect">
            <a:avLst/>
          </a:prstGeom>
        </p:spPr>
      </p:pic>
      <p:pic>
        <p:nvPicPr>
          <p:cNvPr id="4"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flipH="1">
            <a:off x="8819174" y="2653290"/>
            <a:ext cx="3823010" cy="4360891"/>
          </a:xfrm>
          <a:prstGeom prst="rect">
            <a:avLst/>
          </a:prstGeom>
        </p:spPr>
      </p:pic>
      <p:grpSp>
        <p:nvGrpSpPr>
          <p:cNvPr id="5" name="Group 4"/>
          <p:cNvGrpSpPr/>
          <p:nvPr/>
        </p:nvGrpSpPr>
        <p:grpSpPr>
          <a:xfrm>
            <a:off x="-635628" y="-143975"/>
            <a:ext cx="5239045" cy="2853499"/>
            <a:chOff x="2724911" y="-939904"/>
            <a:chExt cx="5239045" cy="2853499"/>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4911" y="-939904"/>
              <a:ext cx="5239045" cy="2853499"/>
            </a:xfrm>
            <a:prstGeom prst="rect">
              <a:avLst/>
            </a:prstGeom>
          </p:spPr>
        </p:pic>
        <p:sp>
          <p:nvSpPr>
            <p:cNvPr id="7" name="TextBox 6"/>
            <p:cNvSpPr txBox="1"/>
            <p:nvPr/>
          </p:nvSpPr>
          <p:spPr>
            <a:xfrm>
              <a:off x="3841803" y="367300"/>
              <a:ext cx="3988990" cy="769441"/>
            </a:xfrm>
            <a:prstGeom prst="rect">
              <a:avLst/>
            </a:prstGeom>
            <a:noFill/>
          </p:spPr>
          <p:txBody>
            <a:bodyPr wrap="square" rtlCol="0">
              <a:spAutoFit/>
            </a:bodyPr>
            <a:lstStyle/>
            <a:p>
              <a:r>
                <a:rPr lang="en-US" sz="4400" b="1" smtClean="0">
                  <a:solidFill>
                    <a:srgbClr val="E53B8C"/>
                  </a:solidFill>
                  <a:latin typeface="UTM Avo" panose="02040603050506020204" pitchFamily="18" charset="0"/>
                </a:rPr>
                <a:t>Chia đoạn</a:t>
              </a:r>
              <a:endParaRPr lang="en-US" sz="4400" b="1">
                <a:solidFill>
                  <a:srgbClr val="E53B8C"/>
                </a:solidFill>
                <a:latin typeface="UTM Avo" panose="02040603050506020204" pitchFamily="18" charset="0"/>
              </a:endParaRPr>
            </a:p>
          </p:txBody>
        </p:sp>
      </p:grpSp>
      <p:grpSp>
        <p:nvGrpSpPr>
          <p:cNvPr id="11" name="Group 10"/>
          <p:cNvGrpSpPr/>
          <p:nvPr/>
        </p:nvGrpSpPr>
        <p:grpSpPr>
          <a:xfrm>
            <a:off x="672799" y="2428172"/>
            <a:ext cx="11296015" cy="765447"/>
            <a:chOff x="2182284" y="2809646"/>
            <a:chExt cx="11296015" cy="765447"/>
          </a:xfrm>
        </p:grpSpPr>
        <p:sp>
          <p:nvSpPr>
            <p:cNvPr id="12" name="Oval 11"/>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13" name="TextBox 12"/>
            <p:cNvSpPr txBox="1"/>
            <p:nvPr/>
          </p:nvSpPr>
          <p:spPr>
            <a:xfrm>
              <a:off x="3036915" y="2906580"/>
              <a:ext cx="10441384" cy="584775"/>
            </a:xfrm>
            <a:prstGeom prst="rect">
              <a:avLst/>
            </a:prstGeom>
            <a:noFill/>
          </p:spPr>
          <p:txBody>
            <a:bodyPr wrap="square" rtlCol="0">
              <a:spAutoFit/>
            </a:bodyPr>
            <a:lstStyle/>
            <a:p>
              <a:r>
                <a:rPr lang="en-US" sz="3200" b="1" smtClean="0">
                  <a:solidFill>
                    <a:srgbClr val="002060"/>
                  </a:solidFill>
                  <a:latin typeface="Arial" panose="020B0604020202020204" pitchFamily="34" charset="0"/>
                  <a:cs typeface="Arial" panose="020B0604020202020204" pitchFamily="34" charset="0"/>
                </a:rPr>
                <a:t>Từ đầu đến … </a:t>
              </a:r>
              <a:r>
                <a:rPr lang="en-US" sz="3200" b="1" i="1" smtClean="0">
                  <a:solidFill>
                    <a:srgbClr val="0070C0"/>
                  </a:solidFill>
                  <a:latin typeface="Arial" panose="020B0604020202020204" pitchFamily="34" charset="0"/>
                  <a:cs typeface="Arial" panose="020B0604020202020204" pitchFamily="34" charset="0"/>
                </a:rPr>
                <a:t>chẳng bận tâm đến chuyện đó</a:t>
              </a:r>
              <a:r>
                <a:rPr lang="en-US" sz="3200" b="1" smtClean="0">
                  <a:solidFill>
                    <a:srgbClr val="002060"/>
                  </a:solidFill>
                  <a:latin typeface="Arial" panose="020B0604020202020204" pitchFamily="34" charset="0"/>
                  <a:cs typeface="Arial" panose="020B0604020202020204" pitchFamily="34" charset="0"/>
                </a:rPr>
                <a:t>.</a:t>
              </a:r>
              <a:endParaRPr lang="en-US" sz="3200" b="1" dirty="0">
                <a:solidFill>
                  <a:srgbClr val="002060"/>
                </a:solidFill>
                <a:latin typeface="Arial" panose="020B0604020202020204" pitchFamily="34" charset="0"/>
                <a:cs typeface="Arial" panose="020B0604020202020204" pitchFamily="34" charset="0"/>
              </a:endParaRPr>
            </a:p>
          </p:txBody>
        </p:sp>
      </p:grpSp>
      <p:grpSp>
        <p:nvGrpSpPr>
          <p:cNvPr id="14" name="Group 13"/>
          <p:cNvGrpSpPr/>
          <p:nvPr/>
        </p:nvGrpSpPr>
        <p:grpSpPr>
          <a:xfrm>
            <a:off x="672799" y="3344891"/>
            <a:ext cx="11187147" cy="765447"/>
            <a:chOff x="2271468" y="4200677"/>
            <a:chExt cx="11187147" cy="765447"/>
          </a:xfrm>
        </p:grpSpPr>
        <p:sp>
          <p:nvSpPr>
            <p:cNvPr id="15" name="Oval 14"/>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6" name="TextBox 15"/>
            <p:cNvSpPr txBox="1"/>
            <p:nvPr/>
          </p:nvSpPr>
          <p:spPr>
            <a:xfrm>
              <a:off x="3217334" y="4229457"/>
              <a:ext cx="10241281" cy="584775"/>
            </a:xfrm>
            <a:prstGeom prst="rect">
              <a:avLst/>
            </a:prstGeom>
            <a:noFill/>
          </p:spPr>
          <p:txBody>
            <a:bodyPr wrap="square" rtlCol="0">
              <a:spAutoFit/>
            </a:bodyPr>
            <a:lstStyle/>
            <a:p>
              <a:r>
                <a:rPr lang="en-US" sz="3200" b="1" smtClean="0">
                  <a:solidFill>
                    <a:srgbClr val="002060"/>
                  </a:solidFill>
                  <a:latin typeface="Arial" panose="020B0604020202020204" pitchFamily="34" charset="0"/>
                  <a:cs typeface="Arial" panose="020B0604020202020204" pitchFamily="34" charset="0"/>
                </a:rPr>
                <a:t>Tiếp theo đến… </a:t>
              </a:r>
              <a:r>
                <a:rPr lang="en-US" sz="3200" b="1" i="1" smtClean="0">
                  <a:solidFill>
                    <a:srgbClr val="0070C0"/>
                  </a:solidFill>
                  <a:latin typeface="Arial" panose="020B0604020202020204" pitchFamily="34" charset="0"/>
                  <a:cs typeface="Arial" panose="020B0604020202020204" pitchFamily="34" charset="0"/>
                </a:rPr>
                <a:t>nỗi ngạc nhiên ngập tràn của Long</a:t>
              </a:r>
              <a:r>
                <a:rPr lang="en-US" sz="3200" b="1" smtClean="0">
                  <a:solidFill>
                    <a:srgbClr val="002060"/>
                  </a:solidFill>
                  <a:latin typeface="Arial" panose="020B0604020202020204" pitchFamily="34" charset="0"/>
                  <a:cs typeface="Arial" panose="020B0604020202020204" pitchFamily="34" charset="0"/>
                </a:rPr>
                <a:t>.</a:t>
              </a:r>
              <a:endParaRPr lang="en-US" sz="3200" b="1" i="1" dirty="0">
                <a:solidFill>
                  <a:srgbClr val="002060"/>
                </a:solidFill>
                <a:latin typeface="Arial" panose="020B0604020202020204" pitchFamily="34" charset="0"/>
                <a:cs typeface="Arial" panose="020B0604020202020204" pitchFamily="34" charset="0"/>
              </a:endParaRPr>
            </a:p>
          </p:txBody>
        </p:sp>
      </p:grpSp>
      <p:grpSp>
        <p:nvGrpSpPr>
          <p:cNvPr id="17" name="Group 16"/>
          <p:cNvGrpSpPr/>
          <p:nvPr/>
        </p:nvGrpSpPr>
        <p:grpSpPr>
          <a:xfrm>
            <a:off x="672799" y="5326462"/>
            <a:ext cx="5537217" cy="765447"/>
            <a:chOff x="2271468" y="4200677"/>
            <a:chExt cx="5537217" cy="765447"/>
          </a:xfrm>
        </p:grpSpPr>
        <p:sp>
          <p:nvSpPr>
            <p:cNvPr id="18" name="Oval 17"/>
            <p:cNvSpPr/>
            <p:nvPr/>
          </p:nvSpPr>
          <p:spPr>
            <a:xfrm>
              <a:off x="2271468" y="4200677"/>
              <a:ext cx="765447" cy="765447"/>
            </a:xfrm>
            <a:prstGeom prst="ellipse">
              <a:avLst/>
            </a:prstGeom>
            <a:solidFill>
              <a:schemeClr val="accent2">
                <a:lumMod val="75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4</a:t>
              </a:r>
            </a:p>
          </p:txBody>
        </p:sp>
        <p:sp>
          <p:nvSpPr>
            <p:cNvPr id="19" name="TextBox 18"/>
            <p:cNvSpPr txBox="1"/>
            <p:nvPr/>
          </p:nvSpPr>
          <p:spPr>
            <a:xfrm>
              <a:off x="3217334" y="4288072"/>
              <a:ext cx="4591351" cy="584775"/>
            </a:xfrm>
            <a:prstGeom prst="rect">
              <a:avLst/>
            </a:prstGeom>
            <a:noFill/>
          </p:spPr>
          <p:txBody>
            <a:bodyPr wrap="square" rtlCol="0">
              <a:spAutoFit/>
            </a:bodyPr>
            <a:lstStyle/>
            <a:p>
              <a:r>
                <a:rPr lang="en-US" sz="3200" b="1" smtClean="0">
                  <a:solidFill>
                    <a:srgbClr val="002060"/>
                  </a:solidFill>
                  <a:latin typeface="Arial" panose="020B0604020202020204" pitchFamily="34" charset="0"/>
                  <a:cs typeface="Arial" panose="020B0604020202020204" pitchFamily="34" charset="0"/>
                </a:rPr>
                <a:t>Đoạn còn lại.</a:t>
              </a:r>
              <a:endParaRPr lang="en-US" sz="3200" b="1" i="1" dirty="0">
                <a:solidFill>
                  <a:srgbClr val="002060"/>
                </a:solidFill>
                <a:latin typeface="Arial" panose="020B0604020202020204" pitchFamily="34" charset="0"/>
                <a:cs typeface="Arial" panose="020B0604020202020204" pitchFamily="34" charset="0"/>
              </a:endParaRPr>
            </a:p>
          </p:txBody>
        </p:sp>
      </p:grpSp>
      <p:grpSp>
        <p:nvGrpSpPr>
          <p:cNvPr id="23" name="Group 22"/>
          <p:cNvGrpSpPr/>
          <p:nvPr/>
        </p:nvGrpSpPr>
        <p:grpSpPr>
          <a:xfrm>
            <a:off x="653936" y="4358496"/>
            <a:ext cx="11187147" cy="765447"/>
            <a:chOff x="2271468" y="4200677"/>
            <a:chExt cx="11187147" cy="765447"/>
          </a:xfrm>
        </p:grpSpPr>
        <p:sp>
          <p:nvSpPr>
            <p:cNvPr id="24" name="Oval 23"/>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25" name="TextBox 24"/>
            <p:cNvSpPr txBox="1"/>
            <p:nvPr/>
          </p:nvSpPr>
          <p:spPr>
            <a:xfrm>
              <a:off x="3217334" y="4229457"/>
              <a:ext cx="10241281" cy="584775"/>
            </a:xfrm>
            <a:prstGeom prst="rect">
              <a:avLst/>
            </a:prstGeom>
            <a:noFill/>
          </p:spPr>
          <p:txBody>
            <a:bodyPr wrap="square" rtlCol="0">
              <a:spAutoFit/>
            </a:bodyPr>
            <a:lstStyle/>
            <a:p>
              <a:r>
                <a:rPr lang="en-US" sz="3200" b="1" smtClean="0">
                  <a:solidFill>
                    <a:srgbClr val="002060"/>
                  </a:solidFill>
                  <a:latin typeface="Arial" panose="020B0604020202020204" pitchFamily="34" charset="0"/>
                  <a:cs typeface="Arial" panose="020B0604020202020204" pitchFamily="34" charset="0"/>
                </a:rPr>
                <a:t>Tiếp theo đến… </a:t>
              </a:r>
              <a:r>
                <a:rPr lang="en-US" sz="3200" b="1" i="1" smtClean="0">
                  <a:solidFill>
                    <a:srgbClr val="0070C0"/>
                  </a:solidFill>
                  <a:latin typeface="Arial" panose="020B0604020202020204" pitchFamily="34" charset="0"/>
                  <a:cs typeface="Arial" panose="020B0604020202020204" pitchFamily="34" charset="0"/>
                </a:rPr>
                <a:t>để trêu các cậu đấy</a:t>
              </a:r>
              <a:r>
                <a:rPr lang="en-US" sz="3200" b="1" smtClean="0">
                  <a:solidFill>
                    <a:srgbClr val="0070C0"/>
                  </a:solidFill>
                  <a:latin typeface="Arial" panose="020B0604020202020204" pitchFamily="34" charset="0"/>
                  <a:cs typeface="Arial" panose="020B0604020202020204" pitchFamily="34" charset="0"/>
                </a:rPr>
                <a:t>.</a:t>
              </a:r>
              <a:endParaRPr lang="en-US" sz="3200" b="1" i="1" dirty="0">
                <a:solidFill>
                  <a:srgbClr val="0070C0"/>
                </a:solidFill>
                <a:latin typeface="Arial" panose="020B0604020202020204" pitchFamily="34" charset="0"/>
                <a:cs typeface="Arial" panose="020B0604020202020204" pitchFamily="34" charset="0"/>
              </a:endParaRPr>
            </a:p>
          </p:txBody>
        </p:sp>
      </p:grpSp>
      <p:sp>
        <p:nvSpPr>
          <p:cNvPr id="21"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334175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200030"/>
            <a:ext cx="4822258" cy="553998"/>
          </a:xfrm>
          <a:prstGeom prst="rect">
            <a:avLst/>
          </a:prstGeom>
          <a:noFill/>
        </p:spPr>
        <p:txBody>
          <a:bodyPr wrap="square" rtlCol="0">
            <a:spAutoFit/>
          </a:bodyPr>
          <a:lstStyle/>
          <a:p>
            <a:r>
              <a:rPr lang="en-US" sz="3000" b="1" smtClean="0">
                <a:solidFill>
                  <a:srgbClr val="00CC00"/>
                </a:solidFill>
                <a:effectLst>
                  <a:reflection blurRad="6350" stA="50000" endA="300" endPos="50000" dist="29997" dir="5400000" sy="-100000" algn="bl" rotWithShape="0"/>
                </a:effectLst>
                <a:latin typeface="UTM Avo" panose="02040603050506020204" pitchFamily="18" charset="0"/>
              </a:rPr>
              <a:t>Anh em sinh đôi</a:t>
            </a:r>
            <a:endParaRPr lang="en-US" sz="3000" b="1">
              <a:solidFill>
                <a:srgbClr val="00CC00"/>
              </a:solidFill>
              <a:effectLst>
                <a:reflection blurRad="6350" stA="50000" endA="300" endPos="50000" dist="29997" dir="5400000" sy="-100000" algn="bl" rotWithShape="0"/>
              </a:effectLst>
              <a:latin typeface="UTM Avo" panose="02040603050506020204" pitchFamily="18" charset="0"/>
            </a:endParaRPr>
          </a:p>
        </p:txBody>
      </p:sp>
      <p:sp>
        <p:nvSpPr>
          <p:cNvPr id="3" name="TextBox 2"/>
          <p:cNvSpPr txBox="1"/>
          <p:nvPr/>
        </p:nvSpPr>
        <p:spPr>
          <a:xfrm>
            <a:off x="405516" y="638383"/>
            <a:ext cx="11338559" cy="6340197"/>
          </a:xfrm>
          <a:prstGeom prst="rect">
            <a:avLst/>
          </a:prstGeom>
          <a:noFill/>
        </p:spPr>
        <p:txBody>
          <a:bodyPr wrap="square" rtlCol="0">
            <a:spAutoFit/>
          </a:bodyPr>
          <a:lstStyle/>
          <a:p>
            <a:pPr algn="just"/>
            <a:r>
              <a:rPr lang="en-US" sz="2800" b="1" smtClean="0">
                <a:solidFill>
                  <a:srgbClr val="002060"/>
                </a:solidFill>
                <a:latin typeface="UTM Aptima" panose="02040603050506020204" pitchFamily="18" charset="0"/>
              </a:rPr>
              <a:t>      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800" b="1">
                <a:solidFill>
                  <a:srgbClr val="002060"/>
                </a:solidFill>
                <a:latin typeface="UTM Aptima" panose="02040603050506020204" pitchFamily="18" charset="0"/>
              </a:rPr>
              <a:t> </a:t>
            </a:r>
            <a:r>
              <a:rPr lang="en-US" sz="2800" b="1" smtClean="0">
                <a:solidFill>
                  <a:srgbClr val="002060"/>
                </a:solidFill>
                <a:latin typeface="UTM Aptima" panose="02040603050506020204" pitchFamily="18" charset="0"/>
              </a:rPr>
              <a:t>     Long cố gắng làm mọi thứ khác anh, từ cách nói, dáng đi đến trang phục, kiểu tóc. Còn anh cậu chẳng bận tâm đến chuyện đó.</a:t>
            </a:r>
          </a:p>
          <a:p>
            <a:pPr algn="just"/>
            <a:r>
              <a:rPr lang="en-US" sz="2800" b="1">
                <a:solidFill>
                  <a:srgbClr val="C00000"/>
                </a:solidFill>
                <a:latin typeface="UTM Aptima" panose="02040603050506020204" pitchFamily="18" charset="0"/>
              </a:rPr>
              <a:t> </a:t>
            </a:r>
            <a:r>
              <a:rPr lang="en-US" sz="2800" b="1" smtClean="0">
                <a:solidFill>
                  <a:srgbClr val="C00000"/>
                </a:solidFill>
                <a:latin typeface="UTM Aptima" panose="02040603050506020204" pitchFamily="18" charset="0"/>
              </a:rPr>
              <a:t>     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endParaRPr lang="en-US" sz="2800" b="1">
              <a:solidFill>
                <a:srgbClr val="C00000"/>
              </a:solidFill>
              <a:latin typeface="UTM Aptima" panose="02040603050506020204" pitchFamily="18" charset="0"/>
            </a:endParaRPr>
          </a:p>
        </p:txBody>
      </p:sp>
      <p:sp>
        <p:nvSpPr>
          <p:cNvPr id="6"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6388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50" y="294017"/>
            <a:ext cx="11544300" cy="6740307"/>
          </a:xfrm>
          <a:prstGeom prst="rect">
            <a:avLst/>
          </a:prstGeom>
          <a:noFill/>
        </p:spPr>
        <p:txBody>
          <a:bodyPr wrap="square" rtlCol="0">
            <a:spAutoFit/>
          </a:bodyPr>
          <a:lstStyle/>
          <a:p>
            <a:pPr algn="just"/>
            <a:r>
              <a:rPr lang="en-US" sz="2700" b="1" smtClean="0">
                <a:solidFill>
                  <a:srgbClr val="002060"/>
                </a:solidFill>
                <a:latin typeface="UTM Aptima" panose="02040603050506020204" pitchFamily="18" charset="0"/>
              </a:rPr>
              <a:t>    </a:t>
            </a:r>
            <a:r>
              <a:rPr lang="en-US" sz="2700" b="1" smtClean="0">
                <a:solidFill>
                  <a:schemeClr val="accent6">
                    <a:lumMod val="75000"/>
                  </a:schemeClr>
                </a:solidFill>
                <a:latin typeface="UTM Aptima" panose="02040603050506020204" pitchFamily="18" charset="0"/>
              </a:rPr>
              <a:t>Trên đường về, Long hỏi Vân:</a:t>
            </a:r>
          </a:p>
          <a:p>
            <a:pPr algn="just"/>
            <a:r>
              <a:rPr lang="en-US" sz="2700" b="1">
                <a:solidFill>
                  <a:schemeClr val="accent6">
                    <a:lumMod val="75000"/>
                  </a:schemeClr>
                </a:solidFill>
                <a:latin typeface="UTM Aptima" panose="02040603050506020204" pitchFamily="18" charset="0"/>
              </a:rPr>
              <a:t> </a:t>
            </a:r>
            <a:r>
              <a:rPr lang="en-US" sz="2700" b="1" smtClean="0">
                <a:solidFill>
                  <a:schemeClr val="accent6">
                    <a:lumMod val="75000"/>
                  </a:schemeClr>
                </a:solidFill>
                <a:latin typeface="UTM Aptima" panose="02040603050506020204" pitchFamily="18" charset="0"/>
              </a:rPr>
              <a:t>  - Sao hôm nay không ai nhầm chúng tớ nhỉ?</a:t>
            </a:r>
          </a:p>
          <a:p>
            <a:pPr algn="just"/>
            <a:r>
              <a:rPr lang="en-US" sz="2700" b="1" smtClean="0">
                <a:solidFill>
                  <a:schemeClr val="accent6">
                    <a:lumMod val="75000"/>
                  </a:schemeClr>
                </a:solidFill>
                <a:latin typeface="UTM Aptima" panose="02040603050506020204" pitchFamily="18" charset="0"/>
              </a:rPr>
              <a:t>    Vân khúc khích:</a:t>
            </a:r>
          </a:p>
          <a:p>
            <a:pPr algn="just"/>
            <a:r>
              <a:rPr lang="en-US" sz="2700" b="1" smtClean="0">
                <a:solidFill>
                  <a:schemeClr val="accent6">
                    <a:lumMod val="75000"/>
                  </a:schemeClr>
                </a:solidFill>
                <a:latin typeface="UTM Aptima" panose="02040603050506020204" pitchFamily="18" charset="0"/>
              </a:rPr>
              <a:t>   - Vì Khánh hay cười, còn cậu lúc nào cũng nghiêm túc.</a:t>
            </a:r>
          </a:p>
          <a:p>
            <a:pPr algn="just"/>
            <a:r>
              <a:rPr lang="en-US" sz="2700" b="1">
                <a:solidFill>
                  <a:schemeClr val="accent6">
                    <a:lumMod val="75000"/>
                  </a:schemeClr>
                </a:solidFill>
                <a:latin typeface="UTM Aptima" panose="02040603050506020204" pitchFamily="18" charset="0"/>
              </a:rPr>
              <a:t> </a:t>
            </a:r>
            <a:r>
              <a:rPr lang="en-US" sz="2700" b="1" smtClean="0">
                <a:solidFill>
                  <a:schemeClr val="accent6">
                    <a:lumMod val="75000"/>
                  </a:schemeClr>
                </a:solidFill>
                <a:latin typeface="UTM Aptima" panose="02040603050506020204" pitchFamily="18" charset="0"/>
              </a:rPr>
              <a:t>   Vinh chen vào:</a:t>
            </a:r>
          </a:p>
          <a:p>
            <a:pPr algn="just"/>
            <a:r>
              <a:rPr lang="en-US" sz="2700" b="1">
                <a:solidFill>
                  <a:schemeClr val="accent6">
                    <a:lumMod val="75000"/>
                  </a:schemeClr>
                </a:solidFill>
                <a:latin typeface="UTM Aptima" panose="02040603050506020204" pitchFamily="18" charset="0"/>
              </a:rPr>
              <a:t> </a:t>
            </a:r>
            <a:r>
              <a:rPr lang="en-US" sz="2700" b="1" smtClean="0">
                <a:solidFill>
                  <a:schemeClr val="accent6">
                    <a:lumMod val="75000"/>
                  </a:schemeClr>
                </a:solidFill>
                <a:latin typeface="UTM Aptima" panose="02040603050506020204" pitchFamily="18" charset="0"/>
              </a:rPr>
              <a:t>  - Cậu thì chậm rãi, Khánh thì nhanh nhảu, sao nhầm được.</a:t>
            </a:r>
          </a:p>
          <a:p>
            <a:pPr algn="just"/>
            <a:r>
              <a:rPr lang="en-US" sz="2700" b="1">
                <a:solidFill>
                  <a:schemeClr val="accent6">
                    <a:lumMod val="75000"/>
                  </a:schemeClr>
                </a:solidFill>
                <a:latin typeface="UTM Aptima" panose="02040603050506020204" pitchFamily="18" charset="0"/>
              </a:rPr>
              <a:t> </a:t>
            </a:r>
            <a:r>
              <a:rPr lang="en-US" sz="2700" b="1" smtClean="0">
                <a:solidFill>
                  <a:schemeClr val="accent6">
                    <a:lumMod val="75000"/>
                  </a:schemeClr>
                </a:solidFill>
                <a:latin typeface="UTM Aptima" panose="02040603050506020204" pitchFamily="18" charset="0"/>
              </a:rPr>
              <a:t>   Nghe Long thắc mắc về những lần bạn bè nhầm lẫn các bạn cùng cười:</a:t>
            </a:r>
          </a:p>
          <a:p>
            <a:pPr algn="just"/>
            <a:r>
              <a:rPr lang="en-US" sz="2700" b="1">
                <a:solidFill>
                  <a:schemeClr val="accent6">
                    <a:lumMod val="75000"/>
                  </a:schemeClr>
                </a:solidFill>
                <a:latin typeface="UTM Aptima" panose="02040603050506020204" pitchFamily="18" charset="0"/>
              </a:rPr>
              <a:t> </a:t>
            </a:r>
            <a:r>
              <a:rPr lang="en-US" sz="2700" b="1" smtClean="0">
                <a:solidFill>
                  <a:schemeClr val="accent6">
                    <a:lumMod val="75000"/>
                  </a:schemeClr>
                </a:solidFill>
                <a:latin typeface="UTM Aptima" panose="02040603050506020204" pitchFamily="18" charset="0"/>
              </a:rPr>
              <a:t>  - Nhìn xa thì tưởng giống nhau, chứ nhìn gần thì mỗi cậu một vẻ mà. Có lúc bọn tớ còn giả vờ nhầm để trêu các cậu đấy.</a:t>
            </a:r>
          </a:p>
          <a:p>
            <a:pPr algn="just"/>
            <a:r>
              <a:rPr lang="en-US" sz="2700" b="1">
                <a:solidFill>
                  <a:srgbClr val="FF9900"/>
                </a:solidFill>
                <a:latin typeface="UTM Aptima" panose="02040603050506020204" pitchFamily="18" charset="0"/>
              </a:rPr>
              <a:t> </a:t>
            </a:r>
            <a:r>
              <a:rPr lang="en-US" sz="2700" b="1" smtClean="0">
                <a:solidFill>
                  <a:srgbClr val="FF9900"/>
                </a:solidFill>
                <a:latin typeface="UTM Aptima" panose="02040603050506020204" pitchFamily="18" charset="0"/>
              </a:rPr>
              <a:t>   </a:t>
            </a:r>
            <a:r>
              <a:rPr lang="en-US" sz="2700" b="1" smtClean="0">
                <a:solidFill>
                  <a:srgbClr val="CC3300"/>
                </a:solidFill>
                <a:latin typeface="UTM Aptima" panose="02040603050506020204" pitchFamily="18" charset="0"/>
              </a:rPr>
              <a:t>Anh Khánh lúc đó mới lên tiếng: </a:t>
            </a:r>
          </a:p>
          <a:p>
            <a:pPr algn="just"/>
            <a:r>
              <a:rPr lang="en-US" sz="2700" b="1">
                <a:solidFill>
                  <a:srgbClr val="CC3300"/>
                </a:solidFill>
                <a:latin typeface="UTM Aptima" panose="02040603050506020204" pitchFamily="18" charset="0"/>
              </a:rPr>
              <a:t> </a:t>
            </a:r>
            <a:r>
              <a:rPr lang="en-US" sz="2700" b="1" smtClean="0">
                <a:solidFill>
                  <a:srgbClr val="CC3300"/>
                </a:solidFill>
                <a:latin typeface="UTM Aptima" panose="02040603050506020204" pitchFamily="18" charset="0"/>
              </a:rPr>
              <a:t>   - Đôi khi giống nhau cũng hay mà, chỉ cần không phạt nhầm là được.</a:t>
            </a:r>
          </a:p>
          <a:p>
            <a:pPr algn="just"/>
            <a:r>
              <a:rPr lang="en-US" sz="2700" b="1" smtClean="0">
                <a:solidFill>
                  <a:srgbClr val="CC3300"/>
                </a:solidFill>
                <a:latin typeface="UTM Aptima" panose="02040603050506020204" pitchFamily="18" charset="0"/>
              </a:rPr>
              <a:t>Tiếng cười rộn rã làm tan biến mọi thắc mắc của Long. Cậu cũng phá lên cười. Cậu hiểu ra: Cậu vẫn là cậu, anh Khánh vẫn là anh Khánh. Hai anh em chỉ giống nhau bề ngoài thôi.                                                 </a:t>
            </a:r>
          </a:p>
          <a:p>
            <a:pPr algn="r"/>
            <a:r>
              <a:rPr lang="en-US" sz="2700" b="1" smtClean="0">
                <a:solidFill>
                  <a:srgbClr val="002060"/>
                </a:solidFill>
                <a:latin typeface="UTM Aptima" panose="02040603050506020204" pitchFamily="18" charset="0"/>
              </a:rPr>
              <a:t>(Châu Khuê)</a:t>
            </a:r>
          </a:p>
          <a:p>
            <a:pPr algn="just"/>
            <a:endParaRPr lang="en-US" sz="27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3810621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0"/>
          <p:cNvPicPr>
            <a:picLocks noChangeAspect="1"/>
          </p:cNvPicPr>
          <p:nvPr/>
        </p:nvPicPr>
        <p:blipFill>
          <a:blip r:embed="rId2"/>
          <a:stretch>
            <a:fillRect/>
          </a:stretch>
        </p:blipFill>
        <p:spPr>
          <a:xfrm>
            <a:off x="-23885" y="0"/>
            <a:ext cx="12215886" cy="6858000"/>
          </a:xfrm>
          <a:prstGeom prst="rect">
            <a:avLst/>
          </a:prstGeom>
        </p:spPr>
      </p:pic>
      <p:pic>
        <p:nvPicPr>
          <p:cNvPr id="5" name="图片 26"/>
          <p:cNvPicPr>
            <a:picLocks noChangeAspect="1"/>
          </p:cNvPicPr>
          <p:nvPr/>
        </p:nvPicPr>
        <p:blipFill rotWithShape="1">
          <a:blip r:embed="rId3">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4">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6">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flipH="1">
            <a:off x="1110472" y="-1301932"/>
            <a:ext cx="8374744" cy="7678057"/>
            <a:chOff x="6544408" y="-943044"/>
            <a:chExt cx="5628630" cy="4975045"/>
          </a:xfrm>
        </p:grpSpPr>
        <p:pic>
          <p:nvPicPr>
            <p:cNvPr id="11" name="图片 8">
              <a:extLst>
                <a:ext uri="{FF2B5EF4-FFF2-40B4-BE49-F238E27FC236}">
                  <a16:creationId xmlns:a16="http://schemas.microsoft.com/office/drawing/2014/main" id="{EDBA7EFC-BD3E-9FB1-B44D-0CBFCB551E6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12" name="TextBox 11"/>
            <p:cNvSpPr txBox="1"/>
            <p:nvPr/>
          </p:nvSpPr>
          <p:spPr>
            <a:xfrm>
              <a:off x="7981616" y="976114"/>
              <a:ext cx="3381757" cy="1136726"/>
            </a:xfrm>
            <a:prstGeom prst="rect">
              <a:avLst/>
            </a:prstGeom>
            <a:noFill/>
          </p:spPr>
          <p:txBody>
            <a:bodyPr wrap="square" rtlCol="0">
              <a:spAutoFit/>
            </a:bodyPr>
            <a:lstStyle/>
            <a:p>
              <a:pPr algn="ctr"/>
              <a:r>
                <a:rPr lang="en-US" sz="5400" b="1" smtClean="0">
                  <a:solidFill>
                    <a:srgbClr val="FF6600"/>
                  </a:solidFill>
                  <a:effectLst>
                    <a:reflection blurRad="6350" stA="55000" endA="300" endPos="45500" dir="5400000" sy="-100000" algn="bl" rotWithShape="0"/>
                  </a:effectLst>
                  <a:latin typeface="UTM Avo" panose="02040603050506020204" pitchFamily="18" charset="0"/>
                </a:rPr>
                <a:t>Luyện đọc nối tiếp đoạn</a:t>
              </a:r>
              <a:endParaRPr lang="en-US" sz="5400" b="1">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13" name="图片 1"/>
          <p:cNvPicPr>
            <a:picLocks noChangeAspect="1"/>
          </p:cNvPicPr>
          <p:nvPr/>
        </p:nvPicPr>
        <p:blipFill rotWithShape="1">
          <a:blip r:embed="rId8"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14"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72983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0"/>
          <p:cNvPicPr>
            <a:picLocks noChangeAspect="1"/>
          </p:cNvPicPr>
          <p:nvPr/>
        </p:nvPicPr>
        <p:blipFill>
          <a:blip r:embed="rId2"/>
          <a:stretch>
            <a:fillRect/>
          </a:stretch>
        </p:blipFill>
        <p:spPr>
          <a:xfrm>
            <a:off x="-23885" y="0"/>
            <a:ext cx="12215886" cy="6858000"/>
          </a:xfrm>
          <a:prstGeom prst="rect">
            <a:avLst/>
          </a:prstGeom>
        </p:spPr>
      </p:pic>
      <p:pic>
        <p:nvPicPr>
          <p:cNvPr id="5" name="图片 26"/>
          <p:cNvPicPr>
            <a:picLocks noChangeAspect="1"/>
          </p:cNvPicPr>
          <p:nvPr/>
        </p:nvPicPr>
        <p:blipFill rotWithShape="1">
          <a:blip r:embed="rId3">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4">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6">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a:off x="2501079" y="-529936"/>
            <a:ext cx="6740713" cy="4708243"/>
            <a:chOff x="2663918" y="-504883"/>
            <a:chExt cx="6740713" cy="4708243"/>
          </a:xfrm>
        </p:grpSpPr>
        <p:pic>
          <p:nvPicPr>
            <p:cNvPr id="11" name="Picture 10">
              <a:extLst>
                <a:ext uri="{FF2B5EF4-FFF2-40B4-BE49-F238E27FC236}">
                  <a16:creationId xmlns:a16="http://schemas.microsoft.com/office/drawing/2014/main" id="{7C64295E-FA19-48CC-A97D-0B2DA475D0A9}"/>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12" name="TextBox 11"/>
            <p:cNvSpPr txBox="1"/>
            <p:nvPr/>
          </p:nvSpPr>
          <p:spPr>
            <a:xfrm>
              <a:off x="3504213" y="726255"/>
              <a:ext cx="5900418" cy="830997"/>
            </a:xfrm>
            <a:prstGeom prst="rect">
              <a:avLst/>
            </a:prstGeom>
            <a:noFill/>
          </p:spPr>
          <p:txBody>
            <a:bodyPr wrap="square" rtlCol="0">
              <a:spAutoFit/>
            </a:bodyPr>
            <a:lstStyle/>
            <a:p>
              <a:r>
                <a:rPr lang="en-US" sz="4800" b="1" smtClean="0">
                  <a:solidFill>
                    <a:srgbClr val="CC3300"/>
                  </a:solidFill>
                  <a:effectLst>
                    <a:reflection blurRad="6350" stA="55000" endA="300" endPos="45500" dir="5400000" sy="-100000" algn="bl" rotWithShape="0"/>
                  </a:effectLst>
                  <a:latin typeface="UTM American Sans" panose="02040603050506020204" pitchFamily="18" charset="0"/>
                </a:rPr>
                <a:t>Luyện đọc từ khó</a:t>
              </a:r>
              <a:endParaRPr lang="en-US" sz="4800" b="1">
                <a:solidFill>
                  <a:srgbClr val="CC3300"/>
                </a:solidFill>
                <a:effectLst>
                  <a:reflection blurRad="6350" stA="55000" endA="300" endPos="45500" dir="5400000" sy="-100000" algn="bl" rotWithShape="0"/>
                </a:effectLst>
                <a:latin typeface="UTM American Sans" panose="02040603050506020204" pitchFamily="18" charset="0"/>
              </a:endParaRPr>
            </a:p>
          </p:txBody>
        </p:sp>
      </p:grpSp>
      <p:sp>
        <p:nvSpPr>
          <p:cNvPr id="13" name="Google Shape;276;p7">
            <a:extLst>
              <a:ext uri="{FF2B5EF4-FFF2-40B4-BE49-F238E27FC236}">
                <a16:creationId xmlns:a16="http://schemas.microsoft.com/office/drawing/2014/main" id="{D33CB0D1-8FD9-7C5D-268F-E2711EEE24E1}"/>
              </a:ext>
            </a:extLst>
          </p:cNvPr>
          <p:cNvSpPr/>
          <p:nvPr/>
        </p:nvSpPr>
        <p:spPr>
          <a:xfrm>
            <a:off x="4248809" y="2509173"/>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smtClean="0">
                <a:ln w="3175">
                  <a:solidFill>
                    <a:schemeClr val="bg1"/>
                  </a:solidFill>
                </a:ln>
                <a:solidFill>
                  <a:srgbClr val="009999"/>
                </a:solidFill>
                <a:latin typeface="UTM Avo" panose="02040603050506020204" pitchFamily="18" charset="0"/>
              </a:rPr>
              <a:t>khúc khích</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444137" y="2287888"/>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smtClean="0">
                <a:ln>
                  <a:solidFill>
                    <a:schemeClr val="bg1"/>
                  </a:solidFill>
                </a:ln>
                <a:solidFill>
                  <a:srgbClr val="FF0066"/>
                </a:solidFill>
                <a:latin typeface="UTM Avo" panose="02040603050506020204" pitchFamily="18" charset="0"/>
              </a:rPr>
              <a:t>cuống quýt</a:t>
            </a:r>
            <a:endParaRPr sz="3600" b="1" dirty="0">
              <a:ln>
                <a:solidFill>
                  <a:schemeClr val="bg1"/>
                </a:solidFill>
              </a:ln>
              <a:solidFill>
                <a:srgbClr val="FF0066"/>
              </a:solidFill>
              <a:latin typeface="UTM Avo" panose="0204060305050602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1526833" y="3902450"/>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smtClean="0">
                <a:ln w="3175">
                  <a:noFill/>
                </a:ln>
                <a:solidFill>
                  <a:srgbClr val="7030A0"/>
                </a:solidFill>
                <a:latin typeface="UTM Avo" panose="02040603050506020204" pitchFamily="18" charset="0"/>
              </a:rPr>
              <a:t>cổ vũ</a:t>
            </a:r>
            <a:endParaRPr sz="3600" b="1" dirty="0">
              <a:ln w="3175">
                <a:noFill/>
              </a:ln>
              <a:solidFill>
                <a:srgbClr val="7030A0"/>
              </a:solidFill>
              <a:latin typeface="UTM Avo" panose="02040603050506020204" pitchFamily="18" charset="0"/>
            </a:endParaRPr>
          </a:p>
        </p:txBody>
      </p:sp>
      <p:sp>
        <p:nvSpPr>
          <p:cNvPr id="16" name="Google Shape;276;p7">
            <a:extLst>
              <a:ext uri="{FF2B5EF4-FFF2-40B4-BE49-F238E27FC236}">
                <a16:creationId xmlns:a16="http://schemas.microsoft.com/office/drawing/2014/main" id="{D33CB0D1-8FD9-7C5D-268F-E2711EEE24E1}"/>
              </a:ext>
            </a:extLst>
          </p:cNvPr>
          <p:cNvSpPr/>
          <p:nvPr/>
        </p:nvSpPr>
        <p:spPr>
          <a:xfrm>
            <a:off x="8343984" y="2146995"/>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002060"/>
                </a:solidFill>
                <a:latin typeface="UTM Avo" panose="02040603050506020204" pitchFamily="18" charset="0"/>
              </a:rPr>
              <a:t>lo lắng</a:t>
            </a:r>
            <a:endParaRPr sz="3600" b="1" dirty="0">
              <a:solidFill>
                <a:srgbClr val="002060"/>
              </a:solidFill>
              <a:latin typeface="UTM Avo" panose="02040603050506020204" pitchFamily="18" charset="0"/>
            </a:endParaRPr>
          </a:p>
        </p:txBody>
      </p:sp>
      <p:sp>
        <p:nvSpPr>
          <p:cNvPr id="17" name="Google Shape;276;p7">
            <a:extLst>
              <a:ext uri="{FF2B5EF4-FFF2-40B4-BE49-F238E27FC236}">
                <a16:creationId xmlns:a16="http://schemas.microsoft.com/office/drawing/2014/main" id="{D33CB0D1-8FD9-7C5D-268F-E2711EEE24E1}"/>
              </a:ext>
            </a:extLst>
          </p:cNvPr>
          <p:cNvSpPr/>
          <p:nvPr/>
        </p:nvSpPr>
        <p:spPr>
          <a:xfrm>
            <a:off x="6399897" y="3706512"/>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00CC00"/>
                </a:solidFill>
                <a:latin typeface="UTM Avo" panose="02040603050506020204" pitchFamily="18" charset="0"/>
              </a:rPr>
              <a:t>chậm rãi</a:t>
            </a:r>
            <a:endParaRPr sz="3600" b="1" dirty="0">
              <a:solidFill>
                <a:srgbClr val="00CC00"/>
              </a:solidFill>
              <a:latin typeface="UTM Avo" panose="02040603050506020204" pitchFamily="18" charset="0"/>
            </a:endParaRPr>
          </a:p>
        </p:txBody>
      </p:sp>
      <p:sp>
        <p:nvSpPr>
          <p:cNvPr id="18" name="Google Shape;276;p7">
            <a:extLst>
              <a:ext uri="{FF2B5EF4-FFF2-40B4-BE49-F238E27FC236}">
                <a16:creationId xmlns:a16="http://schemas.microsoft.com/office/drawing/2014/main" id="{D33CB0D1-8FD9-7C5D-268F-E2711EEE24E1}"/>
              </a:ext>
            </a:extLst>
          </p:cNvPr>
          <p:cNvSpPr/>
          <p:nvPr/>
        </p:nvSpPr>
        <p:spPr>
          <a:xfrm>
            <a:off x="3953422" y="5083550"/>
            <a:ext cx="367027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663300"/>
                </a:solidFill>
                <a:latin typeface="UTM Avo" panose="02040603050506020204" pitchFamily="18" charset="0"/>
              </a:rPr>
              <a:t>nhanh nhảu</a:t>
            </a:r>
            <a:endParaRPr sz="3600" b="1" dirty="0">
              <a:solidFill>
                <a:srgbClr val="663300"/>
              </a:solidFill>
              <a:latin typeface="UTM Avo" panose="02040603050506020204" pitchFamily="18" charset="0"/>
            </a:endParaRPr>
          </a:p>
        </p:txBody>
      </p:sp>
      <p:pic>
        <p:nvPicPr>
          <p:cNvPr id="1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45109" y="3809099"/>
            <a:ext cx="3222167" cy="3222167"/>
          </a:xfrm>
          <a:prstGeom prst="rect">
            <a:avLst/>
          </a:prstGeom>
        </p:spPr>
      </p:pic>
      <p:pic>
        <p:nvPicPr>
          <p:cNvPr id="20"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86" y="-377910"/>
            <a:ext cx="2829558" cy="2829558"/>
          </a:xfrm>
          <a:prstGeom prst="rect">
            <a:avLst/>
          </a:prstGeom>
        </p:spPr>
      </p:pic>
    </p:spTree>
    <p:extLst>
      <p:ext uri="{BB962C8B-B14F-4D97-AF65-F5344CB8AC3E}">
        <p14:creationId xmlns:p14="http://schemas.microsoft.com/office/powerpoint/2010/main" val="2807855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Alternate Process 16"/>
          <p:cNvSpPr/>
          <p:nvPr/>
        </p:nvSpPr>
        <p:spPr>
          <a:xfrm>
            <a:off x="893188" y="2052362"/>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5"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1953817" y="-1953817"/>
            <a:ext cx="3311327" cy="7218961"/>
          </a:xfrm>
          <a:prstGeom prst="rect">
            <a:avLst/>
          </a:prstGeom>
        </p:spPr>
      </p:pic>
      <p:pic>
        <p:nvPicPr>
          <p:cNvPr id="6"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8037873" y="-2056663"/>
            <a:ext cx="3311327" cy="7218961"/>
          </a:xfrm>
          <a:prstGeom prst="rect">
            <a:avLst/>
          </a:prstGeom>
        </p:spPr>
      </p:pic>
      <p:grpSp>
        <p:nvGrpSpPr>
          <p:cNvPr id="7" name="Group 6"/>
          <p:cNvGrpSpPr/>
          <p:nvPr/>
        </p:nvGrpSpPr>
        <p:grpSpPr>
          <a:xfrm>
            <a:off x="1368494" y="122229"/>
            <a:ext cx="7239929" cy="1873585"/>
            <a:chOff x="1368494" y="122229"/>
            <a:chExt cx="7239929" cy="1873585"/>
          </a:xfrm>
        </p:grpSpPr>
        <p:sp>
          <p:nvSpPr>
            <p:cNvPr id="8" name="Google Shape;276;p7">
              <a:extLst>
                <a:ext uri="{FF2B5EF4-FFF2-40B4-BE49-F238E27FC236}">
                  <a16:creationId xmlns:a16="http://schemas.microsoft.com/office/drawing/2014/main" id="{D33CB0D1-8FD9-7C5D-268F-E2711EEE24E1}"/>
                </a:ext>
              </a:extLst>
            </p:cNvPr>
            <p:cNvSpPr/>
            <p:nvPr/>
          </p:nvSpPr>
          <p:spPr>
            <a:xfrm>
              <a:off x="3004456" y="623074"/>
              <a:ext cx="5603967" cy="1075097"/>
            </a:xfrm>
            <a:prstGeom prst="roundRect">
              <a:avLst>
                <a:gd name="adj" fmla="val 50000"/>
              </a:avLst>
            </a:prstGeom>
            <a:solidFill>
              <a:schemeClr val="accent4">
                <a:lumMod val="60000"/>
                <a:lumOff val="4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smtClean="0">
                  <a:solidFill>
                    <a:srgbClr val="C00000"/>
                  </a:solidFill>
                  <a:latin typeface="UTM Avo" panose="02040603050506020204" pitchFamily="18" charset="0"/>
                </a:rPr>
                <a:t>Luyện đọc câu dài</a:t>
              </a:r>
              <a:endParaRPr sz="4000" b="1" dirty="0">
                <a:solidFill>
                  <a:srgbClr val="C00000"/>
                </a:solidFill>
                <a:latin typeface="UTM Avo" panose="02040603050506020204" pitchFamily="18" charset="0"/>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68494" y="122229"/>
              <a:ext cx="1897219" cy="1873585"/>
            </a:xfrm>
            <a:prstGeom prst="rect">
              <a:avLst/>
            </a:prstGeom>
          </p:spPr>
        </p:pic>
      </p:grpSp>
      <p:sp>
        <p:nvSpPr>
          <p:cNvPr id="10" name="TextBox 9"/>
          <p:cNvSpPr txBox="1"/>
          <p:nvPr/>
        </p:nvSpPr>
        <p:spPr>
          <a:xfrm>
            <a:off x="1110472" y="2052362"/>
            <a:ext cx="10371779" cy="1323439"/>
          </a:xfrm>
          <a:prstGeom prst="rect">
            <a:avLst/>
          </a:prstGeom>
          <a:noFill/>
        </p:spPr>
        <p:txBody>
          <a:bodyPr wrap="square" rtlCol="0">
            <a:spAutoFit/>
          </a:bodyPr>
          <a:lstStyle/>
          <a:p>
            <a:r>
              <a:rPr lang="en-US" sz="4000" b="1" dirty="0" smtClean="0">
                <a:solidFill>
                  <a:srgbClr val="00B0F0"/>
                </a:solidFill>
                <a:latin typeface="UTM Aptima" panose="02040603050506020204" pitchFamily="18" charset="0"/>
              </a:rPr>
              <a:t>  Hai </a:t>
            </a:r>
            <a:r>
              <a:rPr lang="en-US" sz="4000" b="1" dirty="0" err="1">
                <a:solidFill>
                  <a:srgbClr val="00B0F0"/>
                </a:solidFill>
                <a:latin typeface="UTM Aptima" panose="02040603050506020204" pitchFamily="18" charset="0"/>
              </a:rPr>
              <a:t>anh</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em</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mặc</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đồng</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phục</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và</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đội</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mũ</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giống</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hệt</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nhau</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bạn</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bè</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lại</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cổ</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vũ</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nhầm</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mất</a:t>
            </a:r>
            <a:r>
              <a:rPr lang="en-US" sz="4000" b="1" dirty="0">
                <a:solidFill>
                  <a:srgbClr val="00B0F0"/>
                </a:solidFill>
                <a:latin typeface="UTM Aptima" panose="02040603050506020204" pitchFamily="18" charset="0"/>
              </a:rPr>
              <a:t> </a:t>
            </a:r>
            <a:r>
              <a:rPr lang="en-US" sz="4000" b="1" dirty="0" err="1">
                <a:solidFill>
                  <a:srgbClr val="00B0F0"/>
                </a:solidFill>
                <a:latin typeface="UTM Aptima" panose="02040603050506020204" pitchFamily="18" charset="0"/>
              </a:rPr>
              <a:t>thôi</a:t>
            </a:r>
            <a:r>
              <a:rPr lang="en-US" sz="4000" b="1" dirty="0">
                <a:solidFill>
                  <a:srgbClr val="00B0F0"/>
                </a:solidFill>
                <a:latin typeface="UTM Aptima" panose="02040603050506020204" pitchFamily="18" charset="0"/>
              </a:rPr>
              <a:t>.</a:t>
            </a:r>
            <a:endParaRPr lang="en-US" sz="4000" dirty="0">
              <a:solidFill>
                <a:srgbClr val="00B0F0"/>
              </a:solidFill>
            </a:endParaRPr>
          </a:p>
        </p:txBody>
      </p:sp>
      <p:cxnSp>
        <p:nvCxnSpPr>
          <p:cNvPr id="12" name="Straight Connector 11"/>
          <p:cNvCxnSpPr/>
          <p:nvPr/>
        </p:nvCxnSpPr>
        <p:spPr>
          <a:xfrm flipH="1">
            <a:off x="7667897" y="2299063"/>
            <a:ext cx="91441" cy="3265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017709" y="2272503"/>
            <a:ext cx="91441" cy="3265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281259" y="2881910"/>
            <a:ext cx="91441" cy="3265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972594" y="2853706"/>
            <a:ext cx="91441" cy="3265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Flowchart: Alternate Process 17"/>
          <p:cNvSpPr/>
          <p:nvPr/>
        </p:nvSpPr>
        <p:spPr>
          <a:xfrm>
            <a:off x="942333" y="3683854"/>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94302" y="3683854"/>
            <a:ext cx="10623080" cy="1323439"/>
          </a:xfrm>
          <a:prstGeom prst="rect">
            <a:avLst/>
          </a:prstGeom>
          <a:noFill/>
        </p:spPr>
        <p:txBody>
          <a:bodyPr wrap="square" rtlCol="0">
            <a:spAutoFit/>
          </a:bodyPr>
          <a:lstStyle/>
          <a:p>
            <a:pPr algn="just"/>
            <a:r>
              <a:rPr lang="en-US" sz="4000" b="1" smtClean="0">
                <a:solidFill>
                  <a:srgbClr val="00B0F0"/>
                </a:solidFill>
                <a:latin typeface="UTM Aptima" panose="02040603050506020204" pitchFamily="18" charset="0"/>
              </a:rPr>
              <a:t>  </a:t>
            </a:r>
            <a:r>
              <a:rPr lang="en-US" sz="4000" b="1" smtClean="0">
                <a:solidFill>
                  <a:srgbClr val="C00000"/>
                </a:solidFill>
                <a:latin typeface="UTM Aptima" panose="02040603050506020204" pitchFamily="18" charset="0"/>
              </a:rPr>
              <a:t>Các </a:t>
            </a:r>
            <a:r>
              <a:rPr lang="en-US" sz="4000" b="1">
                <a:solidFill>
                  <a:srgbClr val="C00000"/>
                </a:solidFill>
                <a:latin typeface="UTM Aptima" panose="02040603050506020204" pitchFamily="18" charset="0"/>
              </a:rPr>
              <a:t>bạn cuống quýt gọi Khánh thay thế khi thấy Long nhăn nhó vì đau trong trận kéo co,…</a:t>
            </a:r>
            <a:endParaRPr lang="en-US" sz="4000">
              <a:solidFill>
                <a:srgbClr val="00B0F0"/>
              </a:solidFill>
            </a:endParaRPr>
          </a:p>
        </p:txBody>
      </p:sp>
      <p:cxnSp>
        <p:nvCxnSpPr>
          <p:cNvPr id="20" name="Straight Connector 19"/>
          <p:cNvCxnSpPr/>
          <p:nvPr/>
        </p:nvCxnSpPr>
        <p:spPr>
          <a:xfrm flipH="1">
            <a:off x="6149371" y="3820854"/>
            <a:ext cx="91441" cy="4572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795394" y="3833090"/>
            <a:ext cx="91441" cy="4572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127520" y="4399348"/>
            <a:ext cx="91441" cy="4572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4"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738748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8406" cy="685800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 y="0"/>
            <a:ext cx="12192000" cy="6858000"/>
          </a:xfrm>
          <a:prstGeom prst="rect">
            <a:avLst/>
          </a:prstGeom>
        </p:spPr>
      </p:pic>
      <p:pic>
        <p:nvPicPr>
          <p:cNvPr id="4" name="图片 1"/>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15498" y="3657600"/>
            <a:ext cx="12222996" cy="3200400"/>
          </a:xfrm>
          <a:prstGeom prst="rect">
            <a:avLst/>
          </a:prstGeom>
        </p:spPr>
      </p:pic>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1332853" y="2220263"/>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 động 2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文本框 38"/>
          <p:cNvSpPr txBox="1"/>
          <p:nvPr/>
        </p:nvSpPr>
        <p:spPr>
          <a:xfrm>
            <a:off x="1052731" y="2264888"/>
            <a:ext cx="8897179" cy="2215991"/>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3800" smtClean="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TÌM HIỂU BÀI</a:t>
            </a:r>
            <a:endParaRPr lang="zh-CN" altLang="en-US" sz="13800" dirty="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562859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8367"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656" y="4460692"/>
            <a:ext cx="2692400" cy="2692400"/>
          </a:xfrm>
          <a:prstGeom prst="rect">
            <a:avLst/>
          </a:prstGeom>
        </p:spPr>
      </p:pic>
      <p:pic>
        <p:nvPicPr>
          <p:cNvPr id="5"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2182945" y="-2227501"/>
            <a:ext cx="3775166" cy="8230168"/>
          </a:xfrm>
          <a:prstGeom prst="rect">
            <a:avLst/>
          </a:prstGeom>
        </p:spPr>
      </p:pic>
      <p:pic>
        <p:nvPicPr>
          <p:cNvPr id="6"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8063999" y="-2056663"/>
            <a:ext cx="3311327" cy="721896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0697" y="2036895"/>
            <a:ext cx="4929476" cy="3950725"/>
          </a:xfrm>
          <a:prstGeom prst="rect">
            <a:avLst/>
          </a:prstGeom>
        </p:spPr>
      </p:pic>
      <p:grpSp>
        <p:nvGrpSpPr>
          <p:cNvPr id="14" name="Group 13"/>
          <p:cNvGrpSpPr/>
          <p:nvPr/>
        </p:nvGrpSpPr>
        <p:grpSpPr>
          <a:xfrm>
            <a:off x="377553" y="-18922"/>
            <a:ext cx="10674949" cy="1709488"/>
            <a:chOff x="377553" y="-18922"/>
            <a:chExt cx="10674949" cy="1709488"/>
          </a:xfrm>
        </p:grpSpPr>
        <p:grpSp>
          <p:nvGrpSpPr>
            <p:cNvPr id="7" name="Group 6"/>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8" name="Group 7"/>
              <p:cNvGrpSpPr/>
              <p:nvPr/>
            </p:nvGrpSpPr>
            <p:grpSpPr>
              <a:xfrm>
                <a:off x="919673" y="197904"/>
                <a:ext cx="9871572" cy="1453474"/>
                <a:chOff x="994238" y="364022"/>
                <a:chExt cx="9871572" cy="1679262"/>
              </a:xfrm>
            </p:grpSpPr>
            <p:sp>
              <p:nvSpPr>
                <p:cNvPr id="1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201187" y="208065"/>
                <a:ext cx="9180412" cy="1231106"/>
              </a:xfrm>
              <a:prstGeom prst="rect">
                <a:avLst/>
              </a:prstGeom>
              <a:noFill/>
            </p:spPr>
            <p:txBody>
              <a:bodyPr wrap="square" rtlCol="0">
                <a:spAutoFit/>
              </a:bodyPr>
              <a:lstStyle/>
              <a:p>
                <a:pPr algn="ctr"/>
                <a:r>
                  <a:rPr lang="en-US" sz="3700" b="1" smtClean="0">
                    <a:solidFill>
                      <a:schemeClr val="accent2">
                        <a:lumMod val="75000"/>
                      </a:schemeClr>
                    </a:solidFill>
                    <a:latin typeface="Arial" panose="020B0604020202020204" pitchFamily="34" charset="0"/>
                    <a:cs typeface="Arial" panose="020B0604020202020204" pitchFamily="34" charset="0"/>
                  </a:rPr>
                  <a:t>1</a:t>
                </a:r>
                <a:r>
                  <a:rPr lang="en-US" sz="3700" b="1" smtClean="0">
                    <a:solidFill>
                      <a:srgbClr val="002060"/>
                    </a:solidFill>
                    <a:latin typeface="Arial" panose="020B0604020202020204" pitchFamily="34" charset="0"/>
                    <a:cs typeface="Arial" panose="020B0604020202020204" pitchFamily="34" charset="0"/>
                  </a:rPr>
                  <a:t>. Long và Khánh được giới thiệu như thế nào?</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13"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19" name="Group 18"/>
          <p:cNvGrpSpPr/>
          <p:nvPr/>
        </p:nvGrpSpPr>
        <p:grpSpPr>
          <a:xfrm>
            <a:off x="340229" y="2546158"/>
            <a:ext cx="5796080" cy="2478337"/>
            <a:chOff x="580414" y="2036894"/>
            <a:chExt cx="5796080" cy="2478337"/>
          </a:xfrm>
        </p:grpSpPr>
        <p:grpSp>
          <p:nvGrpSpPr>
            <p:cNvPr id="18" name="Group 17"/>
            <p:cNvGrpSpPr/>
            <p:nvPr/>
          </p:nvGrpSpPr>
          <p:grpSpPr>
            <a:xfrm>
              <a:off x="580414" y="2036894"/>
              <a:ext cx="5796080" cy="2478337"/>
              <a:chOff x="580414" y="2036894"/>
              <a:chExt cx="5796080" cy="2478337"/>
            </a:xfrm>
          </p:grpSpPr>
          <p:sp>
            <p:nvSpPr>
              <p:cNvPr id="16" name="Flowchart: Terminator 15"/>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17" name="Flowchart: Terminator 16"/>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913989" y="2335228"/>
              <a:ext cx="5081362" cy="1754326"/>
            </a:xfrm>
            <a:prstGeom prst="rect">
              <a:avLst/>
            </a:prstGeom>
            <a:noFill/>
          </p:spPr>
          <p:txBody>
            <a:bodyPr wrap="square" rtlCol="0">
              <a:spAutoFit/>
            </a:bodyPr>
            <a:lstStyle/>
            <a:p>
              <a:pPr algn="just"/>
              <a:r>
                <a:rPr lang="en-US" sz="3600" smtClean="0">
                  <a:solidFill>
                    <a:schemeClr val="tx1">
                      <a:lumMod val="75000"/>
                      <a:lumOff val="25000"/>
                    </a:schemeClr>
                  </a:solidFill>
                  <a:latin typeface="UTM Flamenco" panose="02040603050506020204" pitchFamily="18" charset="0"/>
                </a:rPr>
                <a:t>    Khánh và Long là anh em sinh đôi. Hai anh em giống nhau như đúc.</a:t>
              </a:r>
              <a:endParaRPr lang="en-US" sz="3600">
                <a:solidFill>
                  <a:schemeClr val="tx1">
                    <a:lumMod val="75000"/>
                    <a:lumOff val="25000"/>
                  </a:schemeClr>
                </a:solidFill>
                <a:latin typeface="UTM Flamenco" panose="02040603050506020204" pitchFamily="18" charset="0"/>
              </a:endParaRPr>
            </a:p>
          </p:txBody>
        </p:sp>
      </p:grpSp>
      <p:sp>
        <p:nvSpPr>
          <p:cNvPr id="20"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1"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731214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15304"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5"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1705623" y="422735"/>
            <a:ext cx="3311327" cy="7218961"/>
          </a:xfrm>
          <a:prstGeom prst="rect">
            <a:avLst/>
          </a:prstGeom>
        </p:spPr>
      </p:pic>
      <p:pic>
        <p:nvPicPr>
          <p:cNvPr id="6"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8267592" y="1878454"/>
            <a:ext cx="3311327" cy="7218961"/>
          </a:xfrm>
          <a:prstGeom prst="rect">
            <a:avLst/>
          </a:prstGeom>
        </p:spPr>
      </p:pic>
      <p:grpSp>
        <p:nvGrpSpPr>
          <p:cNvPr id="7" name="Group 6"/>
          <p:cNvGrpSpPr/>
          <p:nvPr/>
        </p:nvGrpSpPr>
        <p:grpSpPr>
          <a:xfrm>
            <a:off x="377553" y="-18922"/>
            <a:ext cx="10674949" cy="1709488"/>
            <a:chOff x="377553" y="-18922"/>
            <a:chExt cx="10674949" cy="1709488"/>
          </a:xfrm>
        </p:grpSpPr>
        <p:grpSp>
          <p:nvGrpSpPr>
            <p:cNvPr id="8" name="Group 7"/>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10" name="Group 9"/>
              <p:cNvGrpSpPr/>
              <p:nvPr/>
            </p:nvGrpSpPr>
            <p:grpSpPr>
              <a:xfrm>
                <a:off x="919673" y="197904"/>
                <a:ext cx="9871572" cy="1453474"/>
                <a:chOff x="994238" y="364022"/>
                <a:chExt cx="9871572" cy="1679262"/>
              </a:xfrm>
            </p:grpSpPr>
            <p:sp>
              <p:nvSpPr>
                <p:cNvPr id="12"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060430" y="310053"/>
                <a:ext cx="9461926" cy="1077218"/>
              </a:xfrm>
              <a:prstGeom prst="rect">
                <a:avLst/>
              </a:prstGeom>
              <a:noFill/>
            </p:spPr>
            <p:txBody>
              <a:bodyPr wrap="square" rtlCol="0">
                <a:spAutoFit/>
              </a:bodyPr>
              <a:lstStyle/>
              <a:p>
                <a:pPr algn="ctr"/>
                <a:r>
                  <a:rPr lang="en-US" sz="3200" b="1" smtClean="0">
                    <a:solidFill>
                      <a:schemeClr val="accent2">
                        <a:lumMod val="75000"/>
                      </a:schemeClr>
                    </a:solidFill>
                    <a:latin typeface="Arial" panose="020B0604020202020204" pitchFamily="34" charset="0"/>
                    <a:cs typeface="Arial" panose="020B0604020202020204" pitchFamily="34" charset="0"/>
                  </a:rPr>
                  <a:t>2</a:t>
                </a:r>
                <a:r>
                  <a:rPr lang="en-US" sz="3200" b="1" smtClean="0">
                    <a:solidFill>
                      <a:srgbClr val="002060"/>
                    </a:solidFill>
                    <a:latin typeface="Arial" panose="020B0604020202020204" pitchFamily="34" charset="0"/>
                    <a:cs typeface="Arial" panose="020B0604020202020204" pitchFamily="34" charset="0"/>
                  </a:rPr>
                  <a:t>. Những chi tiết nào thể hiện cảm xúc và hành động của Long khi thấy mình giống anh?</a:t>
                </a:r>
                <a:endParaRPr lang="en-US" sz="3200" b="1" dirty="0">
                  <a:solidFill>
                    <a:srgbClr val="002060"/>
                  </a:solidFill>
                  <a:latin typeface="Arial" panose="020B0604020202020204" pitchFamily="34" charset="0"/>
                  <a:cs typeface="Arial" panose="020B0604020202020204" pitchFamily="34" charset="0"/>
                </a:endParaRPr>
              </a:p>
            </p:txBody>
          </p:sp>
        </p:grpSp>
        <p:pic>
          <p:nvPicPr>
            <p:cNvPr id="9"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sp>
        <p:nvSpPr>
          <p:cNvPr id="19" name="Google Shape;117;p2"/>
          <p:cNvSpPr/>
          <p:nvPr/>
        </p:nvSpPr>
        <p:spPr>
          <a:xfrm>
            <a:off x="377553" y="1946580"/>
            <a:ext cx="5137013" cy="4171272"/>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20" name="TextBox 19"/>
          <p:cNvSpPr txBox="1"/>
          <p:nvPr/>
        </p:nvSpPr>
        <p:spPr>
          <a:xfrm>
            <a:off x="1411173" y="2044873"/>
            <a:ext cx="3069772" cy="523220"/>
          </a:xfrm>
          <a:prstGeom prst="rect">
            <a:avLst/>
          </a:prstGeom>
          <a:noFill/>
        </p:spPr>
        <p:txBody>
          <a:bodyPr wrap="square" rtlCol="0">
            <a:spAutoFit/>
          </a:bodyPr>
          <a:lstStyle/>
          <a:p>
            <a:r>
              <a:rPr lang="en-US" sz="2800" smtClean="0">
                <a:solidFill>
                  <a:srgbClr val="C00000"/>
                </a:solidFill>
                <a:latin typeface="UTM American Sans" panose="02040603050506020204" pitchFamily="18" charset="0"/>
              </a:rPr>
              <a:t>Cảm xúc của Long</a:t>
            </a:r>
            <a:endParaRPr lang="en-US" sz="2800">
              <a:solidFill>
                <a:srgbClr val="C00000"/>
              </a:solidFill>
              <a:latin typeface="UTM American Sans" panose="02040603050506020204" pitchFamily="18" charset="0"/>
            </a:endParaRPr>
          </a:p>
        </p:txBody>
      </p:sp>
      <p:sp>
        <p:nvSpPr>
          <p:cNvPr id="21" name="TextBox 20"/>
          <p:cNvSpPr txBox="1"/>
          <p:nvPr/>
        </p:nvSpPr>
        <p:spPr>
          <a:xfrm>
            <a:off x="570795" y="2660144"/>
            <a:ext cx="4784976" cy="1384995"/>
          </a:xfrm>
          <a:prstGeom prst="rect">
            <a:avLst/>
          </a:prstGeom>
          <a:noFill/>
        </p:spPr>
        <p:txBody>
          <a:bodyPr wrap="square" rtlCol="0">
            <a:spAutoFit/>
          </a:bodyPr>
          <a:lstStyle/>
          <a:p>
            <a:pPr algn="just"/>
            <a:r>
              <a:rPr lang="en-US" sz="2800" b="1" smtClean="0">
                <a:latin typeface="UTM Aptima" panose="02040603050506020204" pitchFamily="18" charset="0"/>
              </a:rPr>
              <a:t>- Lúc nhỏ Long thấy khoái chí lắm. Nhưng lớn lên thì không còn thấy thú vị nữa.</a:t>
            </a:r>
            <a:endParaRPr lang="en-US" sz="2800" b="1">
              <a:latin typeface="UTM Aptima" panose="02040603050506020204" pitchFamily="18" charset="0"/>
            </a:endParaRPr>
          </a:p>
        </p:txBody>
      </p:sp>
      <p:sp>
        <p:nvSpPr>
          <p:cNvPr id="22" name="TextBox 21"/>
          <p:cNvSpPr txBox="1"/>
          <p:nvPr/>
        </p:nvSpPr>
        <p:spPr>
          <a:xfrm>
            <a:off x="570795" y="4080325"/>
            <a:ext cx="4784976" cy="1815882"/>
          </a:xfrm>
          <a:prstGeom prst="rect">
            <a:avLst/>
          </a:prstGeom>
          <a:noFill/>
        </p:spPr>
        <p:txBody>
          <a:bodyPr wrap="square" rtlCol="0">
            <a:spAutoFit/>
          </a:bodyPr>
          <a:lstStyle/>
          <a:p>
            <a:pPr algn="just"/>
            <a:r>
              <a:rPr lang="en-US" sz="2800" b="1" smtClean="0">
                <a:latin typeface="UTM Aptima" panose="02040603050506020204" pitchFamily="18" charset="0"/>
              </a:rPr>
              <a:t>- </a:t>
            </a:r>
            <a:r>
              <a:rPr lang="en-US" sz="2800" b="1">
                <a:solidFill>
                  <a:srgbClr val="002060"/>
                </a:solidFill>
                <a:latin typeface="UTM Aptima" panose="02040603050506020204" pitchFamily="18" charset="0"/>
              </a:rPr>
              <a:t>Mỗi khi bị gọi nhầm tên, Long lại muốn kêu lên: “Tôi là Long, tôi chẳng giống ai hết.”</a:t>
            </a:r>
          </a:p>
        </p:txBody>
      </p:sp>
      <p:sp>
        <p:nvSpPr>
          <p:cNvPr id="23" name="Google Shape;117;p2"/>
          <p:cNvSpPr/>
          <p:nvPr/>
        </p:nvSpPr>
        <p:spPr>
          <a:xfrm>
            <a:off x="6313775" y="1994689"/>
            <a:ext cx="5137013" cy="2427319"/>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24" name="TextBox 23"/>
          <p:cNvSpPr txBox="1"/>
          <p:nvPr/>
        </p:nvSpPr>
        <p:spPr>
          <a:xfrm>
            <a:off x="7347394" y="2092982"/>
            <a:ext cx="3576975" cy="523220"/>
          </a:xfrm>
          <a:prstGeom prst="rect">
            <a:avLst/>
          </a:prstGeom>
          <a:noFill/>
        </p:spPr>
        <p:txBody>
          <a:bodyPr wrap="square" rtlCol="0">
            <a:spAutoFit/>
          </a:bodyPr>
          <a:lstStyle/>
          <a:p>
            <a:r>
              <a:rPr lang="en-US" sz="2800" smtClean="0">
                <a:solidFill>
                  <a:srgbClr val="C00000"/>
                </a:solidFill>
                <a:latin typeface="UTM American Sans" panose="02040603050506020204" pitchFamily="18" charset="0"/>
              </a:rPr>
              <a:t>Hành động của Long</a:t>
            </a:r>
            <a:endParaRPr lang="en-US" sz="2800">
              <a:solidFill>
                <a:srgbClr val="C00000"/>
              </a:solidFill>
              <a:latin typeface="UTM American Sans" panose="02040603050506020204" pitchFamily="18" charset="0"/>
            </a:endParaRPr>
          </a:p>
        </p:txBody>
      </p:sp>
      <p:sp>
        <p:nvSpPr>
          <p:cNvPr id="25" name="TextBox 24"/>
          <p:cNvSpPr txBox="1"/>
          <p:nvPr/>
        </p:nvSpPr>
        <p:spPr>
          <a:xfrm>
            <a:off x="6507017" y="2708253"/>
            <a:ext cx="4784976" cy="1384995"/>
          </a:xfrm>
          <a:prstGeom prst="rect">
            <a:avLst/>
          </a:prstGeom>
          <a:noFill/>
        </p:spPr>
        <p:txBody>
          <a:bodyPr wrap="square" rtlCol="0">
            <a:spAutoFit/>
          </a:bodyPr>
          <a:lstStyle/>
          <a:p>
            <a:pPr algn="just"/>
            <a:r>
              <a:rPr lang="en-US" sz="2800" b="1" smtClean="0">
                <a:latin typeface="UTM Aptima" panose="02040603050506020204" pitchFamily="18" charset="0"/>
              </a:rPr>
              <a:t>- </a:t>
            </a:r>
            <a:r>
              <a:rPr lang="en-US" sz="2800" b="1">
                <a:solidFill>
                  <a:srgbClr val="002060"/>
                </a:solidFill>
                <a:latin typeface="UTM Aptima" panose="02040603050506020204" pitchFamily="18" charset="0"/>
              </a:rPr>
              <a:t>Long cố gắng làm mọi thứ khác anh, từ cách nói, dáng đi đến trang phục, kiểu tóc. </a:t>
            </a:r>
            <a:endParaRPr lang="en-US" sz="2800" b="1">
              <a:latin typeface="UTM Aptima" panose="02040603050506020204" pitchFamily="18" charset="0"/>
            </a:endParaRPr>
          </a:p>
        </p:txBody>
      </p:sp>
    </p:spTree>
    <p:extLst>
      <p:ext uri="{BB962C8B-B14F-4D97-AF65-F5344CB8AC3E}">
        <p14:creationId xmlns:p14="http://schemas.microsoft.com/office/powerpoint/2010/main" val="1986652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ppt_w</p:attrName>
                                        </p:attrNameLst>
                                      </p:cBhvr>
                                      <p:tavLst>
                                        <p:tav tm="0">
                                          <p:val>
                                            <p:strVal val="0"/>
                                          </p:val>
                                        </p:tav>
                                        <p:tav tm="100000">
                                          <p:val>
                                            <p:strVal val="#ppt_w"/>
                                          </p:val>
                                        </p:tav>
                                      </p:tavLst>
                                    </p:anim>
                                    <p:anim calcmode="lin" valueType="num">
                                      <p:cBhvr additive="base">
                                        <p:cTn id="13" dur="500"/>
                                        <p:tgtEl>
                                          <p:spTgt spid="19"/>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p:tgtEl>
                                          <p:spTgt spid="23"/>
                                        </p:tgtEl>
                                        <p:attrNameLst>
                                          <p:attrName>ppt_w</p:attrName>
                                        </p:attrNameLst>
                                      </p:cBhvr>
                                      <p:tavLst>
                                        <p:tav tm="0">
                                          <p:val>
                                            <p:strVal val="0"/>
                                          </p:val>
                                        </p:tav>
                                        <p:tav tm="100000">
                                          <p:val>
                                            <p:strVal val="#ppt_w"/>
                                          </p:val>
                                        </p:tav>
                                      </p:tavLst>
                                    </p:anim>
                                    <p:anim calcmode="lin" valueType="num">
                                      <p:cBhvr additive="base">
                                        <p:cTn id="34" dur="500"/>
                                        <p:tgtEl>
                                          <p:spTgt spid="23"/>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4">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260" y="4508589"/>
            <a:ext cx="2692400" cy="2692400"/>
          </a:xfrm>
          <a:prstGeom prst="rect">
            <a:avLst/>
          </a:prstGeom>
        </p:spPr>
      </p:pic>
      <p:grpSp>
        <p:nvGrpSpPr>
          <p:cNvPr id="7" name="Group 6"/>
          <p:cNvGrpSpPr/>
          <p:nvPr/>
        </p:nvGrpSpPr>
        <p:grpSpPr>
          <a:xfrm>
            <a:off x="377553" y="-18922"/>
            <a:ext cx="10674949" cy="1934470"/>
            <a:chOff x="377553" y="-18922"/>
            <a:chExt cx="10674949" cy="1934470"/>
          </a:xfrm>
        </p:grpSpPr>
        <p:grpSp>
          <p:nvGrpSpPr>
            <p:cNvPr id="8" name="Group 7"/>
            <p:cNvGrpSpPr/>
            <p:nvPr/>
          </p:nvGrpSpPr>
          <p:grpSpPr>
            <a:xfrm>
              <a:off x="1180930" y="237092"/>
              <a:ext cx="9871572" cy="1678456"/>
              <a:chOff x="919673" y="197904"/>
              <a:chExt cx="9871572" cy="1678456"/>
            </a:xfrm>
            <a:effectLst>
              <a:outerShdw blurRad="50800" dist="38100" dir="16200000" rotWithShape="0">
                <a:prstClr val="black">
                  <a:alpha val="40000"/>
                </a:prstClr>
              </a:outerShdw>
            </a:effectLst>
          </p:grpSpPr>
          <p:grpSp>
            <p:nvGrpSpPr>
              <p:cNvPr id="10" name="Group 9"/>
              <p:cNvGrpSpPr/>
              <p:nvPr/>
            </p:nvGrpSpPr>
            <p:grpSpPr>
              <a:xfrm>
                <a:off x="919673" y="197904"/>
                <a:ext cx="9871572" cy="1678456"/>
                <a:chOff x="994238" y="364022"/>
                <a:chExt cx="9871572" cy="1939194"/>
              </a:xfrm>
            </p:grpSpPr>
            <p:sp>
              <p:nvSpPr>
                <p:cNvPr id="12" name="Rectangle: Rounded Corners 19"/>
                <p:cNvSpPr/>
                <p:nvPr/>
              </p:nvSpPr>
              <p:spPr>
                <a:xfrm>
                  <a:off x="1122370" y="529443"/>
                  <a:ext cx="9743440"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
                <p:cNvSpPr/>
                <p:nvPr/>
              </p:nvSpPr>
              <p:spPr>
                <a:xfrm>
                  <a:off x="994238" y="364022"/>
                  <a:ext cx="9743440"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060430" y="310053"/>
                <a:ext cx="9461926" cy="1477328"/>
              </a:xfrm>
              <a:prstGeom prst="rect">
                <a:avLst/>
              </a:prstGeom>
              <a:noFill/>
            </p:spPr>
            <p:txBody>
              <a:bodyPr wrap="square" rtlCol="0">
                <a:spAutoFit/>
              </a:bodyPr>
              <a:lstStyle/>
              <a:p>
                <a:pPr algn="ctr"/>
                <a:r>
                  <a:rPr lang="en-US" sz="3000" b="1">
                    <a:solidFill>
                      <a:schemeClr val="accent2">
                        <a:lumMod val="75000"/>
                      </a:schemeClr>
                    </a:solidFill>
                    <a:latin typeface="Arial" panose="020B0604020202020204" pitchFamily="34" charset="0"/>
                    <a:cs typeface="Arial" panose="020B0604020202020204" pitchFamily="34" charset="0"/>
                  </a:rPr>
                  <a:t>3</a:t>
                </a:r>
                <a:r>
                  <a:rPr lang="en-US" sz="3000" b="1" smtClean="0">
                    <a:solidFill>
                      <a:srgbClr val="002060"/>
                    </a:solidFill>
                    <a:latin typeface="Arial" panose="020B0604020202020204" pitchFamily="34" charset="0"/>
                    <a:cs typeface="Arial" panose="020B0604020202020204" pitchFamily="34" charset="0"/>
                  </a:rPr>
                  <a:t>. Theo em, vì sao Long không muốn giống anh của mình? Chọn câu trả lời dưới đây hoặc nêu ý kiến của em.</a:t>
                </a:r>
                <a:endParaRPr lang="en-US" sz="3000" b="1" dirty="0">
                  <a:solidFill>
                    <a:srgbClr val="002060"/>
                  </a:solidFill>
                  <a:latin typeface="Arial" panose="020B0604020202020204" pitchFamily="34" charset="0"/>
                  <a:cs typeface="Arial" panose="020B0604020202020204" pitchFamily="34" charset="0"/>
                </a:endParaRPr>
              </a:p>
            </p:txBody>
          </p:sp>
        </p:grpSp>
        <p:pic>
          <p:nvPicPr>
            <p:cNvPr id="9"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78" name="Nhóm 1">
            <a:extLst>
              <a:ext uri="{FF2B5EF4-FFF2-40B4-BE49-F238E27FC236}">
                <a16:creationId xmlns:a16="http://schemas.microsoft.com/office/drawing/2014/main" id="{5D919A39-535E-2705-5D44-7D32AF41840A}"/>
              </a:ext>
            </a:extLst>
          </p:cNvPr>
          <p:cNvGrpSpPr/>
          <p:nvPr/>
        </p:nvGrpSpPr>
        <p:grpSpPr>
          <a:xfrm>
            <a:off x="889936" y="2202593"/>
            <a:ext cx="8992954" cy="1152000"/>
            <a:chOff x="873492" y="2490890"/>
            <a:chExt cx="8992954" cy="1152000"/>
          </a:xfrm>
        </p:grpSpPr>
        <p:grpSp>
          <p:nvGrpSpPr>
            <p:cNvPr id="79" name="Nhóm 7">
              <a:extLst>
                <a:ext uri="{FF2B5EF4-FFF2-40B4-BE49-F238E27FC236}">
                  <a16:creationId xmlns:a16="http://schemas.microsoft.com/office/drawing/2014/main" id="{9C25E72F-3347-F5BA-1EF4-814B3861AB22}"/>
                </a:ext>
              </a:extLst>
            </p:cNvPr>
            <p:cNvGrpSpPr/>
            <p:nvPr/>
          </p:nvGrpSpPr>
          <p:grpSpPr>
            <a:xfrm>
              <a:off x="873492" y="2490890"/>
              <a:ext cx="8992954" cy="1152000"/>
              <a:chOff x="873492" y="2490890"/>
              <a:chExt cx="8992954" cy="1152000"/>
            </a:xfrm>
          </p:grpSpPr>
          <p:sp>
            <p:nvSpPr>
              <p:cNvPr id="81" name="Hình chữ nhật: Góc Tròn 8">
                <a:extLst>
                  <a:ext uri="{FF2B5EF4-FFF2-40B4-BE49-F238E27FC236}">
                    <a16:creationId xmlns:a16="http://schemas.microsoft.com/office/drawing/2014/main" id="{E269473F-6A8B-E80D-6775-3AD0F811E809}"/>
                  </a:ext>
                </a:extLst>
              </p:cNvPr>
              <p:cNvSpPr/>
              <p:nvPr/>
            </p:nvSpPr>
            <p:spPr>
              <a:xfrm>
                <a:off x="1526773" y="2519678"/>
                <a:ext cx="8339673"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82" name="Đồ họa 9">
                <a:extLst>
                  <a:ext uri="{FF2B5EF4-FFF2-40B4-BE49-F238E27FC236}">
                    <a16:creationId xmlns:a16="http://schemas.microsoft.com/office/drawing/2014/main" id="{2C9DD5BC-4BCB-4B25-466C-AE5BF3D1159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73492" y="2490890"/>
                <a:ext cx="1246685" cy="1152000"/>
              </a:xfrm>
              <a:prstGeom prst="rect">
                <a:avLst/>
              </a:prstGeom>
            </p:spPr>
          </p:pic>
        </p:grpSp>
        <p:sp>
          <p:nvSpPr>
            <p:cNvPr id="80" name="Hộp Văn bản 23">
              <a:extLst>
                <a:ext uri="{FF2B5EF4-FFF2-40B4-BE49-F238E27FC236}">
                  <a16:creationId xmlns:a16="http://schemas.microsoft.com/office/drawing/2014/main" id="{AE8A3198-B922-95C5-0759-8657347CC3AA}"/>
                </a:ext>
              </a:extLst>
            </p:cNvPr>
            <p:cNvSpPr txBox="1"/>
            <p:nvPr/>
          </p:nvSpPr>
          <p:spPr>
            <a:xfrm>
              <a:off x="2120177" y="2525262"/>
              <a:ext cx="7502679" cy="1077218"/>
            </a:xfrm>
            <a:prstGeom prst="rect">
              <a:avLst/>
            </a:prstGeom>
            <a:noFill/>
          </p:spPr>
          <p:txBody>
            <a:bodyPr wrap="square" rtlCol="0">
              <a:spAutoFit/>
            </a:bodyPr>
            <a:lstStyle/>
            <a:p>
              <a:pPr algn="ctr">
                <a:spcBef>
                  <a:spcPts val="600"/>
                </a:spcBef>
                <a:spcAft>
                  <a:spcPts val="600"/>
                </a:spcAft>
              </a:pPr>
              <a:r>
                <a:rPr lang="en-US" sz="3200" b="1" smtClean="0">
                  <a:latin typeface="UTM Avo" panose="02040603050506020204" pitchFamily="18" charset="0"/>
                  <a:ea typeface="Cambria" panose="02040503050406030204" pitchFamily="18" charset="0"/>
                </a:rPr>
                <a:t>Vì Long không thích bị mọi người gọi nhầm.</a:t>
              </a:r>
              <a:endParaRPr lang="vi-VN" sz="3200" b="1" dirty="0">
                <a:latin typeface="Cambria" panose="02040503050406030204" pitchFamily="18" charset="0"/>
                <a:ea typeface="Cambria" panose="02040503050406030204" pitchFamily="18" charset="0"/>
              </a:endParaRPr>
            </a:p>
          </p:txBody>
        </p:sp>
      </p:grpSp>
      <p:grpSp>
        <p:nvGrpSpPr>
          <p:cNvPr id="83" name="Nhóm 2">
            <a:extLst>
              <a:ext uri="{FF2B5EF4-FFF2-40B4-BE49-F238E27FC236}">
                <a16:creationId xmlns:a16="http://schemas.microsoft.com/office/drawing/2014/main" id="{B4115996-510D-6A2B-BEBF-1EAD5C80FC98}"/>
              </a:ext>
            </a:extLst>
          </p:cNvPr>
          <p:cNvGrpSpPr/>
          <p:nvPr/>
        </p:nvGrpSpPr>
        <p:grpSpPr>
          <a:xfrm>
            <a:off x="2209536" y="3681956"/>
            <a:ext cx="8763446" cy="1152000"/>
            <a:chOff x="6309362" y="2482076"/>
            <a:chExt cx="8763446" cy="1152000"/>
          </a:xfrm>
        </p:grpSpPr>
        <p:grpSp>
          <p:nvGrpSpPr>
            <p:cNvPr id="84" name="Nhóm 10">
              <a:extLst>
                <a:ext uri="{FF2B5EF4-FFF2-40B4-BE49-F238E27FC236}">
                  <a16:creationId xmlns:a16="http://schemas.microsoft.com/office/drawing/2014/main" id="{175A95D1-2541-C698-5406-BAAB89D892AC}"/>
                </a:ext>
              </a:extLst>
            </p:cNvPr>
            <p:cNvGrpSpPr/>
            <p:nvPr/>
          </p:nvGrpSpPr>
          <p:grpSpPr>
            <a:xfrm>
              <a:off x="6309362" y="2482076"/>
              <a:ext cx="8763446" cy="1152000"/>
              <a:chOff x="6309362" y="2463371"/>
              <a:chExt cx="8763446" cy="1152000"/>
            </a:xfrm>
          </p:grpSpPr>
          <p:sp>
            <p:nvSpPr>
              <p:cNvPr id="86" name="Hình chữ nhật: Góc Tròn 11">
                <a:extLst>
                  <a:ext uri="{FF2B5EF4-FFF2-40B4-BE49-F238E27FC236}">
                    <a16:creationId xmlns:a16="http://schemas.microsoft.com/office/drawing/2014/main" id="{41570551-CF30-86B0-616C-56C5EF16E020}"/>
                  </a:ext>
                </a:extLst>
              </p:cNvPr>
              <p:cNvSpPr/>
              <p:nvPr/>
            </p:nvSpPr>
            <p:spPr>
              <a:xfrm>
                <a:off x="6688190" y="2496527"/>
                <a:ext cx="8384618"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87" name="Đồ họa 12">
                <a:extLst>
                  <a:ext uri="{FF2B5EF4-FFF2-40B4-BE49-F238E27FC236}">
                    <a16:creationId xmlns:a16="http://schemas.microsoft.com/office/drawing/2014/main" id="{BF458DFC-396D-4F2C-B38F-9FDE1B3662C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2463371"/>
                <a:ext cx="1061053" cy="1152000"/>
              </a:xfrm>
              <a:prstGeom prst="rect">
                <a:avLst/>
              </a:prstGeom>
            </p:spPr>
          </p:pic>
        </p:grpSp>
        <p:sp>
          <p:nvSpPr>
            <p:cNvPr id="85" name="Hộp Văn bản 24">
              <a:extLst>
                <a:ext uri="{FF2B5EF4-FFF2-40B4-BE49-F238E27FC236}">
                  <a16:creationId xmlns:a16="http://schemas.microsoft.com/office/drawing/2014/main" id="{709D10A9-E0E4-1F61-B017-5E54D7949015}"/>
                </a:ext>
              </a:extLst>
            </p:cNvPr>
            <p:cNvSpPr txBox="1"/>
            <p:nvPr/>
          </p:nvSpPr>
          <p:spPr>
            <a:xfrm>
              <a:off x="7464730" y="2529026"/>
              <a:ext cx="7249630" cy="1077218"/>
            </a:xfrm>
            <a:prstGeom prst="rect">
              <a:avLst/>
            </a:prstGeom>
            <a:noFill/>
          </p:spPr>
          <p:txBody>
            <a:bodyPr wrap="square" rtlCol="0">
              <a:spAutoFit/>
            </a:bodyPr>
            <a:lstStyle/>
            <a:p>
              <a:pPr algn="ctr">
                <a:spcBef>
                  <a:spcPts val="600"/>
                </a:spcBef>
                <a:spcAft>
                  <a:spcPts val="600"/>
                </a:spcAft>
              </a:pPr>
              <a:r>
                <a:rPr lang="en-US" sz="3200" b="1" smtClean="0">
                  <a:latin typeface="UTM Avo" panose="02040603050506020204" pitchFamily="18" charset="0"/>
                  <a:ea typeface="Cambria" panose="02040503050406030204" pitchFamily="18" charset="0"/>
                </a:rPr>
                <a:t>Vì Long cảm thấy phiền hà khi giống người khác.</a:t>
              </a:r>
              <a:endParaRPr lang="vi-VN" sz="3200" b="1" dirty="0">
                <a:latin typeface="Cambria" panose="02040503050406030204" pitchFamily="18" charset="0"/>
                <a:ea typeface="Cambria" panose="02040503050406030204" pitchFamily="18" charset="0"/>
              </a:endParaRPr>
            </a:p>
          </p:txBody>
        </p:sp>
      </p:grpSp>
      <p:grpSp>
        <p:nvGrpSpPr>
          <p:cNvPr id="88" name="Nhóm 21">
            <a:extLst>
              <a:ext uri="{FF2B5EF4-FFF2-40B4-BE49-F238E27FC236}">
                <a16:creationId xmlns:a16="http://schemas.microsoft.com/office/drawing/2014/main" id="{E1B3EBE0-1A03-71FF-4EF6-BBC720D376FD}"/>
              </a:ext>
            </a:extLst>
          </p:cNvPr>
          <p:cNvGrpSpPr/>
          <p:nvPr/>
        </p:nvGrpSpPr>
        <p:grpSpPr>
          <a:xfrm>
            <a:off x="3425759" y="5093635"/>
            <a:ext cx="8232841" cy="1167019"/>
            <a:chOff x="958238" y="4423396"/>
            <a:chExt cx="8232841" cy="1167019"/>
          </a:xfrm>
        </p:grpSpPr>
        <p:grpSp>
          <p:nvGrpSpPr>
            <p:cNvPr id="89" name="Nhóm 16">
              <a:extLst>
                <a:ext uri="{FF2B5EF4-FFF2-40B4-BE49-F238E27FC236}">
                  <a16:creationId xmlns:a16="http://schemas.microsoft.com/office/drawing/2014/main" id="{EC3EFBD6-C519-D613-E5FA-4B964968DFCC}"/>
                </a:ext>
              </a:extLst>
            </p:cNvPr>
            <p:cNvGrpSpPr/>
            <p:nvPr/>
          </p:nvGrpSpPr>
          <p:grpSpPr>
            <a:xfrm>
              <a:off x="958238" y="4423396"/>
              <a:ext cx="8232841" cy="1152000"/>
              <a:chOff x="958238" y="4423396"/>
              <a:chExt cx="8232841" cy="1152000"/>
            </a:xfrm>
          </p:grpSpPr>
          <p:sp>
            <p:nvSpPr>
              <p:cNvPr id="91" name="Hình chữ nhật: Góc Tròn 17">
                <a:extLst>
                  <a:ext uri="{FF2B5EF4-FFF2-40B4-BE49-F238E27FC236}">
                    <a16:creationId xmlns:a16="http://schemas.microsoft.com/office/drawing/2014/main" id="{940CE092-43E3-C439-BE96-F2A3F195B5DB}"/>
                  </a:ext>
                </a:extLst>
              </p:cNvPr>
              <p:cNvSpPr/>
              <p:nvPr/>
            </p:nvSpPr>
            <p:spPr>
              <a:xfrm>
                <a:off x="1351279" y="4453999"/>
                <a:ext cx="783980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92" name="Đồ họa 18">
                <a:extLst>
                  <a:ext uri="{FF2B5EF4-FFF2-40B4-BE49-F238E27FC236}">
                    <a16:creationId xmlns:a16="http://schemas.microsoft.com/office/drawing/2014/main" id="{C6821B68-802E-2C33-43DE-528B28C5613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58238" y="4423396"/>
                <a:ext cx="1077191" cy="1152000"/>
              </a:xfrm>
              <a:prstGeom prst="rect">
                <a:avLst/>
              </a:prstGeom>
            </p:spPr>
          </p:pic>
        </p:grpSp>
        <p:sp>
          <p:nvSpPr>
            <p:cNvPr id="90" name="Hộp Văn bản 25">
              <a:extLst>
                <a:ext uri="{FF2B5EF4-FFF2-40B4-BE49-F238E27FC236}">
                  <a16:creationId xmlns:a16="http://schemas.microsoft.com/office/drawing/2014/main" id="{21AB69C4-0A06-7DD8-3B9F-558523C22576}"/>
                </a:ext>
              </a:extLst>
            </p:cNvPr>
            <p:cNvSpPr txBox="1"/>
            <p:nvPr/>
          </p:nvSpPr>
          <p:spPr>
            <a:xfrm>
              <a:off x="2035430" y="4513197"/>
              <a:ext cx="6965150" cy="1077218"/>
            </a:xfrm>
            <a:prstGeom prst="rect">
              <a:avLst/>
            </a:prstGeom>
            <a:noFill/>
          </p:spPr>
          <p:txBody>
            <a:bodyPr wrap="square" rtlCol="0">
              <a:spAutoFit/>
            </a:bodyPr>
            <a:lstStyle/>
            <a:p>
              <a:pPr algn="ctr">
                <a:spcBef>
                  <a:spcPts val="600"/>
                </a:spcBef>
                <a:spcAft>
                  <a:spcPts val="600"/>
                </a:spcAft>
              </a:pPr>
              <a:r>
                <a:rPr lang="en-US" sz="3200" b="1" smtClean="0">
                  <a:latin typeface="UTM Avo" panose="02040603050506020204" pitchFamily="18" charset="0"/>
                  <a:ea typeface="Cambria" panose="02040503050406030204" pitchFamily="18" charset="0"/>
                </a:rPr>
                <a:t>Vì Long muốn khẳng định vẻ riêng của mình</a:t>
              </a:r>
              <a:endParaRPr lang="vi-VN" sz="3200" b="1" dirty="0">
                <a:latin typeface="Cambria" panose="02040503050406030204" pitchFamily="18" charset="0"/>
                <a:ea typeface="Cambria" panose="02040503050406030204" pitchFamily="18" charset="0"/>
              </a:endParaRPr>
            </a:p>
          </p:txBody>
        </p:sp>
      </p:grpSp>
      <p:sp>
        <p:nvSpPr>
          <p:cNvPr id="93"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4"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75749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83"/>
                                        </p:tgtEl>
                                      </p:cBhvr>
                                    </p:animEffect>
                                    <p:anim calcmode="lin" valueType="num">
                                      <p:cBhvr>
                                        <p:cTn id="24" dur="1000"/>
                                        <p:tgtEl>
                                          <p:spTgt spid="83"/>
                                        </p:tgtEl>
                                        <p:attrNameLst>
                                          <p:attrName>ppt_x</p:attrName>
                                        </p:attrNameLst>
                                      </p:cBhvr>
                                      <p:tavLst>
                                        <p:tav tm="0">
                                          <p:val>
                                            <p:strVal val="ppt_x"/>
                                          </p:val>
                                        </p:tav>
                                        <p:tav tm="100000">
                                          <p:val>
                                            <p:strVal val="ppt_x"/>
                                          </p:val>
                                        </p:tav>
                                      </p:tavLst>
                                    </p:anim>
                                    <p:anim calcmode="lin" valueType="num">
                                      <p:cBhvr>
                                        <p:cTn id="25" dur="1000"/>
                                        <p:tgtEl>
                                          <p:spTgt spid="83"/>
                                        </p:tgtEl>
                                        <p:attrNameLst>
                                          <p:attrName>ppt_y</p:attrName>
                                        </p:attrNameLst>
                                      </p:cBhvr>
                                      <p:tavLst>
                                        <p:tav tm="0">
                                          <p:val>
                                            <p:strVal val="ppt_y"/>
                                          </p:val>
                                        </p:tav>
                                        <p:tav tm="100000">
                                          <p:val>
                                            <p:strVal val="ppt_y+.1"/>
                                          </p:val>
                                        </p:tav>
                                      </p:tavLst>
                                    </p:anim>
                                    <p:set>
                                      <p:cBhvr>
                                        <p:cTn id="26" dur="1" fill="hold">
                                          <p:stCondLst>
                                            <p:cond delay="999"/>
                                          </p:stCondLst>
                                        </p:cTn>
                                        <p:tgtEl>
                                          <p:spTgt spid="83"/>
                                        </p:tgtEl>
                                        <p:attrNameLst>
                                          <p:attrName>style.visibility</p:attrName>
                                        </p:attrNameLst>
                                      </p:cBhvr>
                                      <p:to>
                                        <p:strVal val="hidden"/>
                                      </p:to>
                                    </p:set>
                                  </p:childTnLst>
                                </p:cTn>
                              </p:par>
                              <p:par>
                                <p:cTn id="27" presetID="32" presetClass="emph" presetSubtype="0" fill="hold" nodeType="withEffect">
                                  <p:stCondLst>
                                    <p:cond delay="0"/>
                                  </p:stCondLst>
                                  <p:childTnLst>
                                    <p:animRot by="120000">
                                      <p:cBhvr>
                                        <p:cTn id="28" dur="100" fill="hold">
                                          <p:stCondLst>
                                            <p:cond delay="0"/>
                                          </p:stCondLst>
                                        </p:cTn>
                                        <p:tgtEl>
                                          <p:spTgt spid="88"/>
                                        </p:tgtEl>
                                        <p:attrNameLst>
                                          <p:attrName>r</p:attrName>
                                        </p:attrNameLst>
                                      </p:cBhvr>
                                    </p:animRot>
                                    <p:animRot by="-240000">
                                      <p:cBhvr>
                                        <p:cTn id="29" dur="200" fill="hold">
                                          <p:stCondLst>
                                            <p:cond delay="200"/>
                                          </p:stCondLst>
                                        </p:cTn>
                                        <p:tgtEl>
                                          <p:spTgt spid="88"/>
                                        </p:tgtEl>
                                        <p:attrNameLst>
                                          <p:attrName>r</p:attrName>
                                        </p:attrNameLst>
                                      </p:cBhvr>
                                    </p:animRot>
                                    <p:animRot by="240000">
                                      <p:cBhvr>
                                        <p:cTn id="30" dur="200" fill="hold">
                                          <p:stCondLst>
                                            <p:cond delay="400"/>
                                          </p:stCondLst>
                                        </p:cTn>
                                        <p:tgtEl>
                                          <p:spTgt spid="88"/>
                                        </p:tgtEl>
                                        <p:attrNameLst>
                                          <p:attrName>r</p:attrName>
                                        </p:attrNameLst>
                                      </p:cBhvr>
                                    </p:animRot>
                                    <p:animRot by="-240000">
                                      <p:cBhvr>
                                        <p:cTn id="31" dur="200" fill="hold">
                                          <p:stCondLst>
                                            <p:cond delay="600"/>
                                          </p:stCondLst>
                                        </p:cTn>
                                        <p:tgtEl>
                                          <p:spTgt spid="88"/>
                                        </p:tgtEl>
                                        <p:attrNameLst>
                                          <p:attrName>r</p:attrName>
                                        </p:attrNameLst>
                                      </p:cBhvr>
                                    </p:animRot>
                                    <p:animRot by="120000">
                                      <p:cBhvr>
                                        <p:cTn id="32" dur="200" fill="hold">
                                          <p:stCondLst>
                                            <p:cond delay="800"/>
                                          </p:stCondLst>
                                        </p:cTn>
                                        <p:tgtEl>
                                          <p:spTgt spid="88"/>
                                        </p:tgtEl>
                                        <p:attrNameLst>
                                          <p:attrName>r</p:attrName>
                                        </p:attrNameLst>
                                      </p:cBhvr>
                                    </p:animRot>
                                  </p:childTnLst>
                                </p:cTn>
                              </p:par>
                              <p:par>
                                <p:cTn id="33" presetID="42" presetClass="exit" presetSubtype="0" fill="hold" nodeType="withEffect">
                                  <p:stCondLst>
                                    <p:cond delay="100"/>
                                  </p:stCondLst>
                                  <p:childTnLst>
                                    <p:animEffect transition="out" filter="fade">
                                      <p:cBhvr>
                                        <p:cTn id="34" dur="1000"/>
                                        <p:tgtEl>
                                          <p:spTgt spid="78"/>
                                        </p:tgtEl>
                                      </p:cBhvr>
                                    </p:animEffect>
                                    <p:anim calcmode="lin" valueType="num">
                                      <p:cBhvr>
                                        <p:cTn id="35" dur="1000"/>
                                        <p:tgtEl>
                                          <p:spTgt spid="78"/>
                                        </p:tgtEl>
                                        <p:attrNameLst>
                                          <p:attrName>ppt_x</p:attrName>
                                        </p:attrNameLst>
                                      </p:cBhvr>
                                      <p:tavLst>
                                        <p:tav tm="0">
                                          <p:val>
                                            <p:strVal val="ppt_x"/>
                                          </p:val>
                                        </p:tav>
                                        <p:tav tm="100000">
                                          <p:val>
                                            <p:strVal val="ppt_x"/>
                                          </p:val>
                                        </p:tav>
                                      </p:tavLst>
                                    </p:anim>
                                    <p:anim calcmode="lin" valueType="num">
                                      <p:cBhvr>
                                        <p:cTn id="36" dur="1000"/>
                                        <p:tgtEl>
                                          <p:spTgt spid="78"/>
                                        </p:tgtEl>
                                        <p:attrNameLst>
                                          <p:attrName>ppt_y</p:attrName>
                                        </p:attrNameLst>
                                      </p:cBhvr>
                                      <p:tavLst>
                                        <p:tav tm="0">
                                          <p:val>
                                            <p:strVal val="ppt_y"/>
                                          </p:val>
                                        </p:tav>
                                        <p:tav tm="100000">
                                          <p:val>
                                            <p:strVal val="ppt_y+.1"/>
                                          </p:val>
                                        </p:tav>
                                      </p:tavLst>
                                    </p:anim>
                                    <p:set>
                                      <p:cBhvr>
                                        <p:cTn id="37"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8406" cy="685800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 y="0"/>
            <a:ext cx="12192000" cy="6858000"/>
          </a:xfrm>
          <a:prstGeom prst="rect">
            <a:avLst/>
          </a:prstGeom>
        </p:spPr>
      </p:pic>
      <p:pic>
        <p:nvPicPr>
          <p:cNvPr id="4" name="图片 1"/>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15498" y="3657600"/>
            <a:ext cx="12222996" cy="3200400"/>
          </a:xfrm>
          <a:prstGeom prst="rect">
            <a:avLst/>
          </a:prstGeom>
        </p:spPr>
      </p:pic>
      <p:grpSp>
        <p:nvGrpSpPr>
          <p:cNvPr id="5" name="组合 20">
            <a:extLst>
              <a:ext uri="{FF2B5EF4-FFF2-40B4-BE49-F238E27FC236}">
                <a16:creationId xmlns:a16="http://schemas.microsoft.com/office/drawing/2014/main" id="{E38B00C0-6DD7-4A4F-2A5C-717D3A45F457}"/>
              </a:ext>
            </a:extLst>
          </p:cNvPr>
          <p:cNvGrpSpPr/>
          <p:nvPr/>
        </p:nvGrpSpPr>
        <p:grpSpPr>
          <a:xfrm>
            <a:off x="3360833" y="766664"/>
            <a:ext cx="3914180" cy="1313308"/>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1332853" y="2220263"/>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01</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文本框 38"/>
          <p:cNvSpPr txBox="1"/>
          <p:nvPr/>
        </p:nvSpPr>
        <p:spPr>
          <a:xfrm>
            <a:off x="2075621" y="2358391"/>
            <a:ext cx="7131520" cy="2215991"/>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380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KHỞI ĐỘNG</a:t>
            </a:r>
            <a:endParaRPr lang="zh-CN" altLang="en-US" sz="138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7956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260" y="4508589"/>
            <a:ext cx="2692400" cy="2692400"/>
          </a:xfrm>
          <a:prstGeom prst="rect">
            <a:avLst/>
          </a:prstGeom>
        </p:spPr>
      </p:pic>
      <p:grpSp>
        <p:nvGrpSpPr>
          <p:cNvPr id="7" name="Group 6"/>
          <p:cNvGrpSpPr/>
          <p:nvPr/>
        </p:nvGrpSpPr>
        <p:grpSpPr>
          <a:xfrm>
            <a:off x="377553" y="-18922"/>
            <a:ext cx="10674949" cy="1934470"/>
            <a:chOff x="377553" y="-18922"/>
            <a:chExt cx="10674949" cy="1934470"/>
          </a:xfrm>
        </p:grpSpPr>
        <p:grpSp>
          <p:nvGrpSpPr>
            <p:cNvPr id="8" name="Group 7"/>
            <p:cNvGrpSpPr/>
            <p:nvPr/>
          </p:nvGrpSpPr>
          <p:grpSpPr>
            <a:xfrm>
              <a:off x="1180930" y="237092"/>
              <a:ext cx="9871572" cy="1678456"/>
              <a:chOff x="919673" y="197904"/>
              <a:chExt cx="9871572" cy="1678456"/>
            </a:xfrm>
            <a:effectLst>
              <a:outerShdw blurRad="50800" dist="38100" dir="16200000" rotWithShape="0">
                <a:prstClr val="black">
                  <a:alpha val="40000"/>
                </a:prstClr>
              </a:outerShdw>
            </a:effectLst>
          </p:grpSpPr>
          <p:grpSp>
            <p:nvGrpSpPr>
              <p:cNvPr id="10" name="Group 9"/>
              <p:cNvGrpSpPr/>
              <p:nvPr/>
            </p:nvGrpSpPr>
            <p:grpSpPr>
              <a:xfrm>
                <a:off x="919673" y="197904"/>
                <a:ext cx="9871572" cy="1678456"/>
                <a:chOff x="994238" y="364022"/>
                <a:chExt cx="9871572" cy="1939194"/>
              </a:xfrm>
            </p:grpSpPr>
            <p:sp>
              <p:nvSpPr>
                <p:cNvPr id="12" name="Rectangle: Rounded Corners 19"/>
                <p:cNvSpPr/>
                <p:nvPr/>
              </p:nvSpPr>
              <p:spPr>
                <a:xfrm>
                  <a:off x="1122370" y="529443"/>
                  <a:ext cx="9743440"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
                <p:cNvSpPr/>
                <p:nvPr/>
              </p:nvSpPr>
              <p:spPr>
                <a:xfrm>
                  <a:off x="994238" y="364022"/>
                  <a:ext cx="9743440"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060430" y="310053"/>
                <a:ext cx="9461926" cy="1200329"/>
              </a:xfrm>
              <a:prstGeom prst="rect">
                <a:avLst/>
              </a:prstGeom>
              <a:noFill/>
            </p:spPr>
            <p:txBody>
              <a:bodyPr wrap="square" rtlCol="0">
                <a:spAutoFit/>
              </a:bodyPr>
              <a:lstStyle/>
              <a:p>
                <a:pPr algn="ctr"/>
                <a:r>
                  <a:rPr lang="en-US" sz="3600" b="1" smtClean="0">
                    <a:solidFill>
                      <a:schemeClr val="accent2">
                        <a:lumMod val="75000"/>
                      </a:schemeClr>
                    </a:solidFill>
                    <a:latin typeface="Arial" panose="020B0604020202020204" pitchFamily="34" charset="0"/>
                    <a:cs typeface="Arial" panose="020B0604020202020204" pitchFamily="34" charset="0"/>
                  </a:rPr>
                  <a:t>4</a:t>
                </a:r>
                <a:r>
                  <a:rPr lang="en-US" sz="3600" b="1" smtClean="0">
                    <a:solidFill>
                      <a:srgbClr val="002060"/>
                    </a:solidFill>
                    <a:latin typeface="Arial" panose="020B0604020202020204" pitchFamily="34" charset="0"/>
                    <a:cs typeface="Arial" panose="020B0604020202020204" pitchFamily="34" charset="0"/>
                  </a:rPr>
                  <a:t>. Nhờ nói chuyện với các bạn, Long đã nhận ra mình khác anh như thế nào?</a:t>
                </a:r>
                <a:endParaRPr lang="en-US" sz="3600" b="1" dirty="0">
                  <a:solidFill>
                    <a:srgbClr val="002060"/>
                  </a:solidFill>
                  <a:latin typeface="Arial" panose="020B0604020202020204" pitchFamily="34"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27" name="Group 26"/>
          <p:cNvGrpSpPr/>
          <p:nvPr/>
        </p:nvGrpSpPr>
        <p:grpSpPr>
          <a:xfrm>
            <a:off x="256570" y="2413081"/>
            <a:ext cx="5796080" cy="3721292"/>
            <a:chOff x="580414" y="2036894"/>
            <a:chExt cx="5796080" cy="2478337"/>
          </a:xfrm>
        </p:grpSpPr>
        <p:grpSp>
          <p:nvGrpSpPr>
            <p:cNvPr id="28" name="Group 27"/>
            <p:cNvGrpSpPr/>
            <p:nvPr/>
          </p:nvGrpSpPr>
          <p:grpSpPr>
            <a:xfrm>
              <a:off x="580414" y="2036894"/>
              <a:ext cx="5796080" cy="2478337"/>
              <a:chOff x="580414" y="2036894"/>
              <a:chExt cx="5796080" cy="2478337"/>
            </a:xfrm>
          </p:grpSpPr>
          <p:sp>
            <p:nvSpPr>
              <p:cNvPr id="30" name="Flowchart: Terminator 29"/>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31" name="Flowchart: Terminator 30"/>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29" name="TextBox 28"/>
            <p:cNvSpPr txBox="1"/>
            <p:nvPr/>
          </p:nvSpPr>
          <p:spPr>
            <a:xfrm>
              <a:off x="913989" y="2335228"/>
              <a:ext cx="5081362" cy="1701297"/>
            </a:xfrm>
            <a:prstGeom prst="rect">
              <a:avLst/>
            </a:prstGeom>
            <a:noFill/>
          </p:spPr>
          <p:txBody>
            <a:bodyPr wrap="square" rtlCol="0">
              <a:spAutoFit/>
            </a:bodyPr>
            <a:lstStyle/>
            <a:p>
              <a:pPr algn="just"/>
              <a:r>
                <a:rPr lang="en-US" sz="4000" smtClean="0">
                  <a:solidFill>
                    <a:schemeClr val="tx1">
                      <a:lumMod val="75000"/>
                      <a:lumOff val="25000"/>
                    </a:schemeClr>
                  </a:solidFill>
                  <a:latin typeface="UTM Flamenco" panose="02040603050506020204" pitchFamily="18" charset="0"/>
                </a:rPr>
                <a:t>    </a:t>
              </a:r>
              <a:r>
                <a:rPr lang="en-US" sz="4000" smtClean="0">
                  <a:solidFill>
                    <a:srgbClr val="C00000"/>
                  </a:solidFill>
                  <a:latin typeface="UTM Flamenco" panose="02040603050506020204" pitchFamily="18" charset="0"/>
                </a:rPr>
                <a:t>- Khánh nhanh nhảu, hay cười.</a:t>
              </a:r>
            </a:p>
            <a:p>
              <a:pPr algn="just"/>
              <a:r>
                <a:rPr lang="en-US" sz="4000" smtClean="0">
                  <a:solidFill>
                    <a:schemeClr val="tx1">
                      <a:lumMod val="75000"/>
                      <a:lumOff val="25000"/>
                    </a:schemeClr>
                  </a:solidFill>
                  <a:latin typeface="UTM Flamenco" panose="02040603050506020204" pitchFamily="18" charset="0"/>
                </a:rPr>
                <a:t>- Long chậm rãi, lúc nào cũng nghiêm túc.</a:t>
              </a:r>
              <a:endParaRPr lang="en-US" sz="4000">
                <a:solidFill>
                  <a:schemeClr val="tx1">
                    <a:lumMod val="75000"/>
                    <a:lumOff val="25000"/>
                  </a:schemeClr>
                </a:solidFill>
                <a:latin typeface="UTM Flamenco" panose="02040603050506020204" pitchFamily="18" charset="0"/>
              </a:endParaRPr>
            </a:p>
          </p:txBody>
        </p:sp>
      </p:grpSp>
      <p:sp>
        <p:nvSpPr>
          <p:cNvPr id="5" name="Right Arrow 4"/>
          <p:cNvSpPr/>
          <p:nvPr/>
        </p:nvSpPr>
        <p:spPr>
          <a:xfrm>
            <a:off x="6147960" y="3810000"/>
            <a:ext cx="860233" cy="750950"/>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17;p2"/>
          <p:cNvSpPr/>
          <p:nvPr/>
        </p:nvSpPr>
        <p:spPr>
          <a:xfrm>
            <a:off x="7219951" y="2360721"/>
            <a:ext cx="4781550" cy="3944830"/>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4" name="TextBox 33"/>
          <p:cNvSpPr txBox="1"/>
          <p:nvPr/>
        </p:nvSpPr>
        <p:spPr>
          <a:xfrm>
            <a:off x="7375953" y="2514507"/>
            <a:ext cx="4469546" cy="3539430"/>
          </a:xfrm>
          <a:prstGeom prst="rect">
            <a:avLst/>
          </a:prstGeom>
          <a:noFill/>
        </p:spPr>
        <p:txBody>
          <a:bodyPr wrap="square" rtlCol="0">
            <a:spAutoFit/>
          </a:bodyPr>
          <a:lstStyle/>
          <a:p>
            <a:pPr algn="just"/>
            <a:r>
              <a:rPr lang="en-US" sz="3200" b="1" smtClean="0">
                <a:latin typeface="UTM Aptima" panose="02040603050506020204" pitchFamily="18" charset="0"/>
              </a:rPr>
              <a:t>Hai anh em chỉ giống nhau ngoại hình, còn đặc điểm tính cách, thói quen,… đều khác nhau. Nghĩa là mỗi anh em đều có vẻ riêng không thể nhầm lẫn.</a:t>
            </a:r>
            <a:endParaRPr lang="en-US" sz="3200" b="1">
              <a:latin typeface="UTM Aptima" panose="02040603050506020204" pitchFamily="18" charset="0"/>
            </a:endParaRPr>
          </a:p>
        </p:txBody>
      </p:sp>
      <p:sp>
        <p:nvSpPr>
          <p:cNvPr id="35"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36"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38695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p:tgtEl>
                                          <p:spTgt spid="33"/>
                                        </p:tgtEl>
                                        <p:attrNameLst>
                                          <p:attrName>ppt_w</p:attrName>
                                        </p:attrNameLst>
                                      </p:cBhvr>
                                      <p:tavLst>
                                        <p:tav tm="0">
                                          <p:val>
                                            <p:strVal val="0"/>
                                          </p:val>
                                        </p:tav>
                                        <p:tav tm="100000">
                                          <p:val>
                                            <p:strVal val="#ppt_w"/>
                                          </p:val>
                                        </p:tav>
                                      </p:tavLst>
                                    </p:anim>
                                    <p:anim calcmode="lin" valueType="num">
                                      <p:cBhvr additive="base">
                                        <p:cTn id="23" dur="500"/>
                                        <p:tgtEl>
                                          <p:spTgt spid="33"/>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260" y="4508589"/>
            <a:ext cx="2692400" cy="2692400"/>
          </a:xfrm>
          <a:prstGeom prst="rect">
            <a:avLst/>
          </a:prstGeom>
        </p:spPr>
      </p:pic>
      <p:grpSp>
        <p:nvGrpSpPr>
          <p:cNvPr id="7" name="Group 6"/>
          <p:cNvGrpSpPr/>
          <p:nvPr/>
        </p:nvGrpSpPr>
        <p:grpSpPr>
          <a:xfrm>
            <a:off x="-7494" y="76123"/>
            <a:ext cx="12008994" cy="1543127"/>
            <a:chOff x="183006" y="76123"/>
            <a:chExt cx="12008994" cy="1839425"/>
          </a:xfrm>
        </p:grpSpPr>
        <p:grpSp>
          <p:nvGrpSpPr>
            <p:cNvPr id="8" name="Group 7"/>
            <p:cNvGrpSpPr/>
            <p:nvPr/>
          </p:nvGrpSpPr>
          <p:grpSpPr>
            <a:xfrm>
              <a:off x="1180930" y="177791"/>
              <a:ext cx="11011070" cy="1737757"/>
              <a:chOff x="919673" y="138603"/>
              <a:chExt cx="11011070" cy="1737757"/>
            </a:xfrm>
            <a:effectLst>
              <a:outerShdw blurRad="50800" dist="38100" dir="16200000" rotWithShape="0">
                <a:prstClr val="black">
                  <a:alpha val="40000"/>
                </a:prstClr>
              </a:outerShdw>
            </a:effectLst>
          </p:grpSpPr>
          <p:grpSp>
            <p:nvGrpSpPr>
              <p:cNvPr id="10" name="Group 9"/>
              <p:cNvGrpSpPr/>
              <p:nvPr/>
            </p:nvGrpSpPr>
            <p:grpSpPr>
              <a:xfrm>
                <a:off x="919673" y="197904"/>
                <a:ext cx="11011070" cy="1678456"/>
                <a:chOff x="994238" y="364022"/>
                <a:chExt cx="11011070" cy="1939194"/>
              </a:xfrm>
            </p:grpSpPr>
            <p:sp>
              <p:nvSpPr>
                <p:cNvPr id="12" name="Rectangle: Rounded Corners 19"/>
                <p:cNvSpPr/>
                <p:nvPr/>
              </p:nvSpPr>
              <p:spPr>
                <a:xfrm>
                  <a:off x="1122370" y="529443"/>
                  <a:ext cx="10882938"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
                <p:cNvSpPr/>
                <p:nvPr/>
              </p:nvSpPr>
              <p:spPr>
                <a:xfrm>
                  <a:off x="994238" y="364022"/>
                  <a:ext cx="10882938"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060429" y="138603"/>
                <a:ext cx="10568501" cy="1200329"/>
              </a:xfrm>
              <a:prstGeom prst="rect">
                <a:avLst/>
              </a:prstGeom>
              <a:noFill/>
            </p:spPr>
            <p:txBody>
              <a:bodyPr wrap="square" rtlCol="0">
                <a:spAutoFit/>
              </a:bodyPr>
              <a:lstStyle/>
              <a:p>
                <a:pPr algn="just"/>
                <a:r>
                  <a:rPr lang="en-US" sz="3600" b="1">
                    <a:solidFill>
                      <a:schemeClr val="accent2">
                        <a:lumMod val="75000"/>
                      </a:schemeClr>
                    </a:solidFill>
                    <a:latin typeface="Arial" panose="020B0604020202020204" pitchFamily="34" charset="0"/>
                    <a:cs typeface="Arial" panose="020B0604020202020204" pitchFamily="34" charset="0"/>
                  </a:rPr>
                  <a:t>5</a:t>
                </a:r>
                <a:r>
                  <a:rPr lang="en-US" sz="3600" b="1" smtClean="0">
                    <a:solidFill>
                      <a:srgbClr val="002060"/>
                    </a:solidFill>
                    <a:latin typeface="Arial" panose="020B0604020202020204" pitchFamily="34" charset="0"/>
                    <a:cs typeface="Arial" panose="020B0604020202020204" pitchFamily="34" charset="0"/>
                  </a:rPr>
                  <a:t>. Nhận xét về đặc điểm của Long và Khánh thể hiện qua hành động, lời nói của từng nhân vật.</a:t>
                </a:r>
                <a:endParaRPr lang="en-US" sz="3600" b="1" dirty="0">
                  <a:solidFill>
                    <a:srgbClr val="002060"/>
                  </a:solidFill>
                  <a:latin typeface="Arial" panose="020B0604020202020204" pitchFamily="34"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06" y="76123"/>
              <a:ext cx="1324454" cy="1746199"/>
            </a:xfrm>
            <a:prstGeom prst="rect">
              <a:avLst/>
            </a:prstGeom>
          </p:spPr>
        </p:pic>
      </p:grpSp>
      <p:graphicFrame>
        <p:nvGraphicFramePr>
          <p:cNvPr id="6" name="Table 5"/>
          <p:cNvGraphicFramePr>
            <a:graphicFrameLocks noGrp="1"/>
          </p:cNvGraphicFramePr>
          <p:nvPr>
            <p:extLst>
              <p:ext uri="{D42A27DB-BD31-4B8C-83A1-F6EECF244321}">
                <p14:modId xmlns:p14="http://schemas.microsoft.com/office/powerpoint/2010/main" val="621895384"/>
              </p:ext>
            </p:extLst>
          </p:nvPr>
        </p:nvGraphicFramePr>
        <p:xfrm>
          <a:off x="305383" y="1640901"/>
          <a:ext cx="11567985" cy="5180499"/>
        </p:xfrm>
        <a:graphic>
          <a:graphicData uri="http://schemas.openxmlformats.org/drawingml/2006/table">
            <a:tbl>
              <a:tblPr firstRow="1" bandRow="1">
                <a:tableStyleId>{D7AC3CCA-C797-4891-BE02-D94E43425B78}</a:tableStyleId>
              </a:tblPr>
              <a:tblGrid>
                <a:gridCol w="1945997">
                  <a:extLst>
                    <a:ext uri="{9D8B030D-6E8A-4147-A177-3AD203B41FA5}">
                      <a16:colId xmlns:a16="http://schemas.microsoft.com/office/drawing/2014/main" val="1515413346"/>
                    </a:ext>
                  </a:extLst>
                </a:gridCol>
                <a:gridCol w="6060981">
                  <a:extLst>
                    <a:ext uri="{9D8B030D-6E8A-4147-A177-3AD203B41FA5}">
                      <a16:colId xmlns:a16="http://schemas.microsoft.com/office/drawing/2014/main" val="1311462016"/>
                    </a:ext>
                  </a:extLst>
                </a:gridCol>
                <a:gridCol w="3561007">
                  <a:extLst>
                    <a:ext uri="{9D8B030D-6E8A-4147-A177-3AD203B41FA5}">
                      <a16:colId xmlns:a16="http://schemas.microsoft.com/office/drawing/2014/main" val="4052202838"/>
                    </a:ext>
                  </a:extLst>
                </a:gridCol>
              </a:tblGrid>
              <a:tr h="540975">
                <a:tc>
                  <a:txBody>
                    <a:bodyPr/>
                    <a:lstStyle/>
                    <a:p>
                      <a:pPr algn="ctr"/>
                      <a:endParaRPr lang="en-US" sz="1600"/>
                    </a:p>
                  </a:txBody>
                  <a:tcPr anchor="ctr">
                    <a:solidFill>
                      <a:srgbClr val="92D050"/>
                    </a:solidFill>
                  </a:tcPr>
                </a:tc>
                <a:tc>
                  <a:txBody>
                    <a:bodyPr/>
                    <a:lstStyle/>
                    <a:p>
                      <a:pPr algn="ctr"/>
                      <a:r>
                        <a:rPr lang="en-US" sz="3200" smtClean="0">
                          <a:latin typeface="UTM Avo" panose="02040603050506020204" pitchFamily="18" charset="0"/>
                        </a:rPr>
                        <a:t>Long </a:t>
                      </a:r>
                      <a:endParaRPr lang="en-US" sz="3200">
                        <a:latin typeface="UTM Avo" panose="02040603050506020204" pitchFamily="18" charset="0"/>
                      </a:endParaRPr>
                    </a:p>
                  </a:txBody>
                  <a:tcPr anchor="ctr">
                    <a:solidFill>
                      <a:srgbClr val="92D050"/>
                    </a:solidFill>
                  </a:tcPr>
                </a:tc>
                <a:tc>
                  <a:txBody>
                    <a:bodyPr/>
                    <a:lstStyle/>
                    <a:p>
                      <a:pPr algn="ctr"/>
                      <a:r>
                        <a:rPr lang="en-US" sz="3200" smtClean="0">
                          <a:latin typeface="UTM Avo" panose="02040603050506020204" pitchFamily="18" charset="0"/>
                        </a:rPr>
                        <a:t>Khánh</a:t>
                      </a:r>
                      <a:r>
                        <a:rPr lang="en-US" sz="3200" baseline="0" smtClean="0">
                          <a:latin typeface="UTM Avo" panose="02040603050506020204" pitchFamily="18" charset="0"/>
                        </a:rPr>
                        <a:t> </a:t>
                      </a:r>
                      <a:endParaRPr lang="en-US" sz="3200">
                        <a:latin typeface="UTM Avo" panose="02040603050506020204" pitchFamily="18" charset="0"/>
                      </a:endParaRPr>
                    </a:p>
                  </a:txBody>
                  <a:tcPr anchor="ctr">
                    <a:solidFill>
                      <a:srgbClr val="92D050"/>
                    </a:solidFill>
                  </a:tcPr>
                </a:tc>
                <a:extLst>
                  <a:ext uri="{0D108BD9-81ED-4DB2-BD59-A6C34878D82A}">
                    <a16:rowId xmlns:a16="http://schemas.microsoft.com/office/drawing/2014/main" val="3617890963"/>
                  </a:ext>
                </a:extLst>
              </a:tr>
              <a:tr h="2924979">
                <a:tc>
                  <a:txBody>
                    <a:bodyPr/>
                    <a:lstStyle/>
                    <a:p>
                      <a:pPr algn="ctr"/>
                      <a:r>
                        <a:rPr lang="en-US" sz="3200" smtClean="0">
                          <a:ln>
                            <a:solidFill>
                              <a:srgbClr val="CC3300"/>
                            </a:solidFill>
                          </a:ln>
                          <a:solidFill>
                            <a:srgbClr val="C00000"/>
                          </a:solidFill>
                          <a:latin typeface="UTM Avo" panose="02040603050506020204" pitchFamily="18" charset="0"/>
                        </a:rPr>
                        <a:t>Hành</a:t>
                      </a:r>
                      <a:r>
                        <a:rPr lang="en-US" sz="3200" baseline="0" smtClean="0">
                          <a:ln>
                            <a:solidFill>
                              <a:srgbClr val="CC3300"/>
                            </a:solidFill>
                          </a:ln>
                          <a:solidFill>
                            <a:srgbClr val="C00000"/>
                          </a:solidFill>
                          <a:latin typeface="UTM Avo" panose="02040603050506020204" pitchFamily="18" charset="0"/>
                        </a:rPr>
                        <a:t> động</a:t>
                      </a:r>
                      <a:endParaRPr lang="en-US" sz="3200">
                        <a:ln>
                          <a:solidFill>
                            <a:srgbClr val="CC3300"/>
                          </a:solidFill>
                        </a:ln>
                        <a:solidFill>
                          <a:srgbClr val="C00000"/>
                        </a:solidFill>
                        <a:latin typeface="UTM Avo" panose="02040603050506020204" pitchFamily="18" charset="0"/>
                      </a:endParaRPr>
                    </a:p>
                  </a:txBody>
                  <a:tcPr anchor="ctr">
                    <a:solidFill>
                      <a:schemeClr val="bg1"/>
                    </a:solidFill>
                  </a:tcPr>
                </a:tc>
                <a:tc>
                  <a:txBody>
                    <a:bodyPr/>
                    <a:lstStyle/>
                    <a:p>
                      <a:pPr marL="342900" indent="-342900">
                        <a:buFontTx/>
                        <a:buChar char="-"/>
                      </a:pPr>
                      <a:r>
                        <a:rPr lang="en-US" sz="2500" smtClean="0">
                          <a:ln>
                            <a:solidFill>
                              <a:srgbClr val="002060"/>
                            </a:solidFill>
                          </a:ln>
                          <a:solidFill>
                            <a:srgbClr val="002060"/>
                          </a:solidFill>
                          <a:latin typeface="UTM Aptima" panose="02040603050506020204" pitchFamily="18" charset="0"/>
                        </a:rPr>
                        <a:t>Cố</a:t>
                      </a:r>
                      <a:r>
                        <a:rPr lang="en-US" sz="2500" baseline="0" smtClean="0">
                          <a:ln>
                            <a:solidFill>
                              <a:srgbClr val="002060"/>
                            </a:solidFill>
                          </a:ln>
                          <a:solidFill>
                            <a:srgbClr val="002060"/>
                          </a:solidFill>
                          <a:latin typeface="UTM Aptima" panose="02040603050506020204" pitchFamily="18" charset="0"/>
                        </a:rPr>
                        <a:t> gắng làm mọi thứ khác anh.</a:t>
                      </a:r>
                    </a:p>
                    <a:p>
                      <a:pPr marL="285750" indent="-285750">
                        <a:buFontTx/>
                        <a:buChar char="-"/>
                      </a:pPr>
                      <a:r>
                        <a:rPr lang="en-US" sz="2500" baseline="0" smtClean="0">
                          <a:ln>
                            <a:solidFill>
                              <a:srgbClr val="002060"/>
                            </a:solidFill>
                          </a:ln>
                          <a:solidFill>
                            <a:srgbClr val="002060"/>
                          </a:solidFill>
                          <a:latin typeface="UTM Aptima" panose="02040603050506020204" pitchFamily="18" charset="0"/>
                        </a:rPr>
                        <a:t>Hỏi bạn bè nguyên nhân các bạn không nhầm lẫn khi cổ vũ mình và anh Khánh.</a:t>
                      </a:r>
                    </a:p>
                    <a:p>
                      <a:pPr marL="285750" indent="-285750">
                        <a:buFontTx/>
                        <a:buChar char="-"/>
                      </a:pPr>
                      <a:r>
                        <a:rPr lang="en-US" sz="2500" baseline="0" smtClean="0">
                          <a:ln>
                            <a:solidFill>
                              <a:srgbClr val="002060"/>
                            </a:solidFill>
                          </a:ln>
                          <a:solidFill>
                            <a:srgbClr val="002060"/>
                          </a:solidFill>
                          <a:latin typeface="UTM Aptima" panose="02040603050506020204" pitchFamily="18" charset="0"/>
                        </a:rPr>
                        <a:t>Phá lên cười khi nhận ra mình và anh Khánh chỉ giống nhau vẻ bề ngoài, thực chất mỗi người một vẻ, không ai giống ai.</a:t>
                      </a:r>
                      <a:endParaRPr lang="en-US" sz="2500">
                        <a:ln>
                          <a:solidFill>
                            <a:srgbClr val="002060"/>
                          </a:solidFill>
                        </a:ln>
                        <a:solidFill>
                          <a:srgbClr val="002060"/>
                        </a:solidFill>
                      </a:endParaRPr>
                    </a:p>
                  </a:txBody>
                  <a:tcPr>
                    <a:solidFill>
                      <a:schemeClr val="bg1"/>
                    </a:solidFill>
                  </a:tcPr>
                </a:tc>
                <a:tc>
                  <a:txBody>
                    <a:bodyPr/>
                    <a:lstStyle/>
                    <a:p>
                      <a:r>
                        <a:rPr lang="en-US" sz="2600" smtClean="0">
                          <a:ln>
                            <a:solidFill>
                              <a:srgbClr val="002060"/>
                            </a:solidFill>
                          </a:ln>
                          <a:solidFill>
                            <a:srgbClr val="002060"/>
                          </a:solidFill>
                          <a:latin typeface="UTM Aptima" panose="02040603050506020204" pitchFamily="18" charset="0"/>
                        </a:rPr>
                        <a:t>- Không</a:t>
                      </a:r>
                      <a:r>
                        <a:rPr lang="en-US" sz="2600" baseline="0" smtClean="0">
                          <a:ln>
                            <a:solidFill>
                              <a:srgbClr val="002060"/>
                            </a:solidFill>
                          </a:ln>
                          <a:solidFill>
                            <a:srgbClr val="002060"/>
                          </a:solidFill>
                          <a:latin typeface="UTM Aptima" panose="02040603050506020204" pitchFamily="18" charset="0"/>
                        </a:rPr>
                        <a:t> bận tâm đến việc hai anh em giống nhau.</a:t>
                      </a:r>
                      <a:endParaRPr lang="en-US" sz="2600">
                        <a:ln>
                          <a:solidFill>
                            <a:srgbClr val="002060"/>
                          </a:solidFill>
                        </a:ln>
                        <a:solidFill>
                          <a:srgbClr val="002060"/>
                        </a:solidFill>
                        <a:latin typeface="UTM Aptima" panose="02040603050506020204" pitchFamily="18" charset="0"/>
                      </a:endParaRPr>
                    </a:p>
                  </a:txBody>
                  <a:tcPr>
                    <a:solidFill>
                      <a:schemeClr val="bg1"/>
                    </a:solidFill>
                  </a:tcPr>
                </a:tc>
                <a:extLst>
                  <a:ext uri="{0D108BD9-81ED-4DB2-BD59-A6C34878D82A}">
                    <a16:rowId xmlns:a16="http://schemas.microsoft.com/office/drawing/2014/main" val="2243174084"/>
                  </a:ext>
                </a:extLst>
              </a:tr>
              <a:tr h="1503494">
                <a:tc>
                  <a:txBody>
                    <a:bodyPr/>
                    <a:lstStyle/>
                    <a:p>
                      <a:pPr algn="ctr"/>
                      <a:r>
                        <a:rPr lang="en-US" sz="3200" smtClean="0">
                          <a:ln>
                            <a:solidFill>
                              <a:srgbClr val="CC3300"/>
                            </a:solidFill>
                          </a:ln>
                          <a:solidFill>
                            <a:srgbClr val="C00000"/>
                          </a:solidFill>
                          <a:latin typeface="UTM Avo" panose="02040603050506020204" pitchFamily="18" charset="0"/>
                        </a:rPr>
                        <a:t>Lời</a:t>
                      </a:r>
                      <a:r>
                        <a:rPr lang="en-US" sz="3200" baseline="0" smtClean="0">
                          <a:ln>
                            <a:solidFill>
                              <a:srgbClr val="CC3300"/>
                            </a:solidFill>
                          </a:ln>
                          <a:solidFill>
                            <a:srgbClr val="C00000"/>
                          </a:solidFill>
                          <a:latin typeface="UTM Avo" panose="02040603050506020204" pitchFamily="18" charset="0"/>
                        </a:rPr>
                        <a:t> nói</a:t>
                      </a:r>
                      <a:endParaRPr lang="en-US" sz="3200">
                        <a:ln>
                          <a:solidFill>
                            <a:srgbClr val="CC3300"/>
                          </a:solidFill>
                        </a:ln>
                        <a:solidFill>
                          <a:srgbClr val="C00000"/>
                        </a:solidFill>
                        <a:latin typeface="UTM Avo" panose="02040603050506020204" pitchFamily="18" charset="0"/>
                      </a:endParaRPr>
                    </a:p>
                  </a:txBody>
                  <a:tcPr anchor="ctr">
                    <a:solidFill>
                      <a:schemeClr val="bg1"/>
                    </a:solidFill>
                  </a:tcPr>
                </a:tc>
                <a:tc>
                  <a:txBody>
                    <a:bodyPr/>
                    <a:lstStyle/>
                    <a:p>
                      <a:r>
                        <a:rPr lang="en-US" sz="2600" smtClean="0">
                          <a:ln>
                            <a:solidFill>
                              <a:srgbClr val="002060"/>
                            </a:solidFill>
                          </a:ln>
                          <a:solidFill>
                            <a:srgbClr val="002060"/>
                          </a:solidFill>
                          <a:latin typeface="UTM Aptima" panose="02040603050506020204" pitchFamily="18" charset="0"/>
                        </a:rPr>
                        <a:t>Tôi</a:t>
                      </a:r>
                      <a:r>
                        <a:rPr lang="en-US" sz="2600" baseline="0" smtClean="0">
                          <a:ln>
                            <a:solidFill>
                              <a:srgbClr val="002060"/>
                            </a:solidFill>
                          </a:ln>
                          <a:solidFill>
                            <a:srgbClr val="002060"/>
                          </a:solidFill>
                          <a:latin typeface="UTM Aptima" panose="02040603050506020204" pitchFamily="18" charset="0"/>
                        </a:rPr>
                        <a:t> là Long, tôi chẳng giống ai hết.</a:t>
                      </a:r>
                      <a:endParaRPr lang="en-US" sz="2600">
                        <a:ln>
                          <a:solidFill>
                            <a:srgbClr val="002060"/>
                          </a:solidFill>
                        </a:ln>
                        <a:solidFill>
                          <a:srgbClr val="002060"/>
                        </a:solidFill>
                        <a:latin typeface="UTM Aptima" panose="02040603050506020204" pitchFamily="18" charset="0"/>
                      </a:endParaRPr>
                    </a:p>
                  </a:txBody>
                  <a:tcPr>
                    <a:solidFill>
                      <a:schemeClr val="bg1"/>
                    </a:solidFill>
                  </a:tcPr>
                </a:tc>
                <a:tc>
                  <a:txBody>
                    <a:bodyPr/>
                    <a:lstStyle/>
                    <a:p>
                      <a:r>
                        <a:rPr lang="en-US" sz="2600" smtClean="0">
                          <a:ln>
                            <a:solidFill>
                              <a:srgbClr val="002060"/>
                            </a:solidFill>
                          </a:ln>
                          <a:solidFill>
                            <a:srgbClr val="002060"/>
                          </a:solidFill>
                          <a:latin typeface="UTM Aptima" panose="02040603050506020204" pitchFamily="18" charset="0"/>
                        </a:rPr>
                        <a:t>Đôi</a:t>
                      </a:r>
                      <a:r>
                        <a:rPr lang="en-US" sz="2600" baseline="0" smtClean="0">
                          <a:ln>
                            <a:solidFill>
                              <a:srgbClr val="002060"/>
                            </a:solidFill>
                          </a:ln>
                          <a:solidFill>
                            <a:srgbClr val="002060"/>
                          </a:solidFill>
                          <a:latin typeface="UTM Aptima" panose="02040603050506020204" pitchFamily="18" charset="0"/>
                        </a:rPr>
                        <a:t> khi giống nhau cũng hay mà, chỉ cần không bị phạt nhầm là được.</a:t>
                      </a:r>
                      <a:endParaRPr lang="en-US" sz="2600">
                        <a:ln>
                          <a:solidFill>
                            <a:srgbClr val="002060"/>
                          </a:solidFill>
                        </a:ln>
                        <a:solidFill>
                          <a:srgbClr val="002060"/>
                        </a:solidFill>
                        <a:latin typeface="UTM Aptima" panose="02040603050506020204" pitchFamily="18" charset="0"/>
                      </a:endParaRPr>
                    </a:p>
                  </a:txBody>
                  <a:tcPr>
                    <a:solidFill>
                      <a:schemeClr val="bg1"/>
                    </a:solidFill>
                  </a:tcPr>
                </a:tc>
                <a:extLst>
                  <a:ext uri="{0D108BD9-81ED-4DB2-BD59-A6C34878D82A}">
                    <a16:rowId xmlns:a16="http://schemas.microsoft.com/office/drawing/2014/main" val="1421662357"/>
                  </a:ext>
                </a:extLst>
              </a:tr>
            </a:tbl>
          </a:graphicData>
        </a:graphic>
      </p:graphicFrame>
    </p:spTree>
    <p:extLst>
      <p:ext uri="{BB962C8B-B14F-4D97-AF65-F5344CB8AC3E}">
        <p14:creationId xmlns:p14="http://schemas.microsoft.com/office/powerpoint/2010/main" val="3331234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3487" y="4820351"/>
            <a:ext cx="2692400" cy="2692400"/>
          </a:xfrm>
          <a:prstGeom prst="rect">
            <a:avLst/>
          </a:prstGeom>
        </p:spPr>
      </p:pic>
      <p:grpSp>
        <p:nvGrpSpPr>
          <p:cNvPr id="7" name="Group 6"/>
          <p:cNvGrpSpPr/>
          <p:nvPr/>
        </p:nvGrpSpPr>
        <p:grpSpPr>
          <a:xfrm>
            <a:off x="-7494" y="76123"/>
            <a:ext cx="12008994" cy="1543127"/>
            <a:chOff x="183006" y="76123"/>
            <a:chExt cx="12008994" cy="1839425"/>
          </a:xfrm>
        </p:grpSpPr>
        <p:grpSp>
          <p:nvGrpSpPr>
            <p:cNvPr id="8" name="Group 7"/>
            <p:cNvGrpSpPr/>
            <p:nvPr/>
          </p:nvGrpSpPr>
          <p:grpSpPr>
            <a:xfrm>
              <a:off x="1180930" y="177791"/>
              <a:ext cx="11011070" cy="1737757"/>
              <a:chOff x="919673" y="138603"/>
              <a:chExt cx="11011070" cy="1737757"/>
            </a:xfrm>
            <a:effectLst>
              <a:outerShdw blurRad="50800" dist="38100" dir="16200000" rotWithShape="0">
                <a:prstClr val="black">
                  <a:alpha val="40000"/>
                </a:prstClr>
              </a:outerShdw>
            </a:effectLst>
          </p:grpSpPr>
          <p:grpSp>
            <p:nvGrpSpPr>
              <p:cNvPr id="10" name="Group 9"/>
              <p:cNvGrpSpPr/>
              <p:nvPr/>
            </p:nvGrpSpPr>
            <p:grpSpPr>
              <a:xfrm>
                <a:off x="919673" y="197904"/>
                <a:ext cx="11011070" cy="1678456"/>
                <a:chOff x="994238" y="364022"/>
                <a:chExt cx="11011070" cy="1939194"/>
              </a:xfrm>
            </p:grpSpPr>
            <p:sp>
              <p:nvSpPr>
                <p:cNvPr id="12" name="Rectangle: Rounded Corners 19"/>
                <p:cNvSpPr/>
                <p:nvPr/>
              </p:nvSpPr>
              <p:spPr>
                <a:xfrm>
                  <a:off x="1122370" y="529443"/>
                  <a:ext cx="10882938"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
                <p:cNvSpPr/>
                <p:nvPr/>
              </p:nvSpPr>
              <p:spPr>
                <a:xfrm>
                  <a:off x="994238" y="364022"/>
                  <a:ext cx="10882938"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060429" y="138603"/>
                <a:ext cx="10568501" cy="1200329"/>
              </a:xfrm>
              <a:prstGeom prst="rect">
                <a:avLst/>
              </a:prstGeom>
              <a:noFill/>
            </p:spPr>
            <p:txBody>
              <a:bodyPr wrap="square" rtlCol="0">
                <a:spAutoFit/>
              </a:bodyPr>
              <a:lstStyle/>
              <a:p>
                <a:pPr algn="just"/>
                <a:r>
                  <a:rPr lang="en-US" sz="3600" b="1">
                    <a:solidFill>
                      <a:schemeClr val="accent2">
                        <a:lumMod val="75000"/>
                      </a:schemeClr>
                    </a:solidFill>
                    <a:latin typeface="Arial" panose="020B0604020202020204" pitchFamily="34" charset="0"/>
                    <a:cs typeface="Arial" panose="020B0604020202020204" pitchFamily="34" charset="0"/>
                  </a:rPr>
                  <a:t>5</a:t>
                </a:r>
                <a:r>
                  <a:rPr lang="en-US" sz="3600" b="1" smtClean="0">
                    <a:solidFill>
                      <a:srgbClr val="002060"/>
                    </a:solidFill>
                    <a:latin typeface="Arial" panose="020B0604020202020204" pitchFamily="34" charset="0"/>
                    <a:cs typeface="Arial" panose="020B0604020202020204" pitchFamily="34" charset="0"/>
                  </a:rPr>
                  <a:t>. Nhận xét về đặc điểm của Long và Khánh thể hiện qua hành động, lời nói của từng nhân vật.</a:t>
                </a:r>
                <a:endParaRPr lang="en-US" sz="3600" b="1" dirty="0">
                  <a:solidFill>
                    <a:srgbClr val="002060"/>
                  </a:solidFill>
                  <a:latin typeface="Arial" panose="020B0604020202020204" pitchFamily="34"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06" y="76123"/>
              <a:ext cx="1324454" cy="1746199"/>
            </a:xfrm>
            <a:prstGeom prst="rect">
              <a:avLst/>
            </a:prstGeom>
          </p:spPr>
        </p:pic>
      </p:grpSp>
      <p:sp>
        <p:nvSpPr>
          <p:cNvPr id="15" name="圆角矩形 53"/>
          <p:cNvSpPr/>
          <p:nvPr/>
        </p:nvSpPr>
        <p:spPr>
          <a:xfrm>
            <a:off x="2853660" y="1923515"/>
            <a:ext cx="9147840" cy="4582494"/>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TextBox 15"/>
          <p:cNvSpPr txBox="1"/>
          <p:nvPr/>
        </p:nvSpPr>
        <p:spPr>
          <a:xfrm>
            <a:off x="3159158" y="2134678"/>
            <a:ext cx="8639621" cy="4031873"/>
          </a:xfrm>
          <a:prstGeom prst="rect">
            <a:avLst/>
          </a:prstGeom>
          <a:noFill/>
        </p:spPr>
        <p:txBody>
          <a:bodyPr wrap="square" rtlCol="0">
            <a:spAutoFit/>
          </a:bodyPr>
          <a:lstStyle/>
          <a:p>
            <a:pPr algn="just"/>
            <a:r>
              <a:rPr lang="en-US" sz="3200" b="1" smtClean="0">
                <a:latin typeface="UTM Aptima" panose="02040603050506020204" pitchFamily="18" charset="0"/>
              </a:rPr>
              <a:t>- </a:t>
            </a:r>
            <a:r>
              <a:rPr lang="en-US" sz="3200" b="1" smtClean="0">
                <a:solidFill>
                  <a:srgbClr val="FF0000"/>
                </a:solidFill>
                <a:latin typeface="UTM Aptima" panose="02040603050506020204" pitchFamily="18" charset="0"/>
              </a:rPr>
              <a:t>Long</a:t>
            </a:r>
            <a:r>
              <a:rPr lang="en-US" sz="3200" b="1" smtClean="0">
                <a:latin typeface="UTM Aptima" panose="02040603050506020204" pitchFamily="18" charset="0"/>
              </a:rPr>
              <a:t> là người khá nghiêm túc, chậm rãi, hay suy nghĩ. Long luôn muốn khẳng định bản thân, muốn mình đặc biệt và là duy nhất. </a:t>
            </a:r>
          </a:p>
          <a:p>
            <a:pPr algn="just"/>
            <a:r>
              <a:rPr lang="en-US" sz="3200" b="1" smtClean="0">
                <a:latin typeface="UTM Aptima" panose="02040603050506020204" pitchFamily="18" charset="0"/>
              </a:rPr>
              <a:t>- </a:t>
            </a:r>
            <a:r>
              <a:rPr lang="en-US" sz="3200" b="1" smtClean="0">
                <a:solidFill>
                  <a:srgbClr val="0070C0"/>
                </a:solidFill>
                <a:latin typeface="UTM Aptima" panose="02040603050506020204" pitchFamily="18" charset="0"/>
              </a:rPr>
              <a:t>Khánh</a:t>
            </a:r>
            <a:r>
              <a:rPr lang="en-US" sz="3200" b="1" smtClean="0">
                <a:latin typeface="UTM Aptima" panose="02040603050506020204" pitchFamily="18" charset="0"/>
              </a:rPr>
              <a:t> là nhanh nhẹn, hài hước, suy nghĩ đơn giản, không quá coi trọng nét tương đồng về hình thức, hiểu rõ việc mình và em thực chất khác nhau về tính cách, nên việc giống nhau không khiến Khánh phải bận tâm.</a:t>
            </a:r>
            <a:endParaRPr lang="en-US" sz="3200" b="1">
              <a:latin typeface="UTM Aptima" panose="02040603050506020204" pitchFamily="18" charset="0"/>
            </a:endParaRPr>
          </a:p>
        </p:txBody>
      </p:sp>
      <p:pic>
        <p:nvPicPr>
          <p:cNvPr id="17"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Tree>
    <p:extLst>
      <p:ext uri="{BB962C8B-B14F-4D97-AF65-F5344CB8AC3E}">
        <p14:creationId xmlns:p14="http://schemas.microsoft.com/office/powerpoint/2010/main" val="213651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0"/>
          <p:cNvPicPr>
            <a:picLocks noChangeAspect="1"/>
          </p:cNvPicPr>
          <p:nvPr/>
        </p:nvPicPr>
        <p:blipFill>
          <a:blip r:embed="rId2"/>
          <a:stretch>
            <a:fillRect/>
          </a:stretch>
        </p:blipFill>
        <p:spPr>
          <a:xfrm>
            <a:off x="-23885" y="0"/>
            <a:ext cx="12215886" cy="6858000"/>
          </a:xfrm>
          <a:prstGeom prst="rect">
            <a:avLst/>
          </a:prstGeom>
        </p:spPr>
      </p:pic>
      <p:pic>
        <p:nvPicPr>
          <p:cNvPr id="5" name="图片 26"/>
          <p:cNvPicPr>
            <a:picLocks noChangeAspect="1"/>
          </p:cNvPicPr>
          <p:nvPr/>
        </p:nvPicPr>
        <p:blipFill rotWithShape="1">
          <a:blip r:embed="rId3">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4">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6">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11" name="图片 8">
            <a:extLst>
              <a:ext uri="{FF2B5EF4-FFF2-40B4-BE49-F238E27FC236}">
                <a16:creationId xmlns:a16="http://schemas.microsoft.com/office/drawing/2014/main" id="{EDBA7EFC-BD3E-9FB1-B44D-0CBFCB551E6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10472" y="-1301932"/>
            <a:ext cx="8374744" cy="7678057"/>
          </a:xfrm>
          <a:prstGeom prst="rect">
            <a:avLst/>
          </a:prstGeom>
        </p:spPr>
      </p:pic>
      <p:pic>
        <p:nvPicPr>
          <p:cNvPr id="13" name="图片 1"/>
          <p:cNvPicPr>
            <a:picLocks noChangeAspect="1"/>
          </p:cNvPicPr>
          <p:nvPr/>
        </p:nvPicPr>
        <p:blipFill rotWithShape="1">
          <a:blip r:embed="rId8"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15"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2" name="Picture 1"/>
          <p:cNvPicPr>
            <a:picLocks noChangeAspect="1"/>
          </p:cNvPicPr>
          <p:nvPr/>
        </p:nvPicPr>
        <p:blipFill rotWithShape="1">
          <a:blip r:embed="rId9"/>
          <a:srcRect l="63085"/>
          <a:stretch/>
        </p:blipFill>
        <p:spPr>
          <a:xfrm>
            <a:off x="2394338" y="1601387"/>
            <a:ext cx="6614233" cy="2956816"/>
          </a:xfrm>
          <a:prstGeom prst="rect">
            <a:avLst/>
          </a:prstGeom>
        </p:spPr>
      </p:pic>
    </p:spTree>
    <p:extLst>
      <p:ext uri="{BB962C8B-B14F-4D97-AF65-F5344CB8AC3E}">
        <p14:creationId xmlns:p14="http://schemas.microsoft.com/office/powerpoint/2010/main" val="2143593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247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cer\配图\0e6c7aa66eb413773ffe55293db78bc5.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80124" y="-201478"/>
            <a:ext cx="2976046" cy="15841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17355" y="469018"/>
            <a:ext cx="10104895" cy="1200329"/>
          </a:xfrm>
          <a:prstGeom prst="rect">
            <a:avLst/>
          </a:prstGeom>
          <a:noFill/>
        </p:spPr>
        <p:txBody>
          <a:bodyPr wrap="square" rtlCol="0">
            <a:spAutoFit/>
          </a:bodyPr>
          <a:lstStyle/>
          <a:p>
            <a:pPr algn="ctr"/>
            <a:r>
              <a:rPr lang="en-US" sz="3600" b="1" smtClean="0">
                <a:solidFill>
                  <a:srgbClr val="002060"/>
                </a:solidFill>
                <a:latin typeface="UTM Avo" panose="02040603050506020204" pitchFamily="18" charset="0"/>
              </a:rPr>
              <a:t>Tìm và nói nhanh 5 điểm khác nhau </a:t>
            </a:r>
          </a:p>
          <a:p>
            <a:pPr algn="ctr"/>
            <a:r>
              <a:rPr lang="en-US" sz="3600" b="1" smtClean="0">
                <a:solidFill>
                  <a:srgbClr val="002060"/>
                </a:solidFill>
                <a:latin typeface="UTM Avo" panose="02040603050506020204" pitchFamily="18" charset="0"/>
              </a:rPr>
              <a:t>giữa 2 bức tranh.</a:t>
            </a:r>
            <a:endParaRPr lang="en-US" sz="3600" b="1">
              <a:solidFill>
                <a:srgbClr val="002060"/>
              </a:solidFill>
              <a:latin typeface="UTM Avo" panose="020406030505060202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75944" y="469018"/>
            <a:ext cx="996394" cy="569368"/>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3182" y="2216257"/>
            <a:ext cx="11024316" cy="3768431"/>
          </a:xfrm>
          <a:prstGeom prst="rect">
            <a:avLst/>
          </a:prstGeom>
        </p:spPr>
      </p:pic>
      <p:sp>
        <p:nvSpPr>
          <p:cNvPr id="8" name="Oval 7"/>
          <p:cNvSpPr/>
          <p:nvPr/>
        </p:nvSpPr>
        <p:spPr>
          <a:xfrm rot="1630486">
            <a:off x="3659061" y="3979672"/>
            <a:ext cx="852406" cy="5574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30486">
            <a:off x="9359854" y="3969164"/>
            <a:ext cx="852406" cy="5574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30486">
            <a:off x="3377509" y="2695961"/>
            <a:ext cx="852406" cy="5574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630486">
            <a:off x="8853406" y="4229803"/>
            <a:ext cx="852406" cy="5574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630486">
            <a:off x="3157948" y="4331333"/>
            <a:ext cx="852406" cy="5574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630486">
            <a:off x="8853407" y="2695961"/>
            <a:ext cx="852406" cy="5574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4911833">
            <a:off x="4165508" y="4331334"/>
            <a:ext cx="852406" cy="5574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4600284">
            <a:off x="9866300" y="4300736"/>
            <a:ext cx="852406" cy="5574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74947" y="5196363"/>
            <a:ext cx="1675755" cy="9416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95206" y="5196363"/>
            <a:ext cx="1427383" cy="8521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0237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258414"/>
            <a:ext cx="12192000" cy="8079906"/>
          </a:xfrm>
          <a:prstGeom prst="rect">
            <a:avLst/>
          </a:prstGeom>
        </p:spPr>
      </p:pic>
      <p:grpSp>
        <p:nvGrpSpPr>
          <p:cNvPr id="10" name="Group 9"/>
          <p:cNvGrpSpPr/>
          <p:nvPr/>
        </p:nvGrpSpPr>
        <p:grpSpPr>
          <a:xfrm>
            <a:off x="2345083" y="3621285"/>
            <a:ext cx="4581922" cy="923330"/>
            <a:chOff x="2155762" y="1128912"/>
            <a:chExt cx="4581922" cy="923330"/>
          </a:xfrm>
        </p:grpSpPr>
        <p:sp>
          <p:nvSpPr>
            <p:cNvPr id="11" name="TextBox 10"/>
            <p:cNvSpPr txBox="1"/>
            <p:nvPr/>
          </p:nvSpPr>
          <p:spPr>
            <a:xfrm>
              <a:off x="2155762" y="1128912"/>
              <a:ext cx="4581922" cy="923330"/>
            </a:xfrm>
            <a:prstGeom prst="rect">
              <a:avLst/>
            </a:prstGeom>
            <a:noFill/>
            <a:ln>
              <a:noFill/>
            </a:ln>
          </p:spPr>
          <p:txBody>
            <a:bodyPr wrap="square" rtlCol="0">
              <a:spAutoFit/>
            </a:bodyPr>
            <a:lstStyle/>
            <a:p>
              <a:r>
                <a:rPr lang="en-US" sz="5400" b="1" smtClean="0">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rPr>
                <a:t>Tiết 1 : Đọc</a:t>
              </a:r>
              <a:endParaRPr lang="en-US" sz="5400" b="1">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endParaRPr>
            </a:p>
          </p:txBody>
        </p:sp>
        <p:sp>
          <p:nvSpPr>
            <p:cNvPr id="12" name="TextBox 11"/>
            <p:cNvSpPr txBox="1"/>
            <p:nvPr/>
          </p:nvSpPr>
          <p:spPr>
            <a:xfrm>
              <a:off x="2155762" y="1128912"/>
              <a:ext cx="4581922" cy="923330"/>
            </a:xfrm>
            <a:prstGeom prst="rect">
              <a:avLst/>
            </a:prstGeom>
            <a:noFill/>
          </p:spPr>
          <p:txBody>
            <a:bodyPr wrap="square" rtlCol="0">
              <a:spAutoFit/>
            </a:bodyPr>
            <a:lstStyle/>
            <a:p>
              <a:r>
                <a:rPr lang="en-US" sz="5400" b="1" smtClean="0">
                  <a:solidFill>
                    <a:srgbClr val="00CC00"/>
                  </a:solidFill>
                  <a:effectLst>
                    <a:outerShdw blurRad="38100" dist="38100" dir="2700000" algn="tl">
                      <a:srgbClr val="000000">
                        <a:alpha val="43137"/>
                      </a:srgbClr>
                    </a:outerShdw>
                  </a:effectLst>
                  <a:latin typeface="#9Slide05 SVNHollycakes" panose="02000000000000000000" pitchFamily="2" charset="0"/>
                </a:rPr>
                <a:t>Tiết 1 : Đọc</a:t>
              </a:r>
              <a:endParaRPr lang="en-US" sz="5400" b="1">
                <a:solidFill>
                  <a:srgbClr val="00CC00"/>
                </a:solidFill>
                <a:effectLst>
                  <a:outerShdw blurRad="38100" dist="38100" dir="2700000" algn="tl">
                    <a:srgbClr val="000000">
                      <a:alpha val="43137"/>
                    </a:srgbClr>
                  </a:outerShdw>
                </a:effectLst>
                <a:latin typeface="#9Slide05 SVNHollycakes" panose="02000000000000000000" pitchFamily="2" charset="0"/>
              </a:endParaRPr>
            </a:p>
          </p:txBody>
        </p:sp>
      </p:grpSp>
      <p:grpSp>
        <p:nvGrpSpPr>
          <p:cNvPr id="16" name="Group 15"/>
          <p:cNvGrpSpPr/>
          <p:nvPr/>
        </p:nvGrpSpPr>
        <p:grpSpPr>
          <a:xfrm>
            <a:off x="2285431" y="4736503"/>
            <a:ext cx="9283148" cy="1446550"/>
            <a:chOff x="2285431" y="4736503"/>
            <a:chExt cx="9283148" cy="1446550"/>
          </a:xfrm>
        </p:grpSpPr>
        <p:sp>
          <p:nvSpPr>
            <p:cNvPr id="13" name="TextBox 12"/>
            <p:cNvSpPr txBox="1"/>
            <p:nvPr/>
          </p:nvSpPr>
          <p:spPr>
            <a:xfrm>
              <a:off x="2285431" y="4736503"/>
              <a:ext cx="9283148" cy="1446550"/>
            </a:xfrm>
            <a:prstGeom prst="rect">
              <a:avLst/>
            </a:prstGeom>
            <a:noFill/>
          </p:spPr>
          <p:txBody>
            <a:bodyPr wrap="square" rtlCol="0">
              <a:spAutoFit/>
            </a:bodyPr>
            <a:lstStyle/>
            <a:p>
              <a:r>
                <a:rPr lang="en-US" sz="8800" smtClean="0">
                  <a:ln w="266700">
                    <a:solidFill>
                      <a:schemeClr val="bg1"/>
                    </a:solidFill>
                  </a:ln>
                  <a:solidFill>
                    <a:schemeClr val="bg1"/>
                  </a:solidFill>
                  <a:effectLst>
                    <a:outerShdw blurRad="38100" dist="38100" dir="2700000" algn="tl">
                      <a:srgbClr val="000000">
                        <a:alpha val="43137"/>
                      </a:srgbClr>
                    </a:outerShdw>
                  </a:effectLst>
                  <a:latin typeface="#9Slide05 Awesome Display" pitchFamily="2" charset="0"/>
                </a:rPr>
                <a:t>Anh em sinh đôi</a:t>
              </a:r>
              <a:endParaRPr lang="en-US" sz="8800">
                <a:ln w="266700">
                  <a:solidFill>
                    <a:schemeClr val="bg1"/>
                  </a:solidFill>
                </a:ln>
                <a:solidFill>
                  <a:schemeClr val="bg1"/>
                </a:solidFill>
                <a:effectLst>
                  <a:outerShdw blurRad="38100" dist="38100" dir="2700000" algn="tl">
                    <a:srgbClr val="000000">
                      <a:alpha val="43137"/>
                    </a:srgbClr>
                  </a:outerShdw>
                </a:effectLst>
                <a:latin typeface="#9Slide05 Awesome Display" pitchFamily="2" charset="0"/>
              </a:endParaRPr>
            </a:p>
          </p:txBody>
        </p:sp>
        <p:sp>
          <p:nvSpPr>
            <p:cNvPr id="14" name="TextBox 13"/>
            <p:cNvSpPr txBox="1"/>
            <p:nvPr/>
          </p:nvSpPr>
          <p:spPr>
            <a:xfrm>
              <a:off x="2285431" y="4736503"/>
              <a:ext cx="9283148" cy="1446550"/>
            </a:xfrm>
            <a:prstGeom prst="rect">
              <a:avLst/>
            </a:prstGeom>
            <a:noFill/>
            <a:ln>
              <a:noFill/>
            </a:ln>
          </p:spPr>
          <p:txBody>
            <a:bodyPr wrap="square" rtlCol="0">
              <a:spAutoFit/>
            </a:bodyPr>
            <a:lstStyle/>
            <a:p>
              <a:r>
                <a:rPr lang="en-US" sz="8800" smtClean="0">
                  <a:gradFill flip="none" rotWithShape="1">
                    <a:gsLst>
                      <a:gs pos="14000">
                        <a:srgbClr val="00B0F0">
                          <a:shade val="30000"/>
                          <a:satMod val="115000"/>
                        </a:srgbClr>
                      </a:gs>
                      <a:gs pos="61000">
                        <a:srgbClr val="FFFF00"/>
                      </a:gs>
                      <a:gs pos="70000">
                        <a:srgbClr val="00B0F0">
                          <a:shade val="100000"/>
                          <a:satMod val="115000"/>
                        </a:srgbClr>
                      </a:gs>
                    </a:gsLst>
                    <a:lin ang="16200000" scaled="1"/>
                    <a:tileRect/>
                  </a:gradFill>
                  <a:effectLst>
                    <a:outerShdw blurRad="38100" dist="38100" dir="2700000" algn="tl">
                      <a:srgbClr val="000000">
                        <a:alpha val="43137"/>
                      </a:srgbClr>
                    </a:outerShdw>
                  </a:effectLst>
                  <a:latin typeface="#9Slide05 Awesome Display" pitchFamily="2" charset="0"/>
                </a:rPr>
                <a:t>Anh em sinh đôi</a:t>
              </a:r>
              <a:endParaRPr lang="en-US" sz="8800">
                <a:gradFill flip="none" rotWithShape="1">
                  <a:gsLst>
                    <a:gs pos="14000">
                      <a:srgbClr val="00B0F0">
                        <a:shade val="30000"/>
                        <a:satMod val="115000"/>
                      </a:srgbClr>
                    </a:gs>
                    <a:gs pos="61000">
                      <a:srgbClr val="FFFF00"/>
                    </a:gs>
                    <a:gs pos="70000">
                      <a:srgbClr val="00B0F0">
                        <a:shade val="100000"/>
                        <a:satMod val="115000"/>
                      </a:srgbClr>
                    </a:gs>
                  </a:gsLst>
                  <a:lin ang="16200000" scaled="1"/>
                  <a:tileRect/>
                </a:gradFill>
                <a:effectLst>
                  <a:outerShdw blurRad="38100" dist="38100" dir="2700000" algn="tl">
                    <a:srgbClr val="000000">
                      <a:alpha val="43137"/>
                    </a:srgbClr>
                  </a:outerShdw>
                </a:effectLst>
                <a:latin typeface="#9Slide05 Awesome Display" pitchFamily="2" charset="0"/>
              </a:endParaRPr>
            </a:p>
          </p:txBody>
        </p:sp>
      </p:grpSp>
      <p:sp>
        <p:nvSpPr>
          <p:cNvPr id="15" name="TextBox 14"/>
          <p:cNvSpPr txBox="1"/>
          <p:nvPr/>
        </p:nvSpPr>
        <p:spPr>
          <a:xfrm>
            <a:off x="7504366" y="5859887"/>
            <a:ext cx="2454644" cy="646331"/>
          </a:xfrm>
          <a:prstGeom prst="rect">
            <a:avLst/>
          </a:prstGeom>
          <a:noFill/>
        </p:spPr>
        <p:txBody>
          <a:bodyPr wrap="square" rtlCol="0">
            <a:spAutoFit/>
          </a:bodyPr>
          <a:lstStyle/>
          <a:p>
            <a:r>
              <a:rPr lang="en-US" sz="3600" smtClean="0">
                <a:solidFill>
                  <a:srgbClr val="002060"/>
                </a:solidFill>
                <a:latin typeface="UVN Bach Dang" panose="02070603080706020303" pitchFamily="18" charset="0"/>
              </a:rPr>
              <a:t>(Châu Khuê)</a:t>
            </a:r>
            <a:endParaRPr lang="en-US" sz="3600">
              <a:solidFill>
                <a:srgbClr val="002060"/>
              </a:solidFill>
              <a:latin typeface="UVN Bach Dang" panose="02070603080706020303"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p:nvSpPr>
        <p:spPr>
          <a:xfrm>
            <a:off x="-629565" y="-442191"/>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p:nvSpPr>
        <p:spPr>
          <a:xfrm>
            <a:off x="10021776" y="581970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558111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10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93"/>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94144" y="0"/>
            <a:ext cx="2976046" cy="158415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3429000" y="160299"/>
            <a:ext cx="4919472" cy="1107996"/>
          </a:xfrm>
          <a:prstGeom prst="rect">
            <a:avLst/>
          </a:prstGeom>
          <a:noFill/>
        </p:spPr>
        <p:txBody>
          <a:bodyPr wrap="square">
            <a:spAutoFit/>
          </a:bodyPr>
          <a:lstStyle/>
          <a:p>
            <a:pPr algn="ct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9" name="Rectangle 8"/>
          <p:cNvSpPr/>
          <p:nvPr/>
        </p:nvSpPr>
        <p:spPr>
          <a:xfrm>
            <a:off x="448195" y="1268295"/>
            <a:ext cx="10245636" cy="1384995"/>
          </a:xfrm>
          <a:prstGeom prst="rect">
            <a:avLst/>
          </a:prstGeom>
        </p:spPr>
        <p:txBody>
          <a:bodyPr wrap="square">
            <a:spAutoFit/>
          </a:bodyPr>
          <a:lstStyle/>
          <a:p>
            <a:pPr algn="just"/>
            <a:r>
              <a:rPr lang="en-US" sz="2800" smtClean="0">
                <a:solidFill>
                  <a:schemeClr val="accent6">
                    <a:lumMod val="50000"/>
                  </a:schemeClr>
                </a:solidFill>
                <a:latin typeface="UTM Alexander" panose="02040603050506020204" pitchFamily="18" charset="0"/>
              </a:rPr>
              <a:t>- Đọc đúng từ ngữ, câu, đoạn và toàn bộ câu chuyện Anh em sinh đôi. Biết đọc diễn cảm các đoạn hội thoại phù hợp với tâm lí, cảm xúc của nhân vật.</a:t>
            </a:r>
            <a:endParaRPr lang="en-US" sz="2800">
              <a:solidFill>
                <a:schemeClr val="accent6">
                  <a:lumMod val="50000"/>
                </a:schemeClr>
              </a:solidFill>
              <a:latin typeface="UTM Alexander" panose="02040603050506020204" pitchFamily="18" charset="0"/>
            </a:endParaRPr>
          </a:p>
        </p:txBody>
      </p:sp>
      <p:sp>
        <p:nvSpPr>
          <p:cNvPr id="10" name="Rectangle 9"/>
          <p:cNvSpPr/>
          <p:nvPr/>
        </p:nvSpPr>
        <p:spPr>
          <a:xfrm>
            <a:off x="448196" y="2692155"/>
            <a:ext cx="9145256" cy="3108543"/>
          </a:xfrm>
          <a:prstGeom prst="rect">
            <a:avLst/>
          </a:prstGeom>
        </p:spPr>
        <p:txBody>
          <a:bodyPr wrap="square">
            <a:spAutoFit/>
          </a:bodyPr>
          <a:lstStyle/>
          <a:p>
            <a:pPr algn="just"/>
            <a:r>
              <a:rPr lang="en-US" sz="2800" smtClean="0">
                <a:solidFill>
                  <a:schemeClr val="accent6">
                    <a:lumMod val="50000"/>
                  </a:schemeClr>
                </a:solidFill>
                <a:latin typeface="UTM Alexander" panose="02040603050506020204" pitchFamily="18" charset="0"/>
              </a:rPr>
              <a:t>- Nhận biết được các sự việc xảy ra trong câu chuyện gắn với thời gian. Hiểu suy nghĩ, cảm xúc của nhân vật dựa vào hành động và lời nói của nhân vật. Hiểu được điều tác giả muốn nói qua câu chuyện: </a:t>
            </a:r>
            <a:r>
              <a:rPr lang="en-US" sz="2800" i="1" smtClean="0">
                <a:solidFill>
                  <a:schemeClr val="accent6">
                    <a:lumMod val="50000"/>
                  </a:schemeClr>
                </a:solidFill>
                <a:latin typeface="UTM Alexander" panose="02040603050506020204" pitchFamily="18" charset="0"/>
              </a:rPr>
              <a:t>Mọi người có giống nhau về ngoại hình hoặc một đặc điểm nào đó, nhưng không ai giống ai hoàn toàn, bởi bản thân mỗi người là một thực thể duy nhất</a:t>
            </a:r>
            <a:r>
              <a:rPr lang="en-US" sz="2800" smtClean="0">
                <a:solidFill>
                  <a:schemeClr val="accent6">
                    <a:lumMod val="50000"/>
                  </a:schemeClr>
                </a:solidFill>
                <a:latin typeface="UTM Alexander" panose="02040603050506020204" pitchFamily="18" charset="0"/>
              </a:rPr>
              <a:t>.</a:t>
            </a:r>
            <a:endParaRPr lang="en-US" sz="2800">
              <a:solidFill>
                <a:schemeClr val="accent6">
                  <a:lumMod val="50000"/>
                </a:schemeClr>
              </a:solidFill>
              <a:latin typeface="UTM Alexander" panose="02040603050506020204" pitchFamily="18" charset="0"/>
            </a:endParaRPr>
          </a:p>
        </p:txBody>
      </p:sp>
    </p:spTree>
    <p:extLst>
      <p:ext uri="{BB962C8B-B14F-4D97-AF65-F5344CB8AC3E}">
        <p14:creationId xmlns:p14="http://schemas.microsoft.com/office/powerpoint/2010/main" val="89492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8406" cy="685800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 y="0"/>
            <a:ext cx="12192000" cy="6858000"/>
          </a:xfrm>
          <a:prstGeom prst="rect">
            <a:avLst/>
          </a:prstGeom>
        </p:spPr>
      </p:pic>
      <p:pic>
        <p:nvPicPr>
          <p:cNvPr id="4" name="图片 1"/>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15498" y="3657600"/>
            <a:ext cx="12222996" cy="3200400"/>
          </a:xfrm>
          <a:prstGeom prst="rect">
            <a:avLst/>
          </a:prstGeom>
        </p:spPr>
      </p:pic>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1332853" y="2220263"/>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 động 1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文本框 38"/>
          <p:cNvSpPr txBox="1"/>
          <p:nvPr/>
        </p:nvSpPr>
        <p:spPr>
          <a:xfrm>
            <a:off x="2075621" y="2358391"/>
            <a:ext cx="7131520" cy="2215991"/>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3800" smtClean="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LUYỆN ĐỌC</a:t>
            </a:r>
            <a:endParaRPr lang="zh-CN" altLang="en-US" sz="13800" dirty="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21299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
          <p:cNvSpPr txBox="1"/>
          <p:nvPr/>
        </p:nvSpPr>
        <p:spPr>
          <a:xfrm>
            <a:off x="3812290" y="200030"/>
            <a:ext cx="4822258" cy="553998"/>
          </a:xfrm>
          <a:prstGeom prst="rect">
            <a:avLst/>
          </a:prstGeom>
          <a:noFill/>
        </p:spPr>
        <p:txBody>
          <a:bodyPr wrap="square" rtlCol="0">
            <a:spAutoFit/>
          </a:bodyPr>
          <a:lstStyle/>
          <a:p>
            <a:r>
              <a:rPr lang="en-US" sz="3000" b="1" dirty="0" err="1" smtClean="0">
                <a:solidFill>
                  <a:srgbClr val="00CC00"/>
                </a:solidFill>
                <a:effectLst>
                  <a:reflection blurRad="6350" stA="50000" endA="300" endPos="50000" dist="29997" dir="5400000" sy="-100000" algn="bl" rotWithShape="0"/>
                </a:effectLst>
                <a:latin typeface="UTM Avo" panose="02040603050506020204" pitchFamily="18" charset="0"/>
              </a:rPr>
              <a:t>Anh</a:t>
            </a:r>
            <a:r>
              <a:rPr lang="en-US" sz="3000" b="1" dirty="0" smtClean="0">
                <a:solidFill>
                  <a:srgbClr val="00CC00"/>
                </a:solidFill>
                <a:effectLst>
                  <a:reflection blurRad="6350" stA="50000" endA="300" endPos="50000" dist="29997" dir="5400000" sy="-100000" algn="bl" rotWithShape="0"/>
                </a:effectLst>
                <a:latin typeface="UTM Avo" panose="02040603050506020204" pitchFamily="18" charset="0"/>
              </a:rPr>
              <a:t> </a:t>
            </a:r>
            <a:r>
              <a:rPr lang="en-US" sz="3000" b="1" dirty="0" err="1" smtClean="0">
                <a:solidFill>
                  <a:srgbClr val="00CC00"/>
                </a:solidFill>
                <a:effectLst>
                  <a:reflection blurRad="6350" stA="50000" endA="300" endPos="50000" dist="29997" dir="5400000" sy="-100000" algn="bl" rotWithShape="0"/>
                </a:effectLst>
                <a:latin typeface="UTM Avo" panose="02040603050506020204" pitchFamily="18" charset="0"/>
              </a:rPr>
              <a:t>em</a:t>
            </a:r>
            <a:r>
              <a:rPr lang="en-US" sz="3000" b="1" dirty="0" smtClean="0">
                <a:solidFill>
                  <a:srgbClr val="00CC00"/>
                </a:solidFill>
                <a:effectLst>
                  <a:reflection blurRad="6350" stA="50000" endA="300" endPos="50000" dist="29997" dir="5400000" sy="-100000" algn="bl" rotWithShape="0"/>
                </a:effectLst>
                <a:latin typeface="UTM Avo" panose="02040603050506020204" pitchFamily="18" charset="0"/>
              </a:rPr>
              <a:t> </a:t>
            </a:r>
            <a:r>
              <a:rPr lang="en-US" sz="3000" b="1" dirty="0" err="1" smtClean="0">
                <a:solidFill>
                  <a:srgbClr val="00CC00"/>
                </a:solidFill>
                <a:effectLst>
                  <a:reflection blurRad="6350" stA="50000" endA="300" endPos="50000" dist="29997" dir="5400000" sy="-100000" algn="bl" rotWithShape="0"/>
                </a:effectLst>
                <a:latin typeface="UTM Avo" panose="02040603050506020204" pitchFamily="18" charset="0"/>
              </a:rPr>
              <a:t>sinh</a:t>
            </a:r>
            <a:r>
              <a:rPr lang="en-US" sz="3000" b="1" dirty="0" smtClean="0">
                <a:solidFill>
                  <a:srgbClr val="00CC00"/>
                </a:solidFill>
                <a:effectLst>
                  <a:reflection blurRad="6350" stA="50000" endA="300" endPos="50000" dist="29997" dir="5400000" sy="-100000" algn="bl" rotWithShape="0"/>
                </a:effectLst>
                <a:latin typeface="UTM Avo" panose="02040603050506020204" pitchFamily="18" charset="0"/>
              </a:rPr>
              <a:t> </a:t>
            </a:r>
            <a:r>
              <a:rPr lang="en-US" sz="3000" b="1" dirty="0" err="1" smtClean="0">
                <a:solidFill>
                  <a:srgbClr val="00CC00"/>
                </a:solidFill>
                <a:effectLst>
                  <a:reflection blurRad="6350" stA="50000" endA="300" endPos="50000" dist="29997" dir="5400000" sy="-100000" algn="bl" rotWithShape="0"/>
                </a:effectLst>
                <a:latin typeface="UTM Avo" panose="02040603050506020204" pitchFamily="18" charset="0"/>
              </a:rPr>
              <a:t>đôi</a:t>
            </a:r>
            <a:endParaRPr lang="en-US" sz="3000" b="1" dirty="0">
              <a:solidFill>
                <a:srgbClr val="00CC00"/>
              </a:solidFill>
              <a:effectLst>
                <a:reflection blurRad="6350" stA="50000" endA="300" endPos="50000" dist="29997" dir="5400000" sy="-100000" algn="bl" rotWithShape="0"/>
              </a:effectLst>
              <a:latin typeface="UTM Avo" panose="02040603050506020204" pitchFamily="18" charset="0"/>
            </a:endParaRPr>
          </a:p>
        </p:txBody>
      </p:sp>
      <p:sp>
        <p:nvSpPr>
          <p:cNvPr id="3" name="TextBox 12"/>
          <p:cNvSpPr txBox="1"/>
          <p:nvPr/>
        </p:nvSpPr>
        <p:spPr>
          <a:xfrm>
            <a:off x="405516" y="638383"/>
            <a:ext cx="11338559" cy="6340197"/>
          </a:xfrm>
          <a:prstGeom prst="rect">
            <a:avLst/>
          </a:prstGeom>
          <a:noFill/>
        </p:spPr>
        <p:txBody>
          <a:bodyPr wrap="square" rtlCol="0">
            <a:spAutoFit/>
          </a:bodyPr>
          <a:lstStyle/>
          <a:p>
            <a:pPr algn="just"/>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Khánh</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và</a:t>
            </a:r>
            <a:r>
              <a:rPr lang="en-US" sz="2800" b="1" dirty="0" smtClean="0">
                <a:solidFill>
                  <a:srgbClr val="002060"/>
                </a:solidFill>
                <a:latin typeface="UTM Aptima" panose="02040603050506020204" pitchFamily="18" charset="0"/>
              </a:rPr>
              <a:t> Long </a:t>
            </a:r>
            <a:r>
              <a:rPr lang="en-US" sz="2800" b="1" dirty="0" err="1" smtClean="0">
                <a:solidFill>
                  <a:srgbClr val="002060"/>
                </a:solidFill>
                <a:latin typeface="UTM Aptima" panose="02040603050506020204" pitchFamily="18" charset="0"/>
              </a:rPr>
              <a:t>là</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anh</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em</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sinh</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đôi</a:t>
            </a:r>
            <a:r>
              <a:rPr lang="en-US" sz="2800" b="1" dirty="0" smtClean="0">
                <a:solidFill>
                  <a:srgbClr val="002060"/>
                </a:solidFill>
                <a:latin typeface="UTM Aptima" panose="02040603050506020204" pitchFamily="18" charset="0"/>
              </a:rPr>
              <a:t>. Hai </a:t>
            </a:r>
            <a:r>
              <a:rPr lang="en-US" sz="2800" b="1" dirty="0" err="1" smtClean="0">
                <a:solidFill>
                  <a:srgbClr val="002060"/>
                </a:solidFill>
                <a:latin typeface="UTM Aptima" panose="02040603050506020204" pitchFamily="18" charset="0"/>
              </a:rPr>
              <a:t>anh</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em</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giống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nhau</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như</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đúc</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Hồi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nhỏ</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thấy</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mọi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người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không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nhận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ra</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ai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là</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anh</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ai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là</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em</a:t>
            </a:r>
            <a:r>
              <a:rPr lang="en-US" sz="2800" b="1" dirty="0" smtClean="0">
                <a:solidFill>
                  <a:srgbClr val="002060"/>
                </a:solidFill>
                <a:latin typeface="UTM Aptima" panose="02040603050506020204" pitchFamily="18" charset="0"/>
              </a:rPr>
              <a:t>, Long </a:t>
            </a:r>
            <a:r>
              <a:rPr lang="en-US" sz="2800" b="1" dirty="0" err="1" smtClean="0">
                <a:solidFill>
                  <a:srgbClr val="002060"/>
                </a:solidFill>
                <a:latin typeface="UTM Aptima" panose="02040603050506020204" pitchFamily="18" charset="0"/>
              </a:rPr>
              <a:t>khoái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chí</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lắm</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Nhưng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dần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dần</a:t>
            </a:r>
            <a:r>
              <a:rPr lang="en-US" sz="2800" b="1" dirty="0" smtClean="0">
                <a:solidFill>
                  <a:srgbClr val="002060"/>
                </a:solidFill>
                <a:latin typeface="UTM Aptima" panose="02040603050506020204" pitchFamily="18" charset="0"/>
              </a:rPr>
              <a:t>, Long </a:t>
            </a:r>
            <a:r>
              <a:rPr lang="en-US" sz="2800" b="1" dirty="0" err="1" smtClean="0">
                <a:solidFill>
                  <a:srgbClr val="002060"/>
                </a:solidFill>
                <a:latin typeface="UTM Aptima" panose="02040603050506020204" pitchFamily="18" charset="0"/>
              </a:rPr>
              <a:t>không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còn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thấy</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thú</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vị</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nữa</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Mỗi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khi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bị</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gọi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nhầm</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tên</a:t>
            </a:r>
            <a:r>
              <a:rPr lang="en-US" sz="2800" b="1" dirty="0" smtClean="0">
                <a:solidFill>
                  <a:srgbClr val="002060"/>
                </a:solidFill>
                <a:latin typeface="UTM Aptima" panose="02040603050506020204" pitchFamily="18" charset="0"/>
              </a:rPr>
              <a:t>, Long </a:t>
            </a:r>
            <a:r>
              <a:rPr lang="en-US" sz="2800" b="1" dirty="0" err="1" smtClean="0">
                <a:solidFill>
                  <a:srgbClr val="002060"/>
                </a:solidFill>
                <a:latin typeface="UTM Aptima" panose="02040603050506020204" pitchFamily="18" charset="0"/>
              </a:rPr>
              <a:t>lại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muốn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kêu</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lên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Tôi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là</a:t>
            </a:r>
            <a:r>
              <a:rPr lang="en-US" sz="2800" b="1" dirty="0" smtClean="0">
                <a:solidFill>
                  <a:srgbClr val="002060"/>
                </a:solidFill>
                <a:latin typeface="UTM Aptima" panose="02040603050506020204" pitchFamily="18" charset="0"/>
              </a:rPr>
              <a:t> Long, </a:t>
            </a:r>
            <a:r>
              <a:rPr lang="en-US" sz="2800" b="1" dirty="0" err="1" smtClean="0">
                <a:solidFill>
                  <a:srgbClr val="002060"/>
                </a:solidFill>
                <a:latin typeface="UTM Aptima" panose="02040603050506020204" pitchFamily="18" charset="0"/>
              </a:rPr>
              <a:t>tôi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chẳng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giống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ai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hết</a:t>
            </a:r>
            <a:r>
              <a:rPr lang="en-US" sz="2800" b="1" dirty="0" smtClean="0">
                <a:solidFill>
                  <a:srgbClr val="002060"/>
                </a:solidFill>
                <a:latin typeface="UTM Aptima" panose="02040603050506020204" pitchFamily="18" charset="0"/>
              </a:rPr>
              <a:t>.”</a:t>
            </a:r>
          </a:p>
          <a:p>
            <a:pPr algn="just"/>
            <a:r>
              <a:rPr lang="en-US" sz="2800" b="1" dirty="0">
                <a:solidFill>
                  <a:srgbClr val="002060"/>
                </a:solidFill>
                <a:latin typeface="UTM Aptima" panose="02040603050506020204" pitchFamily="18" charset="0"/>
              </a:rPr>
              <a:t> </a:t>
            </a:r>
            <a:r>
              <a:rPr lang="en-US" sz="2800" b="1" dirty="0" smtClean="0">
                <a:solidFill>
                  <a:srgbClr val="002060"/>
                </a:solidFill>
                <a:latin typeface="UTM Aptima" panose="02040603050506020204" pitchFamily="18" charset="0"/>
              </a:rPr>
              <a:t>     Long </a:t>
            </a:r>
            <a:r>
              <a:rPr lang="en-US" sz="2800" b="1" dirty="0" err="1" smtClean="0">
                <a:solidFill>
                  <a:srgbClr val="002060"/>
                </a:solidFill>
                <a:latin typeface="UTM Aptima" panose="02040603050506020204" pitchFamily="18" charset="0"/>
              </a:rPr>
              <a:t>cố</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gắng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làm</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mọi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thứ</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khác</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anh</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từ</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cách</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nói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dáng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đi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đến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trang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phục</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kiểu</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tóc</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Còn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anh</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cậu</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chẳng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bận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tâm</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đến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chuyện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đó</a:t>
            </a:r>
            <a:r>
              <a:rPr lang="en-US" sz="2800" b="1" dirty="0" smtClean="0">
                <a:solidFill>
                  <a:srgbClr val="002060"/>
                </a:solidFill>
                <a:latin typeface="UTM Aptima" panose="02040603050506020204" pitchFamily="18" charset="0"/>
              </a:rPr>
              <a:t>.</a:t>
            </a:r>
          </a:p>
          <a:p>
            <a:pPr algn="just"/>
            <a:r>
              <a:rPr lang="en-US" sz="2800" b="1" dirty="0">
                <a:solidFill>
                  <a:srgbClr val="002060"/>
                </a:solidFill>
                <a:latin typeface="UTM Aptima" panose="02040603050506020204" pitchFamily="18" charset="0"/>
              </a:rPr>
              <a:t> </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Một</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lần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hai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anh</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em</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tham</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gia</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hội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thao</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của</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trường</a:t>
            </a:r>
            <a:r>
              <a:rPr lang="en-US" sz="2800" b="1" dirty="0" smtClean="0">
                <a:solidFill>
                  <a:srgbClr val="002060"/>
                </a:solidFill>
                <a:latin typeface="UTM Aptima" panose="02040603050506020204" pitchFamily="18" charset="0"/>
              </a:rPr>
              <a:t>. Long </a:t>
            </a:r>
            <a:r>
              <a:rPr lang="en-US" sz="2800" b="1" dirty="0" err="1" smtClean="0">
                <a:solidFill>
                  <a:srgbClr val="002060"/>
                </a:solidFill>
                <a:latin typeface="UTM Aptima" panose="02040603050506020204" pitchFamily="18" charset="0"/>
              </a:rPr>
              <a:t>vô</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cùng</a:t>
            </a:r>
            <a:r>
              <a:rPr lang="en-US" sz="2800" b="1" dirty="0" smtClean="0">
                <a:solidFill>
                  <a:srgbClr val="002060"/>
                </a:solidFill>
                <a:latin typeface="UTM Aptima" panose="02040603050506020204" pitchFamily="18" charset="0"/>
              </a:rPr>
              <a:t> lo </a:t>
            </a:r>
            <a:r>
              <a:rPr lang="en-US" sz="2800" b="1" dirty="0" err="1" smtClean="0">
                <a:solidFill>
                  <a:srgbClr val="002060"/>
                </a:solidFill>
                <a:latin typeface="UTM Aptima" panose="02040603050506020204" pitchFamily="18" charset="0"/>
              </a:rPr>
              <a:t>lắng</a:t>
            </a:r>
            <a:r>
              <a:rPr lang="en-US" sz="2800" b="1" dirty="0" smtClean="0">
                <a:solidFill>
                  <a:srgbClr val="002060"/>
                </a:solidFill>
                <a:latin typeface="UTM Aptima" panose="02040603050506020204" pitchFamily="18" charset="0"/>
              </a:rPr>
              <a:t>. Hai </a:t>
            </a:r>
            <a:r>
              <a:rPr lang="en-US" sz="2800" b="1" dirty="0" err="1" smtClean="0">
                <a:solidFill>
                  <a:srgbClr val="002060"/>
                </a:solidFill>
                <a:latin typeface="UTM Aptima" panose="02040603050506020204" pitchFamily="18" charset="0"/>
              </a:rPr>
              <a:t>anh</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em</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mặc</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đồng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phục</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và</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đội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mũ</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giống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hệt</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nhau</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bạn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bè</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lại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cổ</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vũ</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nhầm</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mất</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thôi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Nhưng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khi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đấu</a:t>
            </a:r>
            <a:r>
              <a:rPr lang="en-US" sz="2800" b="1" dirty="0" smtClean="0">
                <a:solidFill>
                  <a:srgbClr val="002060"/>
                </a:solidFill>
                <a:latin typeface="UTM Aptima" panose="02040603050506020204" pitchFamily="18" charset="0"/>
              </a:rPr>
              <a:t>, Long </a:t>
            </a:r>
            <a:r>
              <a:rPr lang="en-US" sz="2800" b="1" dirty="0" err="1" smtClean="0">
                <a:solidFill>
                  <a:srgbClr val="002060"/>
                </a:solidFill>
                <a:latin typeface="UTM Aptima" panose="02040603050506020204" pitchFamily="18" charset="0"/>
              </a:rPr>
              <a:t>nhận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ra</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các</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bạn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không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nhầm</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lẫn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chút</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nào</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Các</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bạn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cổ</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vũ</a:t>
            </a:r>
            <a:r>
              <a:rPr lang="en-US" sz="2800" b="1" dirty="0" smtClean="0">
                <a:solidFill>
                  <a:srgbClr val="002060"/>
                </a:solidFill>
                <a:latin typeface="UTM Aptima" panose="02040603050506020204" pitchFamily="18" charset="0"/>
              </a:rPr>
              <a:t> Long </a:t>
            </a:r>
            <a:r>
              <a:rPr lang="en-US" sz="2800" b="1" dirty="0" err="1" smtClean="0">
                <a:solidFill>
                  <a:srgbClr val="002060"/>
                </a:solidFill>
                <a:latin typeface="UTM Aptima" panose="02040603050506020204" pitchFamily="18" charset="0"/>
              </a:rPr>
              <a:t>đuổi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theo</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Khánh</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khi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Khánh</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dẫn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đầu</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đường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chạy</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Các</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bạn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cuống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quýt</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gọi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Khánh</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thay</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thế</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khi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thấy</a:t>
            </a:r>
            <a:r>
              <a:rPr lang="en-US" sz="2800" b="1" dirty="0" smtClean="0">
                <a:solidFill>
                  <a:srgbClr val="002060"/>
                </a:solidFill>
                <a:latin typeface="UTM Aptima" panose="02040603050506020204" pitchFamily="18" charset="0"/>
              </a:rPr>
              <a:t> Long </a:t>
            </a:r>
            <a:r>
              <a:rPr lang="en-US" sz="2800" b="1" dirty="0" err="1" smtClean="0">
                <a:solidFill>
                  <a:srgbClr val="002060"/>
                </a:solidFill>
                <a:latin typeface="UTM Aptima" panose="02040603050506020204" pitchFamily="18" charset="0"/>
              </a:rPr>
              <a:t>nhăn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nhó</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vì</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đau</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trong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trận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kéo</a:t>
            </a:r>
            <a:r>
              <a:rPr lang="en-US" sz="2800" b="1" dirty="0" smtClean="0">
                <a:solidFill>
                  <a:srgbClr val="002060"/>
                </a:solidFill>
                <a:latin typeface="UTM Aptima" panose="02040603050506020204" pitchFamily="18" charset="0"/>
              </a:rPr>
              <a:t> co,… </a:t>
            </a:r>
            <a:r>
              <a:rPr lang="en-US" sz="2800" b="1" dirty="0" err="1" smtClean="0">
                <a:solidFill>
                  <a:srgbClr val="002060"/>
                </a:solidFill>
                <a:latin typeface="UTM Aptima" panose="02040603050506020204" pitchFamily="18" charset="0"/>
              </a:rPr>
              <a:t>Hội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thao</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kết</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thúc</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trong</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nỗi</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ngạc</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nhiên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ngập</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tràn</a:t>
            </a:r>
            <a:r>
              <a:rPr lang="en-US" sz="2800" b="1" dirty="0" smtClean="0">
                <a:solidFill>
                  <a:srgbClr val="002060"/>
                </a:solidFill>
                <a:latin typeface="UTM Aptima" panose="02040603050506020204" pitchFamily="18" charset="0"/>
              </a:rPr>
              <a:t> </a:t>
            </a:r>
            <a:r>
              <a:rPr lang="en-US" sz="2800" b="1" dirty="0" err="1" smtClean="0">
                <a:solidFill>
                  <a:srgbClr val="002060"/>
                </a:solidFill>
                <a:latin typeface="UTM Aptima" panose="02040603050506020204" pitchFamily="18" charset="0"/>
              </a:rPr>
              <a:t>của</a:t>
            </a:r>
            <a:r>
              <a:rPr lang="en-US" sz="2800" b="1" dirty="0" smtClean="0">
                <a:solidFill>
                  <a:srgbClr val="002060"/>
                </a:solidFill>
                <a:latin typeface="UTM Aptima" panose="02040603050506020204" pitchFamily="18" charset="0"/>
              </a:rPr>
              <a:t> Long.</a:t>
            </a:r>
            <a:endParaRPr lang="en-US" sz="2800" b="1" dirty="0">
              <a:solidFill>
                <a:srgbClr val="002060"/>
              </a:solidFill>
              <a:latin typeface="UTM Aptima" panose="02040603050506020204" pitchFamily="18" charset="0"/>
            </a:endParaRPr>
          </a:p>
        </p:txBody>
      </p:sp>
    </p:spTree>
    <p:extLst>
      <p:ext uri="{BB962C8B-B14F-4D97-AF65-F5344CB8AC3E}">
        <p14:creationId xmlns:p14="http://schemas.microsoft.com/office/powerpoint/2010/main" val="1896069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50" y="294017"/>
            <a:ext cx="11544300" cy="6740307"/>
          </a:xfrm>
          <a:prstGeom prst="rect">
            <a:avLst/>
          </a:prstGeom>
          <a:noFill/>
        </p:spPr>
        <p:txBody>
          <a:bodyPr wrap="square" rtlCol="0">
            <a:spAutoFit/>
          </a:bodyPr>
          <a:lstStyle/>
          <a:p>
            <a:pPr algn="just"/>
            <a:r>
              <a:rPr lang="en-US" sz="2700" b="1" smtClean="0">
                <a:solidFill>
                  <a:srgbClr val="002060"/>
                </a:solidFill>
                <a:latin typeface="UTM Aptima" panose="02040603050506020204" pitchFamily="18" charset="0"/>
              </a:rPr>
              <a:t>    Trên đường về, Long hỏi Vân:</a:t>
            </a:r>
          </a:p>
          <a:p>
            <a:pPr algn="just"/>
            <a:r>
              <a:rPr lang="en-US" sz="2700" b="1">
                <a:solidFill>
                  <a:srgbClr val="002060"/>
                </a:solidFill>
                <a:latin typeface="UTM Aptima" panose="02040603050506020204" pitchFamily="18" charset="0"/>
              </a:rPr>
              <a:t> </a:t>
            </a:r>
            <a:r>
              <a:rPr lang="en-US" sz="2700" b="1" smtClean="0">
                <a:solidFill>
                  <a:srgbClr val="002060"/>
                </a:solidFill>
                <a:latin typeface="UTM Aptima" panose="02040603050506020204" pitchFamily="18" charset="0"/>
              </a:rPr>
              <a:t>  - Sao hôm nay không ai nhầm chúng tớ nhỉ?</a:t>
            </a:r>
          </a:p>
          <a:p>
            <a:pPr algn="just"/>
            <a:r>
              <a:rPr lang="en-US" sz="2700" b="1" smtClean="0">
                <a:solidFill>
                  <a:srgbClr val="002060"/>
                </a:solidFill>
                <a:latin typeface="UTM Aptima" panose="02040603050506020204" pitchFamily="18" charset="0"/>
              </a:rPr>
              <a:t>    Vân khúc khích:</a:t>
            </a:r>
          </a:p>
          <a:p>
            <a:pPr algn="just"/>
            <a:r>
              <a:rPr lang="en-US" sz="2700" b="1" smtClean="0">
                <a:solidFill>
                  <a:srgbClr val="002060"/>
                </a:solidFill>
                <a:latin typeface="UTM Aptima" panose="02040603050506020204" pitchFamily="18" charset="0"/>
              </a:rPr>
              <a:t>   - Vì Khánh hay cười, còn cậu lúc nào cũng nghiêm túc.</a:t>
            </a:r>
          </a:p>
          <a:p>
            <a:pPr algn="just"/>
            <a:r>
              <a:rPr lang="en-US" sz="2700" b="1">
                <a:solidFill>
                  <a:srgbClr val="002060"/>
                </a:solidFill>
                <a:latin typeface="UTM Aptima" panose="02040603050506020204" pitchFamily="18" charset="0"/>
              </a:rPr>
              <a:t> </a:t>
            </a:r>
            <a:r>
              <a:rPr lang="en-US" sz="2700" b="1" smtClean="0">
                <a:solidFill>
                  <a:srgbClr val="002060"/>
                </a:solidFill>
                <a:latin typeface="UTM Aptima" panose="02040603050506020204" pitchFamily="18" charset="0"/>
              </a:rPr>
              <a:t>   Vinh chen vào:</a:t>
            </a:r>
          </a:p>
          <a:p>
            <a:pPr algn="just"/>
            <a:r>
              <a:rPr lang="en-US" sz="2700" b="1">
                <a:solidFill>
                  <a:srgbClr val="002060"/>
                </a:solidFill>
                <a:latin typeface="UTM Aptima" panose="02040603050506020204" pitchFamily="18" charset="0"/>
              </a:rPr>
              <a:t> </a:t>
            </a:r>
            <a:r>
              <a:rPr lang="en-US" sz="2700" b="1" smtClean="0">
                <a:solidFill>
                  <a:srgbClr val="002060"/>
                </a:solidFill>
                <a:latin typeface="UTM Aptima" panose="02040603050506020204" pitchFamily="18" charset="0"/>
              </a:rPr>
              <a:t>  - Cậu thì chậm rãi, Khánh thì nhanh nhảu, sao nhầm được.</a:t>
            </a:r>
          </a:p>
          <a:p>
            <a:pPr algn="just"/>
            <a:r>
              <a:rPr lang="en-US" sz="2700" b="1">
                <a:solidFill>
                  <a:srgbClr val="002060"/>
                </a:solidFill>
                <a:latin typeface="UTM Aptima" panose="02040603050506020204" pitchFamily="18" charset="0"/>
              </a:rPr>
              <a:t> </a:t>
            </a:r>
            <a:r>
              <a:rPr lang="en-US" sz="2700" b="1" smtClean="0">
                <a:solidFill>
                  <a:srgbClr val="002060"/>
                </a:solidFill>
                <a:latin typeface="UTM Aptima" panose="02040603050506020204" pitchFamily="18" charset="0"/>
              </a:rPr>
              <a:t>   Nghe Long thắc mắc về những lần bạn bè nhầm lẫn các bạn cùng cười:</a:t>
            </a:r>
          </a:p>
          <a:p>
            <a:pPr algn="just"/>
            <a:r>
              <a:rPr lang="en-US" sz="2700" b="1">
                <a:solidFill>
                  <a:srgbClr val="002060"/>
                </a:solidFill>
                <a:latin typeface="UTM Aptima" panose="02040603050506020204" pitchFamily="18" charset="0"/>
              </a:rPr>
              <a:t> </a:t>
            </a:r>
            <a:r>
              <a:rPr lang="en-US" sz="2700" b="1" smtClean="0">
                <a:solidFill>
                  <a:srgbClr val="002060"/>
                </a:solidFill>
                <a:latin typeface="UTM Aptima" panose="02040603050506020204" pitchFamily="18" charset="0"/>
              </a:rPr>
              <a:t>  - Nhìn xa thì tưởng giống nhau, chứ nhìn gần thì mỗi cậu một vẻ mà. Có lúc bọn tớ còn giả vờ nhầm để trêu các cậu đấy.</a:t>
            </a:r>
          </a:p>
          <a:p>
            <a:pPr algn="just"/>
            <a:r>
              <a:rPr lang="en-US" sz="2700" b="1">
                <a:solidFill>
                  <a:srgbClr val="002060"/>
                </a:solidFill>
                <a:latin typeface="UTM Aptima" panose="02040603050506020204" pitchFamily="18" charset="0"/>
              </a:rPr>
              <a:t> </a:t>
            </a:r>
            <a:r>
              <a:rPr lang="en-US" sz="2700" b="1" smtClean="0">
                <a:solidFill>
                  <a:srgbClr val="002060"/>
                </a:solidFill>
                <a:latin typeface="UTM Aptima" panose="02040603050506020204" pitchFamily="18" charset="0"/>
              </a:rPr>
              <a:t>   Anh Khánh lúc đó mới lên tiếng: </a:t>
            </a:r>
          </a:p>
          <a:p>
            <a:pPr algn="just"/>
            <a:r>
              <a:rPr lang="en-US" sz="2700" b="1">
                <a:solidFill>
                  <a:srgbClr val="002060"/>
                </a:solidFill>
                <a:latin typeface="UTM Aptima" panose="02040603050506020204" pitchFamily="18" charset="0"/>
              </a:rPr>
              <a:t> </a:t>
            </a:r>
            <a:r>
              <a:rPr lang="en-US" sz="2700" b="1" smtClean="0">
                <a:solidFill>
                  <a:srgbClr val="002060"/>
                </a:solidFill>
                <a:latin typeface="UTM Aptima" panose="02040603050506020204" pitchFamily="18" charset="0"/>
              </a:rPr>
              <a:t>   - Đôi khi giống nhau cũng hay mà, chỉ cần không phạt nhầm là được.</a:t>
            </a:r>
          </a:p>
          <a:p>
            <a:pPr algn="just"/>
            <a:r>
              <a:rPr lang="en-US" sz="2700" b="1" smtClean="0">
                <a:solidFill>
                  <a:srgbClr val="002060"/>
                </a:solidFill>
                <a:latin typeface="UTM Aptima" panose="02040603050506020204" pitchFamily="18" charset="0"/>
              </a:rPr>
              <a:t>Tiếng cười rộn rã làm tan biến mọi thắc mắc của Long. Cậu cũng phá lên cười. Cậu hiểu ra: Cậu vẫn là cậu, anh Khánh vẫn là anh Khánh. Hai anh em chỉ giống nhau bề ngoài thôi.                                                 </a:t>
            </a:r>
          </a:p>
          <a:p>
            <a:pPr algn="r"/>
            <a:r>
              <a:rPr lang="en-US" sz="2700" b="1" smtClean="0">
                <a:solidFill>
                  <a:srgbClr val="002060"/>
                </a:solidFill>
                <a:latin typeface="UTM Aptima" panose="02040603050506020204" pitchFamily="18" charset="0"/>
              </a:rPr>
              <a:t>(Châu Khuê)</a:t>
            </a:r>
          </a:p>
          <a:p>
            <a:pPr algn="just"/>
            <a:endParaRPr lang="en-US" sz="27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2023165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0"/>
          <p:cNvPicPr>
            <a:picLocks noChangeAspect="1"/>
          </p:cNvPicPr>
          <p:nvPr/>
        </p:nvPicPr>
        <p:blipFill>
          <a:blip r:embed="rId2"/>
          <a:stretch>
            <a:fillRect/>
          </a:stretch>
        </p:blipFill>
        <p:spPr>
          <a:xfrm>
            <a:off x="-23885" y="0"/>
            <a:ext cx="12215886" cy="6858000"/>
          </a:xfrm>
          <a:prstGeom prst="rect">
            <a:avLst/>
          </a:prstGeom>
        </p:spPr>
      </p:pic>
      <p:pic>
        <p:nvPicPr>
          <p:cNvPr id="5" name="图片 26"/>
          <p:cNvPicPr>
            <a:picLocks noChangeAspect="1"/>
          </p:cNvPicPr>
          <p:nvPr/>
        </p:nvPicPr>
        <p:blipFill rotWithShape="1">
          <a:blip r:embed="rId3">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4">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6">
            <a:extLst>
              <a:ext uri="{28A0092B-C50C-407E-A947-70E740481C1C}">
                <a14:useLocalDpi xmlns:a14="http://schemas.microsoft.com/office/drawing/2010/main" val="0"/>
              </a:ext>
            </a:extLst>
          </a:blip>
          <a:srcRect t="78333"/>
          <a:stretch/>
        </p:blipFill>
        <p:spPr>
          <a:xfrm>
            <a:off x="-60733" y="5372100"/>
            <a:ext cx="12258405" cy="1485900"/>
          </a:xfrm>
          <a:prstGeom prst="rect">
            <a:avLst/>
          </a:prstGeom>
        </p:spPr>
      </p:pic>
      <p:pic>
        <p:nvPicPr>
          <p:cNvPr id="10"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grpSp>
        <p:nvGrpSpPr>
          <p:cNvPr id="11" name="Group 10"/>
          <p:cNvGrpSpPr/>
          <p:nvPr/>
        </p:nvGrpSpPr>
        <p:grpSpPr>
          <a:xfrm>
            <a:off x="-437220" y="-940226"/>
            <a:ext cx="4975045" cy="4975045"/>
            <a:chOff x="6544408" y="-943044"/>
            <a:chExt cx="4975045" cy="4975045"/>
          </a:xfrm>
        </p:grpSpPr>
        <p:pic>
          <p:nvPicPr>
            <p:cNvPr id="12" name="图片 8">
              <a:extLst>
                <a:ext uri="{FF2B5EF4-FFF2-40B4-BE49-F238E27FC236}">
                  <a16:creationId xmlns:a16="http://schemas.microsoft.com/office/drawing/2014/main" id="{EDBA7EFC-BD3E-9FB1-B44D-0CBFCB551E6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6544408" y="-943044"/>
              <a:ext cx="4975045" cy="4975045"/>
            </a:xfrm>
            <a:prstGeom prst="rect">
              <a:avLst/>
            </a:prstGeom>
          </p:spPr>
        </p:pic>
        <p:sp>
          <p:nvSpPr>
            <p:cNvPr id="13" name="TextBox 12"/>
            <p:cNvSpPr txBox="1"/>
            <p:nvPr/>
          </p:nvSpPr>
          <p:spPr>
            <a:xfrm>
              <a:off x="8137696" y="667315"/>
              <a:ext cx="2142773" cy="1754326"/>
            </a:xfrm>
            <a:prstGeom prst="rect">
              <a:avLst/>
            </a:prstGeom>
            <a:noFill/>
          </p:spPr>
          <p:txBody>
            <a:bodyPr wrap="square" rtlCol="0">
              <a:spAutoFit/>
            </a:bodyPr>
            <a:lstStyle/>
            <a:p>
              <a:pPr algn="ctr"/>
              <a:r>
                <a:rPr lang="en-US" sz="5400" b="1" smtClean="0">
                  <a:solidFill>
                    <a:srgbClr val="FF6600"/>
                  </a:solidFill>
                  <a:latin typeface="UTM Avo" panose="02040603050506020204" pitchFamily="18" charset="0"/>
                </a:rPr>
                <a:t>Chia </a:t>
              </a:r>
            </a:p>
            <a:p>
              <a:pPr algn="ctr"/>
              <a:r>
                <a:rPr lang="en-US" sz="5400" b="1" smtClean="0">
                  <a:solidFill>
                    <a:srgbClr val="FF6600"/>
                  </a:solidFill>
                  <a:latin typeface="UTM Avo" panose="02040603050506020204" pitchFamily="18" charset="0"/>
                </a:rPr>
                <a:t>đoạn</a:t>
              </a:r>
              <a:endParaRPr lang="en-US" sz="5400" b="1">
                <a:solidFill>
                  <a:srgbClr val="FF6600"/>
                </a:solidFill>
                <a:latin typeface="UTM Avo" panose="02040603050506020204" pitchFamily="18" charset="0"/>
              </a:endParaRPr>
            </a:p>
          </p:txBody>
        </p:sp>
      </p:grpSp>
      <p:sp>
        <p:nvSpPr>
          <p:cNvPr id="14"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15"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smtClean="0">
                <a:solidFill>
                  <a:schemeClr val="accent1">
                    <a:lumMod val="50000"/>
                  </a:schemeClr>
                </a:solidFill>
                <a:latin typeface="UTM Avo" panose="02040603050506020204" pitchFamily="18" charset="0"/>
                <a:ea typeface="Cambria" panose="02040503050406030204" pitchFamily="18" charset="0"/>
              </a:rPr>
              <a:t> đoạn.</a:t>
            </a:r>
            <a:endParaRPr lang="en-US" sz="4400" b="1">
              <a:solidFill>
                <a:schemeClr val="accent1">
                  <a:lumMod val="50000"/>
                </a:schemeClr>
              </a:solidFill>
              <a:latin typeface="UTM Avo" panose="02040603050506020204" pitchFamily="18" charset="0"/>
              <a:ea typeface="Cambria" panose="02040503050406030204" pitchFamily="18" charset="0"/>
            </a:endParaRPr>
          </a:p>
        </p:txBody>
      </p:sp>
      <p:sp>
        <p:nvSpPr>
          <p:cNvPr id="16"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13264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F90E19D-BD7B-4A26-9449-D10BFA51FB58}"/>
</file>

<file path=customXml/itemProps2.xml><?xml version="1.0" encoding="utf-8"?>
<ds:datastoreItem xmlns:ds="http://schemas.openxmlformats.org/officeDocument/2006/customXml" ds:itemID="{B4FDA970-3C4E-4F92-864A-28EF81C442E5}"/>
</file>

<file path=customXml/itemProps3.xml><?xml version="1.0" encoding="utf-8"?>
<ds:datastoreItem xmlns:ds="http://schemas.openxmlformats.org/officeDocument/2006/customXml" ds:itemID="{65CAF3BE-49A0-456C-BCC0-F973725429EF}"/>
</file>

<file path=docProps/app.xml><?xml version="1.0" encoding="utf-8"?>
<Properties xmlns="http://schemas.openxmlformats.org/officeDocument/2006/extended-properties" xmlns:vt="http://schemas.openxmlformats.org/officeDocument/2006/docPropsVTypes">
  <TotalTime>363</TotalTime>
  <Words>1672</Words>
  <Application>Microsoft Office PowerPoint</Application>
  <PresentationFormat>Widescreen</PresentationFormat>
  <Paragraphs>131</Paragraphs>
  <Slides>24</Slides>
  <Notes>0</Notes>
  <HiddenSlides>0</HiddenSlides>
  <MMClips>0</MMClips>
  <ScaleCrop>false</ScaleCrop>
  <HeadingPairs>
    <vt:vector size="6" baseType="variant">
      <vt:variant>
        <vt:lpstr>Fonts Used</vt:lpstr>
      </vt:variant>
      <vt:variant>
        <vt:i4>27</vt:i4>
      </vt:variant>
      <vt:variant>
        <vt:lpstr>Theme</vt:lpstr>
      </vt:variant>
      <vt:variant>
        <vt:i4>3</vt:i4>
      </vt:variant>
      <vt:variant>
        <vt:lpstr>Slide Titles</vt:lpstr>
      </vt:variant>
      <vt:variant>
        <vt:i4>24</vt:i4>
      </vt:variant>
    </vt:vector>
  </HeadingPairs>
  <TitlesOfParts>
    <vt:vector size="54" baseType="lpstr">
      <vt:lpstr>Arial</vt:lpstr>
      <vt:lpstr>UVN Bach Dang</vt:lpstr>
      <vt:lpstr>UTM Avo</vt:lpstr>
      <vt:lpstr>UTM Alba Matter</vt:lpstr>
      <vt:lpstr>UTM Alexander</vt:lpstr>
      <vt:lpstr>SVN-Newton</vt:lpstr>
      <vt:lpstr>UTM Aurora</vt:lpstr>
      <vt:lpstr>Calibri</vt:lpstr>
      <vt:lpstr>inpin heiti</vt:lpstr>
      <vt:lpstr>#9Slide05 Aphrodite Pro</vt:lpstr>
      <vt:lpstr>UTM Aptima</vt:lpstr>
      <vt:lpstr>微软雅黑</vt:lpstr>
      <vt:lpstr>#9Slide07 HoneyCream</vt:lpstr>
      <vt:lpstr>UTM Flamenco</vt:lpstr>
      <vt:lpstr>Chango</vt:lpstr>
      <vt:lpstr>等线</vt:lpstr>
      <vt:lpstr>#9Slide05 SVNHollycakes</vt:lpstr>
      <vt:lpstr>UTM Cooper Black</vt:lpstr>
      <vt:lpstr>Tahoma</vt:lpstr>
      <vt:lpstr>Cambria</vt:lpstr>
      <vt:lpstr>UTM American Sans</vt:lpstr>
      <vt:lpstr>#9Slide05 Awesome Display</vt:lpstr>
      <vt:lpstr>Calibri Light</vt:lpstr>
      <vt:lpstr>UTM Futura Extra</vt:lpstr>
      <vt:lpstr>思源黑体 CN Medium</vt:lpstr>
      <vt:lpstr>雷盖体</vt:lpstr>
      <vt:lpstr>Times New Roman</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49</cp:revision>
  <dcterms:created xsi:type="dcterms:W3CDTF">2023-07-09T14:48:20Z</dcterms:created>
  <dcterms:modified xsi:type="dcterms:W3CDTF">2023-08-07T16:55:18Z</dcterms:modified>
  <cp:version>MNT37</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