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s/slide1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Masters/slideMaster1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161.xml" ContentType="application/vnd.openxmlformats-officedocument.presentationml.slideLayout+xml"/>
  <Override PartName="/ppt/slideLayouts/slideLayout94.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109.xml" ContentType="application/vnd.openxmlformats-officedocument.presentationml.slideLayout+xml"/>
  <Override PartName="/ppt/slideLayouts/slideLayout93.xml" ContentType="application/vnd.openxmlformats-officedocument.presentationml.slideLayout+xml"/>
  <Override PartName="/ppt/slideLayouts/slideLayout111.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56.xml" ContentType="application/vnd.openxmlformats-officedocument.presentationml.slideLayout+xml"/>
  <Override PartName="/ppt/slideLayouts/slideLayout155.xml" ContentType="application/vnd.openxmlformats-officedocument.presentationml.slideLayout+xml"/>
  <Override PartName="/ppt/slideLayouts/slideLayout154.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35.xml" ContentType="application/vnd.openxmlformats-officedocument.presentationml.slideLayout+xml"/>
  <Override PartName="/ppt/slideLayouts/slideLayout110.xml" ContentType="application/vnd.openxmlformats-officedocument.presentationml.slideLayout+xml"/>
  <Override PartName="/ppt/slideLayouts/slideLayout133.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23.xml" ContentType="application/vnd.openxmlformats-officedocument.presentationml.slideLayout+xml"/>
  <Override PartName="/ppt/slideLayouts/slideLayout134.xml" ContentType="application/vnd.openxmlformats-officedocument.presentationml.slideLayout+xml"/>
  <Override PartName="/ppt/slideLayouts/slideLayout125.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28.xml" ContentType="application/vnd.openxmlformats-officedocument.presentationml.slideLayout+xml"/>
  <Override PartName="/ppt/slideLayouts/slideLayout124.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theme/theme14.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2.xml" ContentType="application/vnd.openxmlformats-officedocument.presentationml.tag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5" r:id="rId3"/>
    <p:sldMasterId id="2147483697" r:id="rId4"/>
    <p:sldMasterId id="2147483709" r:id="rId5"/>
    <p:sldMasterId id="2147483721" r:id="rId6"/>
    <p:sldMasterId id="2147483745" r:id="rId7"/>
    <p:sldMasterId id="2147483758" r:id="rId8"/>
    <p:sldMasterId id="2147483784" r:id="rId9"/>
    <p:sldMasterId id="2147483797" r:id="rId10"/>
    <p:sldMasterId id="2147483810" r:id="rId11"/>
    <p:sldMasterId id="2147483823" r:id="rId12"/>
    <p:sldMasterId id="2147483836" r:id="rId13"/>
    <p:sldMasterId id="2147483848" r:id="rId14"/>
  </p:sldMasterIdLst>
  <p:sldIdLst>
    <p:sldId id="257" r:id="rId15"/>
    <p:sldId id="258" r:id="rId16"/>
    <p:sldId id="259" r:id="rId17"/>
    <p:sldId id="260" r:id="rId18"/>
    <p:sldId id="261" r:id="rId19"/>
    <p:sldId id="288" r:id="rId20"/>
    <p:sldId id="265" r:id="rId21"/>
    <p:sldId id="266" r:id="rId22"/>
    <p:sldId id="289" r:id="rId23"/>
    <p:sldId id="268" r:id="rId24"/>
    <p:sldId id="273" r:id="rId25"/>
    <p:sldId id="275" r:id="rId26"/>
    <p:sldId id="276" r:id="rId27"/>
    <p:sldId id="277" r:id="rId28"/>
    <p:sldId id="278" r:id="rId29"/>
    <p:sldId id="279" r:id="rId30"/>
    <p:sldId id="270" r:id="rId31"/>
    <p:sldId id="280" r:id="rId32"/>
    <p:sldId id="281" r:id="rId33"/>
    <p:sldId id="283" r:id="rId34"/>
    <p:sldId id="282" r:id="rId35"/>
    <p:sldId id="284" r:id="rId36"/>
    <p:sldId id="287" r:id="rId37"/>
    <p:sldId id="285" r:id="rId38"/>
  </p:sldIdLst>
  <p:sldSz cx="12192000" cy="6858000"/>
  <p:notesSz cx="6858000" cy="9144000"/>
  <p:embeddedFontLst>
    <p:embeddedFont>
      <p:font typeface="UTM Showcard" panose="02040603050506020204" pitchFamily="18" charset="0"/>
      <p:regular r:id="rId39"/>
    </p:embeddedFont>
    <p:embeddedFont>
      <p:font typeface="SVN-Newton" panose="02040603050506020204" pitchFamily="18" charset="0"/>
      <p:regular r:id="rId40"/>
    </p:embeddedFont>
    <p:embeddedFont>
      <p:font typeface="Cambria" panose="02040503050406030204" pitchFamily="18" charset="0"/>
      <p:regular r:id="rId41"/>
      <p:bold r:id="rId42"/>
      <p:italic r:id="rId43"/>
      <p:boldItalic r:id="rId44"/>
    </p:embeddedFont>
    <p:embeddedFont>
      <p:font typeface="Calibri Light" panose="020F0302020204030204" pitchFamily="34" charset="0"/>
      <p:regular r:id="rId45"/>
      <p:italic r:id="rId46"/>
    </p:embeddedFont>
    <p:embeddedFont>
      <p:font typeface="宋体" panose="02010600030101010101" pitchFamily="2" charset="-122"/>
      <p:regular r:id="rId47"/>
    </p:embeddedFont>
    <p:embeddedFont>
      <p:font typeface="Cambria Math" panose="02040503050406030204" pitchFamily="18" charset="0"/>
      <p:regular r:id="rId48"/>
    </p:embeddedFont>
    <p:embeddedFont>
      <p:font typeface="UTM Flavour" panose="02040603050506020204" pitchFamily="18" charset="0"/>
      <p:regular r:id="rId49"/>
    </p:embeddedFont>
    <p:embeddedFont>
      <p:font typeface="#9Slide07 HoneyCream" pitchFamily="2" charset="0"/>
      <p:regular r:id="rId50"/>
    </p:embeddedFont>
    <p:embeddedFont>
      <p:font typeface="UTM Colossalis" panose="02040603050506020204" pitchFamily="18" charset="0"/>
      <p:regular r:id="rId51"/>
    </p:embeddedFont>
    <p:embeddedFont>
      <p:font typeface="Calibri" panose="020F0502020204030204" pitchFamily="34" charset="0"/>
      <p:regular r:id="rId52"/>
      <p:bold r:id="rId53"/>
      <p:italic r:id="rId54"/>
      <p:boldItalic r:id="rId55"/>
    </p:embeddedFont>
    <p:embeddedFont>
      <p:font typeface="SVN-Hole Hearted" panose="020B0A06020104020203" pitchFamily="3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A0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66" d="100"/>
          <a:sy n="66" d="100"/>
        </p:scale>
        <p:origin x="1330" y="46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font" Target="fonts/font1.fntdata"/><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customXml" Target="../customXml/item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226463"/>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072748"/>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588227668"/>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63574486"/>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20314134"/>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803176"/>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91597117"/>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886879423"/>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887205363"/>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38622089"/>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26360918"/>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4889460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20559"/>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765665919"/>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86760491"/>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697940180"/>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99683300"/>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071208094"/>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843926"/>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25700223"/>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197503567"/>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61879025"/>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09983463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42052216"/>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218921698"/>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451705951"/>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77671947"/>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785950790"/>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636407636"/>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34020750"/>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847799877"/>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4839"/>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825463282"/>
      </p:ext>
    </p:extLst>
  </p:cSld>
  <p:clrMapOvr>
    <a:masterClrMapping/>
  </p:clrMapOvr>
  <p:transition spd="slow" advTm="3000">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043332407"/>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64172076"/>
      </p:ext>
    </p:extLst>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477669661"/>
      </p:ext>
    </p:extLst>
  </p:cSld>
  <p:clrMapOvr>
    <a:masterClrMapping/>
  </p:clrMapOvr>
  <p:transition spd="slow" advTm="3000">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299890921"/>
      </p:ext>
    </p:extLst>
  </p:cSld>
  <p:clrMapOvr>
    <a:masterClrMapping/>
  </p:clrMapOvr>
  <p:transition spd="slow" advTm="3000">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33918708"/>
      </p:ext>
    </p:extLst>
  </p:cSld>
  <p:clrMapOvr>
    <a:masterClrMapping/>
  </p:clrMapOvr>
  <p:transition spd="slow" advTm="3000">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497577946"/>
      </p:ext>
    </p:extLst>
  </p:cSld>
  <p:clrMapOvr>
    <a:masterClrMapping/>
  </p:clrMapOvr>
  <p:transition spd="slow" advTm="3000">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572522921"/>
      </p:ext>
    </p:extLst>
  </p:cSld>
  <p:clrMapOvr>
    <a:masterClrMapping/>
  </p:clrMapOvr>
  <p:transition spd="slow" advTm="3000">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778919768"/>
      </p:ext>
    </p:extLst>
  </p:cSld>
  <p:clrMapOvr>
    <a:masterClrMapping/>
  </p:clrMapOvr>
  <p:transition spd="slow" advTm="3000">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374972433"/>
      </p:ext>
    </p:extLst>
  </p:cSld>
  <p:clrMapOvr>
    <a:masterClrMapping/>
  </p:clrMapOvr>
  <p:transition spd="slow" advTm="3000">
    <p:push di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709347802"/>
      </p:ext>
    </p:extLst>
  </p:cSld>
  <p:clrMapOvr>
    <a:masterClrMapping/>
  </p:clrMapOvr>
  <p:transition spd="slow" advTm="3000">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790220158"/>
      </p:ext>
    </p:extLst>
  </p:cSld>
  <p:clrMapOvr>
    <a:masterClrMapping/>
  </p:clrMapOvr>
  <p:transition spd="slow" advTm="3000">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059352"/>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791856145"/>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5153744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0950143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9039507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8845236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0019350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3142097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09887986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1479833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608720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908600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72323989"/>
      </p:ext>
    </p:extLst>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0967480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2273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6365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5434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0188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7797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6231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2732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8782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23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84769101"/>
      </p:ext>
    </p:extLst>
  </p:cSld>
  <p:clrMapOvr>
    <a:masterClrMapping/>
  </p:clrMapOvr>
  <p:transition spd="slow">
    <p:push di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5552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12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5780784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1421087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420629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23277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2658089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20119955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7901707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61626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12214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31256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60244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23352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544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958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630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9654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8177"/>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967928"/>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062133"/>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760590"/>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9711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82898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884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78486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45977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7869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3136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48416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223628"/>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60687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770749"/>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78621"/>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A7F2DD6-7B87-4CD7-B71C-A09BE31827C3}"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82F382-E842-47D2-9AE4-887AB6AEEAA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4389163"/>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938370B-002D-4A5E-89F5-7314C21F8476}"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01E725-76B7-4979-9A38-205184BBF98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004689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89D0C6E-BFC1-4E69-A9BA-0978F74696E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2716E6-39E7-4010-9A61-995E1A668FD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9202436"/>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AA7A8E9-3CC1-473F-A96C-8A4DD0EABDF1}"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43CBCA-9299-4CB9-9E8D-DC420E15111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78502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36767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32A93EA-D493-439B-B112-6B6175CE2A27}"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43B330-E809-4504-9DA1-E72BA74721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1318511"/>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EF952A5-5456-48E1-BEE4-36F0B19118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BD1645-B99D-459A-B73E-DFE2861696D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350700"/>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2D2C950-580A-4181-A18C-12D06B7517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30EB67-8CF1-4A66-BAFE-1280AC094D3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19365"/>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6784520-6946-40FD-867F-9EC8B8E789F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52F7E7-84B4-425D-BDA7-455CD2BB5BB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794533"/>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B17E3BA-DBCC-4A41-9466-5F584DE0052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5C0815-0127-4E09-BAF1-D02FDC81471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5763853"/>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73C6531-D7F6-4F2E-8B2C-23A4301CAE4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EBC78D-CDC8-46D4-B07B-9A308FCB14C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000301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291F8ED-EA9B-4D2D-A424-A03EB22289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C6409D-8ABF-486E-9BC6-AADC8ABE336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627878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A7F2DD6-7B87-4CD7-B71C-A09BE31827C3}"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82F382-E842-47D2-9AE4-887AB6AEEAA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757769"/>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938370B-002D-4A5E-89F5-7314C21F8476}"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01E725-76B7-4979-9A38-205184BBF98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3474800"/>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89D0C6E-BFC1-4E69-A9BA-0978F74696E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2716E6-39E7-4010-9A61-995E1A668FD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08579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019780"/>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AA7A8E9-3CC1-473F-A96C-8A4DD0EABDF1}"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43CBCA-9299-4CB9-9E8D-DC420E15111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5113079"/>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32A93EA-D493-439B-B112-6B6175CE2A27}"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43B330-E809-4504-9DA1-E72BA74721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8582705"/>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EF952A5-5456-48E1-BEE4-36F0B19118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BD1645-B99D-459A-B73E-DFE2861696D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0497794"/>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2D2C950-580A-4181-A18C-12D06B7517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30EB67-8CF1-4A66-BAFE-1280AC094D3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9687589"/>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6784520-6946-40FD-867F-9EC8B8E789F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52F7E7-84B4-425D-BDA7-455CD2BB5BB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7779005"/>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B17E3BA-DBCC-4A41-9466-5F584DE0052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5C0815-0127-4E09-BAF1-D02FDC81471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1104003"/>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73C6531-D7F6-4F2E-8B2C-23A4301CAE4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EBC78D-CDC8-46D4-B07B-9A308FCB14C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78559"/>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291F8ED-EA9B-4D2D-A424-A03EB22289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C6409D-8ABF-486E-9BC6-AADC8ABE336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8231961"/>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25771611"/>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0041723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606584"/>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89946886"/>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92734383"/>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562392560"/>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60311197"/>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443299255"/>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79700284"/>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780754325"/>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570285035"/>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32437640"/>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73222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80472"/>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0640971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058484027"/>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17179155"/>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41126050"/>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17470116"/>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1772065"/>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09167883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535317896"/>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00549978"/>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4896939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45107"/>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58492195"/>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847478"/>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166438404"/>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953706"/>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869845769"/>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90001784"/>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6329901"/>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085784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78659755"/>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2023/7/26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7287320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05.xml"/><Relationship Id="rId16" Type="http://schemas.openxmlformats.org/officeDocument/2006/relationships/image" Target="../media/image6.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5.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17.xml"/><Relationship Id="rId16" Type="http://schemas.openxmlformats.org/officeDocument/2006/relationships/image" Target="../media/image6.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5.pn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29.xml"/><Relationship Id="rId16" Type="http://schemas.openxmlformats.org/officeDocument/2006/relationships/image" Target="../media/image6.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5.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2.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17" Type="http://schemas.openxmlformats.org/officeDocument/2006/relationships/image" Target="../media/image7.png"/><Relationship Id="rId2" Type="http://schemas.openxmlformats.org/officeDocument/2006/relationships/slideLayout" Target="../slideLayouts/slideLayout141.xml"/><Relationship Id="rId16" Type="http://schemas.openxmlformats.org/officeDocument/2006/relationships/image" Target="../media/image4.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1.jp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6.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6.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6.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6.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6.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69.xml"/><Relationship Id="rId16" Type="http://schemas.openxmlformats.org/officeDocument/2006/relationships/image" Target="../media/image6.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81.xml"/><Relationship Id="rId16" Type="http://schemas.openxmlformats.org/officeDocument/2006/relationships/image" Target="../media/image6.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5.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93.xml"/><Relationship Id="rId16" Type="http://schemas.openxmlformats.org/officeDocument/2006/relationships/image" Target="../media/image6.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5.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4" name="Picture 3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801605" y="7157847"/>
            <a:ext cx="1003205" cy="1101367"/>
          </a:xfrm>
          <a:prstGeom prst="rect">
            <a:avLst/>
          </a:prstGeom>
        </p:spPr>
      </p:pic>
      <p:sp>
        <p:nvSpPr>
          <p:cNvPr id="35" name="TextBox 3">
            <a:extLst>
              <a:ext uri="{FF2B5EF4-FFF2-40B4-BE49-F238E27FC236}">
                <a16:creationId xmlns:a16="http://schemas.microsoft.com/office/drawing/2014/main" id="{F9034237-DA06-4066-849E-00A115FF4EA1}"/>
              </a:ext>
            </a:extLst>
          </p:cNvPr>
          <p:cNvSpPr txBox="1"/>
          <p:nvPr userDrawn="1"/>
        </p:nvSpPr>
        <p:spPr>
          <a:xfrm>
            <a:off x="2804810" y="7708531"/>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36" name="Title 1">
            <a:extLst>
              <a:ext uri="{FF2B5EF4-FFF2-40B4-BE49-F238E27FC236}">
                <a16:creationId xmlns:a16="http://schemas.microsoft.com/office/drawing/2014/main" id="{9E5F6F2C-DE77-4B3E-986A-23D69ABD846E}"/>
              </a:ext>
            </a:extLst>
          </p:cNvPr>
          <p:cNvSpPr txBox="1">
            <a:spLocks/>
          </p:cNvSpPr>
          <p:nvPr userDrawn="1"/>
        </p:nvSpPr>
        <p:spPr>
          <a:xfrm>
            <a:off x="1602374" y="8230485"/>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37" name="Picture 36">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38" name="Picture 37">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39" name="Picture 38">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40" name="Picture 39">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41" name="Title 1">
            <a:extLst>
              <a:ext uri="{FF2B5EF4-FFF2-40B4-BE49-F238E27FC236}">
                <a16:creationId xmlns:a16="http://schemas.microsoft.com/office/drawing/2014/main" id="{7A218C26-69B7-499C-B190-96851A78FEC6}"/>
              </a:ext>
            </a:extLst>
          </p:cNvPr>
          <p:cNvSpPr txBox="1">
            <a:spLocks/>
          </p:cNvSpPr>
          <p:nvPr userDrawn="1"/>
        </p:nvSpPr>
        <p:spPr>
          <a:xfrm>
            <a:off x="-313564" y="333883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42"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43" name="Picture 4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44" name="Picture 4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45" name="Picture 4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46" name="Picture 4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528959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6D6A78FC-C3D0-46BA-BC5E-CB7B210E0D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F598D354-2D8C-405D-BF49-D855A2A501A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6924D3AD-4470-4038-958B-8C2312B0EB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7182DC19-74BF-4FBB-BA8C-87274E3681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344229452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思源黑体 CN"/>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思源黑体 CN"/>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思源黑体 CN"/>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6D6A78FC-C3D0-46BA-BC5E-CB7B210E0D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F598D354-2D8C-405D-BF49-D855A2A501A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6924D3AD-4470-4038-958B-8C2312B0EB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7182DC19-74BF-4FBB-BA8C-87274E3681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304906395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思源黑体 CN"/>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思源黑体 CN"/>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思源黑体 CN"/>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思源黑体 CN"/>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思源黑体 CN"/>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ea typeface="思源黑体 CN Bold"/>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ea typeface="思源黑体 CN Bold"/>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5CE0DED5-3EA4-41E7-9EC9-26AFF1A29FF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BD484282-6C6A-4DFE-B2F2-98EC99DF59B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426FE1AF-D9C9-47A8-A749-32B2B4ED829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CBD9A4B7-A083-48A1-B27D-44657BF6D730}"/>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140266081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ransition spd="slow" advTm="3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62671834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EA3D6C3-D258-4F5F-A22C-84726A5A328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5" name="Picture 14">
            <a:extLst>
              <a:ext uri="{FF2B5EF4-FFF2-40B4-BE49-F238E27FC236}">
                <a16:creationId xmlns:a16="http://schemas.microsoft.com/office/drawing/2014/main" id="{E149F5EC-44EA-4F7C-AC3F-76D9C4EED3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6" name="Picture 15">
            <a:extLst>
              <a:ext uri="{FF2B5EF4-FFF2-40B4-BE49-F238E27FC236}">
                <a16:creationId xmlns:a16="http://schemas.microsoft.com/office/drawing/2014/main" id="{7AF2C19B-54FE-40E4-B4D5-956E06DB99D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7" name="Picture 16">
            <a:extLst>
              <a:ext uri="{FF2B5EF4-FFF2-40B4-BE49-F238E27FC236}">
                <a16:creationId xmlns:a16="http://schemas.microsoft.com/office/drawing/2014/main" id="{60A5A82F-28AE-4C63-BE91-F44EC9D729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32592015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6D6A78FC-C3D0-46BA-BC5E-CB7B210E0D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F598D354-2D8C-405D-BF49-D855A2A501A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6924D3AD-4470-4038-958B-8C2312B0EB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7182DC19-74BF-4FBB-BA8C-87274E3681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379151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EA3D6C3-D258-4F5F-A22C-84726A5A328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5" name="Picture 14">
            <a:extLst>
              <a:ext uri="{FF2B5EF4-FFF2-40B4-BE49-F238E27FC236}">
                <a16:creationId xmlns:a16="http://schemas.microsoft.com/office/drawing/2014/main" id="{E149F5EC-44EA-4F7C-AC3F-76D9C4EED3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6" name="Picture 15">
            <a:extLst>
              <a:ext uri="{FF2B5EF4-FFF2-40B4-BE49-F238E27FC236}">
                <a16:creationId xmlns:a16="http://schemas.microsoft.com/office/drawing/2014/main" id="{7AF2C19B-54FE-40E4-B4D5-956E06DB99D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7" name="Picture 16">
            <a:extLst>
              <a:ext uri="{FF2B5EF4-FFF2-40B4-BE49-F238E27FC236}">
                <a16:creationId xmlns:a16="http://schemas.microsoft.com/office/drawing/2014/main" id="{60A5A82F-28AE-4C63-BE91-F44EC9D729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5467094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EA3D6C3-D258-4F5F-A22C-84726A5A328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5" name="Picture 14">
            <a:extLst>
              <a:ext uri="{FF2B5EF4-FFF2-40B4-BE49-F238E27FC236}">
                <a16:creationId xmlns:a16="http://schemas.microsoft.com/office/drawing/2014/main" id="{E149F5EC-44EA-4F7C-AC3F-76D9C4EED3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6" name="Picture 15">
            <a:extLst>
              <a:ext uri="{FF2B5EF4-FFF2-40B4-BE49-F238E27FC236}">
                <a16:creationId xmlns:a16="http://schemas.microsoft.com/office/drawing/2014/main" id="{7AF2C19B-54FE-40E4-B4D5-956E06DB99D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7" name="Picture 16">
            <a:extLst>
              <a:ext uri="{FF2B5EF4-FFF2-40B4-BE49-F238E27FC236}">
                <a16:creationId xmlns:a16="http://schemas.microsoft.com/office/drawing/2014/main" id="{60A5A82F-28AE-4C63-BE91-F44EC9D729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9065409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3"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71280C-55C3-414D-BECB-E177B89F91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394449-8308-4E3B-B631-3A74EC32A73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9BBB59">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6AE3F373-8665-4B13-ADD4-AAB5A942512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5" name="Picture 14">
            <a:extLst>
              <a:ext uri="{FF2B5EF4-FFF2-40B4-BE49-F238E27FC236}">
                <a16:creationId xmlns:a16="http://schemas.microsoft.com/office/drawing/2014/main" id="{46CC4A74-3003-4870-846B-9A5D8DD3F77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6" name="Picture 15">
            <a:extLst>
              <a:ext uri="{FF2B5EF4-FFF2-40B4-BE49-F238E27FC236}">
                <a16:creationId xmlns:a16="http://schemas.microsoft.com/office/drawing/2014/main" id="{C4329B0B-D1C6-4B89-B4CE-BE7842D2FF8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7" name="Picture 16">
            <a:extLst>
              <a:ext uri="{FF2B5EF4-FFF2-40B4-BE49-F238E27FC236}">
                <a16:creationId xmlns:a16="http://schemas.microsoft.com/office/drawing/2014/main" id="{EDA897B2-97E8-4695-8FAF-E881E700974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135624456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0" presetClass="entr" presetSubtype="0"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3"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71280C-55C3-414D-BECB-E177B89F91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394449-8308-4E3B-B631-3A74EC32A73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9BBB59">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6AE3F373-8665-4B13-ADD4-AAB5A942512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5" name="Picture 14">
            <a:extLst>
              <a:ext uri="{FF2B5EF4-FFF2-40B4-BE49-F238E27FC236}">
                <a16:creationId xmlns:a16="http://schemas.microsoft.com/office/drawing/2014/main" id="{46CC4A74-3003-4870-846B-9A5D8DD3F77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6" name="Picture 15">
            <a:extLst>
              <a:ext uri="{FF2B5EF4-FFF2-40B4-BE49-F238E27FC236}">
                <a16:creationId xmlns:a16="http://schemas.microsoft.com/office/drawing/2014/main" id="{C4329B0B-D1C6-4B89-B4CE-BE7842D2FF8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7" name="Picture 16">
            <a:extLst>
              <a:ext uri="{FF2B5EF4-FFF2-40B4-BE49-F238E27FC236}">
                <a16:creationId xmlns:a16="http://schemas.microsoft.com/office/drawing/2014/main" id="{EDA897B2-97E8-4695-8FAF-E881E700974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2954319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0" presetClass="entr" presetSubtype="0"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6D6A78FC-C3D0-46BA-BC5E-CB7B210E0D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F598D354-2D8C-405D-BF49-D855A2A501A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6924D3AD-4470-4038-958B-8C2312B0EB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7182DC19-74BF-4FBB-BA8C-87274E3681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119834632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6D6A78FC-C3D0-46BA-BC5E-CB7B210E0DF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F598D354-2D8C-405D-BF49-D855A2A501A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6924D3AD-4470-4038-958B-8C2312B0EBC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7182DC19-74BF-4FBB-BA8C-87274E36816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73575347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37CA138E-9414-4389-9375-D57AD7A8DE8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8" y="-28388164"/>
            <a:ext cx="2186247" cy="3717751"/>
          </a:xfrm>
          <a:prstGeom prst="rect">
            <a:avLst/>
          </a:prstGeom>
        </p:spPr>
      </p:pic>
      <p:pic>
        <p:nvPicPr>
          <p:cNvPr id="12" name="Picture 11">
            <a:extLst>
              <a:ext uri="{FF2B5EF4-FFF2-40B4-BE49-F238E27FC236}">
                <a16:creationId xmlns:a16="http://schemas.microsoft.com/office/drawing/2014/main" id="{2EC948B3-5E7A-4356-A176-859552D8C23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8921565"/>
            <a:ext cx="2186247" cy="3717751"/>
          </a:xfrm>
          <a:prstGeom prst="rect">
            <a:avLst/>
          </a:prstGeom>
        </p:spPr>
      </p:pic>
      <p:pic>
        <p:nvPicPr>
          <p:cNvPr id="13" name="Picture 12">
            <a:extLst>
              <a:ext uri="{FF2B5EF4-FFF2-40B4-BE49-F238E27FC236}">
                <a16:creationId xmlns:a16="http://schemas.microsoft.com/office/drawing/2014/main" id="{87F4B67F-18DA-4A86-B50D-0504683483C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6791869" y="29981034"/>
            <a:ext cx="2186247" cy="3717751"/>
          </a:xfrm>
          <a:prstGeom prst="rect">
            <a:avLst/>
          </a:prstGeom>
        </p:spPr>
      </p:pic>
      <p:pic>
        <p:nvPicPr>
          <p:cNvPr id="14" name="Picture 13">
            <a:extLst>
              <a:ext uri="{FF2B5EF4-FFF2-40B4-BE49-F238E27FC236}">
                <a16:creationId xmlns:a16="http://schemas.microsoft.com/office/drawing/2014/main" id="{937A1B0C-6CC8-48EC-ADA0-255FF12FC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6078132" y="29981035"/>
            <a:ext cx="2186247" cy="3717751"/>
          </a:xfrm>
          <a:prstGeom prst="rect">
            <a:avLst/>
          </a:prstGeom>
        </p:spPr>
      </p:pic>
    </p:spTree>
    <p:extLst>
      <p:ext uri="{BB962C8B-B14F-4D97-AF65-F5344CB8AC3E}">
        <p14:creationId xmlns:p14="http://schemas.microsoft.com/office/powerpoint/2010/main" val="275330506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12" Type="http://schemas.openxmlformats.org/officeDocument/2006/relationships/image" Target="../media/image26.png"/><Relationship Id="rId7" Type="http://schemas.openxmlformats.org/officeDocument/2006/relationships/image" Target="../media/image6.svg"/><Relationship Id="rId2" Type="http://schemas.openxmlformats.org/officeDocument/2006/relationships/image" Target="../media/image30.png"/><Relationship Id="rId1" Type="http://schemas.openxmlformats.org/officeDocument/2006/relationships/slideLayout" Target="../slideLayouts/slideLayout93.xml"/><Relationship Id="rId11" Type="http://schemas.openxmlformats.org/officeDocument/2006/relationships/image" Target="../media/image10.svg"/><Relationship Id="rId5" Type="http://schemas.openxmlformats.org/officeDocument/2006/relationships/image" Target="../media/image2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0.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122.xml"/><Relationship Id="rId5" Type="http://schemas.openxmlformats.org/officeDocument/2006/relationships/image" Target="../media/image32.png"/><Relationship Id="rId4" Type="http://schemas.openxmlformats.org/officeDocument/2006/relationships/image" Target="../media/image163.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5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Layout" Target="../slideLayouts/slideLayout58.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3.png"/><Relationship Id="rId1" Type="http://schemas.openxmlformats.org/officeDocument/2006/relationships/slideLayout" Target="../slideLayouts/slideLayout58.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45.png"/><Relationship Id="rId1" Type="http://schemas.openxmlformats.org/officeDocument/2006/relationships/slideLayout" Target="../slideLayouts/slideLayout134.xml"/><Relationship Id="rId6" Type="http://schemas.openxmlformats.org/officeDocument/2006/relationships/image" Target="../media/image14.png"/><Relationship Id="rId5" Type="http://schemas.openxmlformats.org/officeDocument/2006/relationships/image" Target="../media/image1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12"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93.xml"/><Relationship Id="rId6" Type="http://schemas.openxmlformats.org/officeDocument/2006/relationships/image" Target="../media/image25.png"/><Relationship Id="rId11" Type="http://schemas.openxmlformats.org/officeDocument/2006/relationships/image" Target="../media/image10.svg"/><Relationship Id="rId5" Type="http://schemas.microsoft.com/office/2007/relationships/hdphoto" Target="../media/hdphoto2.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57.xml"/><Relationship Id="rId7"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5.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41.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86.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336047" y="-1101914"/>
            <a:ext cx="15040136" cy="8992379"/>
          </a:xfrm>
          <a:prstGeom prst="rect">
            <a:avLst/>
          </a:prstGeom>
        </p:spPr>
      </p:pic>
    </p:spTree>
    <p:extLst>
      <p:ext uri="{BB962C8B-B14F-4D97-AF65-F5344CB8AC3E}">
        <p14:creationId xmlns:p14="http://schemas.microsoft.com/office/powerpoint/2010/main" val="1269844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p:cNvSpPr txBox="1"/>
          <p:nvPr/>
        </p:nvSpPr>
        <p:spPr>
          <a:xfrm>
            <a:off x="6988807" y="1603342"/>
            <a:ext cx="5147241" cy="2800767"/>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b="0" i="0" u="none" strike="noStrike" kern="1200" cap="none" spc="0" normalizeH="0" baseline="0" noProof="0" dirty="0" smtClean="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zh-CN" sz="4400" b="0" i="0" u="none" strike="noStrike" kern="1200" cap="none" spc="0" normalizeH="0" baseline="0" noProof="0" dirty="0" smtClean="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6" name="矩形: 圆角 12">
            <a:extLst>
              <a:ext uri="{FF2B5EF4-FFF2-40B4-BE49-F238E27FC236}">
                <a16:creationId xmlns:a16="http://schemas.microsoft.com/office/drawing/2014/main" id="{8954B49A-3A9D-4CD4-A153-0BADAB8DF30D}"/>
              </a:ext>
            </a:extLst>
          </p:cNvPr>
          <p:cNvSpPr/>
          <p:nvPr/>
        </p:nvSpPr>
        <p:spPr>
          <a:xfrm>
            <a:off x="602417" y="72725"/>
            <a:ext cx="9633784" cy="1336975"/>
          </a:xfrm>
          <a:prstGeom prst="roundRect">
            <a:avLst>
              <a:gd name="adj" fmla="val 1676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Rectangle 2"/>
          <p:cNvSpPr/>
          <p:nvPr/>
        </p:nvSpPr>
        <p:spPr>
          <a:xfrm>
            <a:off x="7086975" y="1844952"/>
            <a:ext cx="5049073" cy="2246769"/>
          </a:xfrm>
          <a:prstGeom prst="rect">
            <a:avLst/>
          </a:prstGeom>
          <a:ln>
            <a:noFill/>
          </a:ln>
        </p:spPr>
        <p:txBody>
          <a:bodyPr wrap="square">
            <a:spAutoFit/>
          </a:bodyPr>
          <a:lstStyle/>
          <a:p>
            <a:pPr lvl="0">
              <a:defRPr/>
            </a:pPr>
            <a:r>
              <a:rPr lang="vi-VN" sz="2800" dirty="0" smtClean="0">
                <a:latin typeface="Arial" panose="020B0604020202020204" pitchFamily="34" charset="0"/>
                <a:cs typeface="Arial" panose="020B0604020202020204" pitchFamily="34" charset="0"/>
              </a:rPr>
              <a:t>Hình a, b: Nước hòa tan nhiều chất, giúp cơ thể sinh vật (người, trâu, ...) hấp thụ được các chất dinh dưỡng và thải ra các chất độc hại.</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 name="Rectangle 3"/>
          <p:cNvSpPr/>
          <p:nvPr/>
        </p:nvSpPr>
        <p:spPr>
          <a:xfrm>
            <a:off x="761890" y="156436"/>
            <a:ext cx="9314838" cy="1169551"/>
          </a:xfrm>
          <a:prstGeom prst="rect">
            <a:avLst/>
          </a:prstGeom>
        </p:spPr>
        <p:txBody>
          <a:bodyPr wrap="square">
            <a:spAutoFit/>
          </a:bodyPr>
          <a:lstStyle/>
          <a:p>
            <a:pPr algn="ctr"/>
            <a:r>
              <a:rPr lang="vi-VN" sz="35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1. Quan sát hình 6 và cho biết vai trò của nước với con người, động vật và thực vật.</a:t>
            </a:r>
            <a:endParaRPr lang="en-US" sz="3500" b="1" dirty="0"/>
          </a:p>
        </p:txBody>
      </p:sp>
      <p:sp>
        <p:nvSpPr>
          <p:cNvPr id="10" name="文本框 5"/>
          <p:cNvSpPr txBox="1"/>
          <p:nvPr/>
        </p:nvSpPr>
        <p:spPr>
          <a:xfrm>
            <a:off x="6988808" y="4505164"/>
            <a:ext cx="5147241" cy="2092881"/>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12" name="Rectangle 11"/>
          <p:cNvSpPr/>
          <p:nvPr/>
        </p:nvSpPr>
        <p:spPr>
          <a:xfrm>
            <a:off x="7142927" y="4707274"/>
            <a:ext cx="5049073" cy="1477328"/>
          </a:xfrm>
          <a:prstGeom prst="rect">
            <a:avLst/>
          </a:prstGeom>
          <a:ln>
            <a:solidFill>
              <a:schemeClr val="bg1"/>
            </a:solidFill>
          </a:ln>
        </p:spPr>
        <p:txBody>
          <a:bodyPr wrap="square">
            <a:spAutoFit/>
          </a:bodyPr>
          <a:lstStyle/>
          <a:p>
            <a:pPr lvl="0">
              <a:defRPr/>
            </a:pPr>
            <a:r>
              <a:rPr lang="vi-VN" sz="3000" dirty="0" smtClean="0">
                <a:latin typeface="Arial" panose="020B0604020202020204" pitchFamily="34" charset="0"/>
                <a:cs typeface="Arial" panose="020B0604020202020204" pitchFamily="34" charset="0"/>
              </a:rPr>
              <a:t>Hình c: Nước </a:t>
            </a:r>
            <a:r>
              <a:rPr lang="vi-VN" sz="3000" dirty="0">
                <a:latin typeface="Arial" panose="020B0604020202020204" pitchFamily="34" charset="0"/>
                <a:cs typeface="Arial" panose="020B0604020202020204" pitchFamily="34" charset="0"/>
              </a:rPr>
              <a:t>là môi trường sống của sinh vật (con cá, cây sen, ...)</a:t>
            </a:r>
            <a:endParaRPr kumimoji="0" lang="en-US" sz="3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36621" y="1817466"/>
            <a:ext cx="6347290" cy="4548509"/>
          </a:xfrm>
          <a:prstGeom prst="rect">
            <a:avLst/>
          </a:prstGeom>
        </p:spPr>
      </p:pic>
    </p:spTree>
    <p:extLst>
      <p:ext uri="{BB962C8B-B14F-4D97-AF65-F5344CB8AC3E}">
        <p14:creationId xmlns:p14="http://schemas.microsoft.com/office/powerpoint/2010/main" val="817682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5"/>
          <p:cNvSpPr txBox="1"/>
          <p:nvPr/>
        </p:nvSpPr>
        <p:spPr>
          <a:xfrm>
            <a:off x="2022514" y="1914663"/>
            <a:ext cx="9494889" cy="4386270"/>
          </a:xfrm>
          <a:prstGeom prst="rect">
            <a:avLst/>
          </a:prstGeom>
          <a:solidFill>
            <a:schemeClr val="bg1"/>
          </a:solidFill>
          <a:ln w="38100">
            <a:solidFill>
              <a:srgbClr val="FF0000"/>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cxnSp>
        <p:nvCxnSpPr>
          <p:cNvPr id="4" name="直接连接符 8"/>
          <p:cNvCxnSpPr/>
          <p:nvPr/>
        </p:nvCxnSpPr>
        <p:spPr>
          <a:xfrm>
            <a:off x="4043379" y="1283982"/>
            <a:ext cx="6811193" cy="0"/>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47321" y="1053150"/>
            <a:ext cx="2296058"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45B4D"/>
                </a:solidFill>
                <a:effectLst/>
                <a:uLnTx/>
                <a:uFillTx/>
                <a:latin typeface="UTM Colossalis" panose="02040603050506020204" pitchFamily="18" charset="0"/>
                <a:cs typeface="+mn-cs"/>
              </a:rPr>
              <a:t>Em</a:t>
            </a:r>
            <a:r>
              <a:rPr kumimoji="0" lang="en-US" sz="2400" b="0" i="0" u="none" strike="noStrike" kern="1200" cap="none" spc="0" normalizeH="0" noProof="0" dirty="0" smtClean="0">
                <a:ln>
                  <a:noFill/>
                </a:ln>
                <a:solidFill>
                  <a:srgbClr val="F45B4D"/>
                </a:solidFill>
                <a:effectLst/>
                <a:uLnTx/>
                <a:uFillTx/>
                <a:latin typeface="UTM Colossalis" panose="02040603050506020204" pitchFamily="18" charset="0"/>
                <a:cs typeface="+mn-cs"/>
              </a:rPr>
              <a:t> </a:t>
            </a:r>
            <a:r>
              <a:rPr kumimoji="0" lang="vi-VN" sz="2400" b="0" i="0" u="none" strike="noStrike" kern="1200" cap="none" spc="0" normalizeH="0" noProof="0" dirty="0" smtClean="0">
                <a:ln>
                  <a:noFill/>
                </a:ln>
                <a:solidFill>
                  <a:srgbClr val="F45B4D"/>
                </a:solidFill>
                <a:effectLst/>
                <a:uLnTx/>
                <a:uFillTx/>
                <a:latin typeface="UTM Colossalis" panose="02040603050506020204" pitchFamily="18" charset="0"/>
                <a:cs typeface="+mn-cs"/>
              </a:rPr>
              <a:t>có biết</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mc:AlternateContent xmlns:mc="http://schemas.openxmlformats.org/markup-compatibility/2006" xmlns:a14="http://schemas.microsoft.com/office/drawing/2010/main">
        <mc:Choice Requires="a14">
          <p:sp>
            <p:nvSpPr>
              <p:cNvPr id="8" name="TextBox 7"/>
              <p:cNvSpPr txBox="1"/>
              <p:nvPr/>
            </p:nvSpPr>
            <p:spPr>
              <a:xfrm>
                <a:off x="2738723" y="2333113"/>
                <a:ext cx="8707382" cy="3549370"/>
              </a:xfrm>
              <a:prstGeom prst="rect">
                <a:avLst/>
              </a:prstGeom>
              <a:noFill/>
            </p:spPr>
            <p:txBody>
              <a:bodyPr wrap="square" rtlCol="0">
                <a:spAutoFit/>
              </a:bodyPr>
              <a:lstStyle/>
              <a:p>
                <a:r>
                  <a:rPr lang="vi-VN" sz="3500" dirty="0" smtClean="0">
                    <a:latin typeface="Cambria" panose="02040503050406030204" pitchFamily="18" charset="0"/>
                    <a:ea typeface="Cambria" panose="02040503050406030204" pitchFamily="18" charset="0"/>
                    <a:cs typeface="Arial" panose="020B0604020202020204" pitchFamily="34" charset="0"/>
                  </a:rPr>
                  <a:t>  Nước chiếm phần lớn trong cơ thể người, động vật, thực vật. Sinh vật sẽ chết nếu mất từ </a:t>
                </a:r>
                <a14:m>
                  <m:oMath xmlns:m="http://schemas.openxmlformats.org/officeDocument/2006/math">
                    <m:f>
                      <m:fPr>
                        <m:ctrlPr>
                          <a:rPr lang="vi-VN" sz="3500" i="1" smtClean="0">
                            <a:latin typeface="Cambria Math" panose="02040503050406030204" pitchFamily="18" charset="0"/>
                            <a:cs typeface="Arial" panose="020B0604020202020204" pitchFamily="34" charset="0"/>
                          </a:rPr>
                        </m:ctrlPr>
                      </m:fPr>
                      <m:num>
                        <m:r>
                          <a:rPr lang="vi-VN" sz="3500" i="1">
                            <a:latin typeface="Cambria Math" panose="02040503050406030204" pitchFamily="18" charset="0"/>
                            <a:cs typeface="Arial" panose="020B0604020202020204" pitchFamily="34" charset="0"/>
                          </a:rPr>
                          <m:t>1</m:t>
                        </m:r>
                      </m:num>
                      <m:den>
                        <m:r>
                          <a:rPr lang="vi-VN" sz="3500" i="1">
                            <a:latin typeface="Cambria Math" panose="02040503050406030204" pitchFamily="18" charset="0"/>
                            <a:cs typeface="Arial" panose="020B0604020202020204" pitchFamily="34" charset="0"/>
                          </a:rPr>
                          <m:t>10</m:t>
                        </m:r>
                      </m:den>
                    </m:f>
                  </m:oMath>
                </a14:m>
                <a:r>
                  <a:rPr lang="vi-VN" sz="3500" dirty="0" smtClean="0">
                    <a:latin typeface="Cambria" panose="02040503050406030204" pitchFamily="18" charset="0"/>
                    <a:ea typeface="Cambria" panose="02040503050406030204" pitchFamily="18" charset="0"/>
                    <a:cs typeface="Arial" panose="020B0604020202020204" pitchFamily="34" charset="0"/>
                  </a:rPr>
                  <a:t> đến </a:t>
                </a:r>
                <a14:m>
                  <m:oMath xmlns:m="http://schemas.openxmlformats.org/officeDocument/2006/math">
                    <m:f>
                      <m:fPr>
                        <m:ctrlPr>
                          <a:rPr lang="vi-VN" sz="3500" i="1" smtClean="0">
                            <a:latin typeface="Cambria Math" panose="02040503050406030204" pitchFamily="18" charset="0"/>
                            <a:cs typeface="Arial" panose="020B0604020202020204" pitchFamily="34" charset="0"/>
                          </a:rPr>
                        </m:ctrlPr>
                      </m:fPr>
                      <m:num>
                        <m:r>
                          <a:rPr lang="vi-VN" sz="3500" i="1">
                            <a:latin typeface="Cambria Math" panose="02040503050406030204" pitchFamily="18" charset="0"/>
                            <a:cs typeface="Arial" panose="020B0604020202020204" pitchFamily="34" charset="0"/>
                          </a:rPr>
                          <m:t>1</m:t>
                        </m:r>
                      </m:num>
                      <m:den>
                        <m:r>
                          <a:rPr lang="vi-VN" sz="3500" i="1">
                            <a:latin typeface="Cambria Math" panose="02040503050406030204" pitchFamily="18" charset="0"/>
                            <a:cs typeface="Arial" panose="020B0604020202020204" pitchFamily="34" charset="0"/>
                          </a:rPr>
                          <m:t>5</m:t>
                        </m:r>
                      </m:den>
                    </m:f>
                  </m:oMath>
                </a14:m>
                <a:r>
                  <a:rPr lang="vi-VN" sz="3500" dirty="0" smtClean="0">
                    <a:latin typeface="Cambria" panose="02040503050406030204" pitchFamily="18" charset="0"/>
                    <a:ea typeface="Cambria" panose="02040503050406030204" pitchFamily="18" charset="0"/>
                    <a:cs typeface="Arial" panose="020B0604020202020204" pitchFamily="34" charset="0"/>
                  </a:rPr>
                  <a:t> lượng nước trong cơ thể.</a:t>
                </a:r>
              </a:p>
              <a:p>
                <a:r>
                  <a:rPr lang="vi-VN" sz="3500" dirty="0" smtClean="0">
                    <a:latin typeface="Cambria" panose="02040503050406030204" pitchFamily="18" charset="0"/>
                    <a:ea typeface="Cambria" panose="02040503050406030204" pitchFamily="18" charset="0"/>
                    <a:cs typeface="Arial" panose="020B0604020202020204" pitchFamily="34" charset="0"/>
                  </a:rPr>
                  <a:t>Nước hòa tan nhiều chất, giúp cơ thể hấp thụ được các chất dinh dưỡng và thải ra các chất độc hại.</a:t>
                </a:r>
                <a:endParaRPr lang="en-US" sz="3500" dirty="0">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738723" y="2333113"/>
                <a:ext cx="8707382" cy="3549370"/>
              </a:xfrm>
              <a:prstGeom prst="rect">
                <a:avLst/>
              </a:prstGeom>
              <a:blipFill>
                <a:blip r:embed="rId2"/>
                <a:stretch>
                  <a:fillRect l="-2029" t="-2577" r="-2659" b="-5498"/>
                </a:stretch>
              </a:blipFill>
            </p:spPr>
            <p:txBody>
              <a:bodyPr/>
              <a:lstStyle/>
              <a:p>
                <a:r>
                  <a:rPr lang="en-US">
                    <a:noFill/>
                  </a:rPr>
                  <a:t> </a:t>
                </a:r>
              </a:p>
            </p:txBody>
          </p:sp>
        </mc:Fallback>
      </mc:AlternateContent>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830238" y="1991691"/>
            <a:ext cx="1100761" cy="1100761"/>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794589" y="3687642"/>
            <a:ext cx="1100761" cy="1100761"/>
          </a:xfrm>
          <a:prstGeom prst="rect">
            <a:avLst/>
          </a:prstGeom>
        </p:spPr>
      </p:pic>
      <p:pic>
        <p:nvPicPr>
          <p:cNvPr id="12"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05502">
            <a:off x="9493333" y="353879"/>
            <a:ext cx="2576060" cy="2198238"/>
          </a:xfrm>
          <a:prstGeom prst="rect">
            <a:avLst/>
          </a:prstGeom>
        </p:spPr>
      </p:pic>
      <p:pic>
        <p:nvPicPr>
          <p:cNvPr id="13"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06009" y="3852204"/>
            <a:ext cx="3544732" cy="3109026"/>
          </a:xfrm>
          <a:prstGeom prst="rect">
            <a:avLst/>
          </a:prstGeom>
        </p:spPr>
      </p:pic>
    </p:spTree>
    <p:extLst>
      <p:ext uri="{BB962C8B-B14F-4D97-AF65-F5344CB8AC3E}">
        <p14:creationId xmlns:p14="http://schemas.microsoft.com/office/powerpoint/2010/main" val="2395508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513277" y="240766"/>
            <a:ext cx="11165446" cy="1169551"/>
          </a:xfrm>
          <a:prstGeom prst="rect">
            <a:avLst/>
          </a:prstGeom>
          <a:solidFill>
            <a:schemeClr val="bg1"/>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vi-VN" sz="3500" b="1" dirty="0" smtClean="0">
                <a:solidFill>
                  <a:srgbClr val="333333"/>
                </a:solidFill>
                <a:latin typeface="Cambria" panose="02040503050406030204" pitchFamily="18" charset="0"/>
                <a:ea typeface="Cambria" panose="02040503050406030204" pitchFamily="18" charset="0"/>
              </a:rPr>
              <a:t>2. Quan </a:t>
            </a:r>
            <a:r>
              <a:rPr lang="vi-VN" sz="3500" b="1" dirty="0">
                <a:solidFill>
                  <a:srgbClr val="333333"/>
                </a:solidFill>
                <a:latin typeface="Cambria" panose="02040503050406030204" pitchFamily="18" charset="0"/>
                <a:ea typeface="Cambria" panose="02040503050406030204" pitchFamily="18" charset="0"/>
              </a:rPr>
              <a:t>sát hình 7 và cho biết nước được sử dụng vào các hoạt động gì và tác dụng của các hoạt động đó</a:t>
            </a:r>
            <a:r>
              <a:rPr lang="vi-VN" sz="3500" b="1" dirty="0" smtClean="0">
                <a:solidFill>
                  <a:srgbClr val="333333"/>
                </a:solidFill>
                <a:latin typeface="Cambria" panose="02040503050406030204" pitchFamily="18" charset="0"/>
                <a:ea typeface="Cambria" panose="02040503050406030204" pitchFamily="18" charset="0"/>
              </a:rPr>
              <a:t>.</a:t>
            </a:r>
            <a:endParaRPr lang="en-US" sz="3500" b="1"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2165498" y="1577094"/>
            <a:ext cx="7861004" cy="5064649"/>
          </a:xfrm>
          <a:prstGeom prst="rect">
            <a:avLst/>
          </a:prstGeom>
        </p:spPr>
      </p:pic>
    </p:spTree>
    <p:extLst>
      <p:ext uri="{BB962C8B-B14F-4D97-AF65-F5344CB8AC3E}">
        <p14:creationId xmlns:p14="http://schemas.microsoft.com/office/powerpoint/2010/main" val="3626201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5" name="Rectangle 4"/>
          <p:cNvSpPr/>
          <p:nvPr/>
        </p:nvSpPr>
        <p:spPr>
          <a:xfrm rot="21387501">
            <a:off x="5396721" y="4630428"/>
            <a:ext cx="6748964" cy="1708160"/>
          </a:xfrm>
          <a:prstGeom prst="rect">
            <a:avLst/>
          </a:prstGeom>
          <a:solidFill>
            <a:schemeClr val="accent1">
              <a:lumMod val="40000"/>
              <a:lumOff val="60000"/>
            </a:schemeClr>
          </a:solidFill>
          <a:ln w="38100">
            <a:solidFill>
              <a:schemeClr val="tx1"/>
            </a:solidFill>
          </a:ln>
        </p:spPr>
        <p:txBody>
          <a:bodyPr wrap="square">
            <a:spAutoFit/>
          </a:bodyPr>
          <a:lstStyle/>
          <a:p>
            <a:pPr lvl="0" algn="ctr"/>
            <a:r>
              <a:rPr lang="vi-VN" sz="3500" dirty="0">
                <a:solidFill>
                  <a:srgbClr val="333333"/>
                </a:solidFill>
                <a:latin typeface="Cambria" panose="02040503050406030204" pitchFamily="18" charset="0"/>
                <a:ea typeface="Cambria" panose="02040503050406030204" pitchFamily="18" charset="0"/>
              </a:rPr>
              <a:t>Nước dùng </a:t>
            </a:r>
            <a:r>
              <a:rPr lang="vi-VN" sz="3500" dirty="0" smtClean="0">
                <a:solidFill>
                  <a:srgbClr val="333333"/>
                </a:solidFill>
                <a:latin typeface="Cambria" panose="02040503050406030204" pitchFamily="18" charset="0"/>
                <a:ea typeface="Cambria" panose="02040503050406030204" pitchFamily="18" charset="0"/>
              </a:rPr>
              <a:t>nấu chín </a:t>
            </a:r>
            <a:r>
              <a:rPr lang="vi-VN" sz="3500" dirty="0">
                <a:solidFill>
                  <a:srgbClr val="333333"/>
                </a:solidFill>
                <a:latin typeface="Cambria" panose="02040503050406030204" pitchFamily="18" charset="0"/>
                <a:ea typeface="Cambria" panose="02040503050406030204" pitchFamily="18" charset="0"/>
              </a:rPr>
              <a:t>thức ăn, </a:t>
            </a:r>
            <a:r>
              <a:rPr lang="vi-VN" sz="3500" dirty="0" smtClean="0">
                <a:solidFill>
                  <a:srgbClr val="333333"/>
                </a:solidFill>
                <a:latin typeface="Cambria" panose="02040503050406030204" pitchFamily="18" charset="0"/>
                <a:ea typeface="Cambria" panose="02040503050406030204" pitchFamily="18" charset="0"/>
              </a:rPr>
              <a:t>giúp cơ </a:t>
            </a:r>
            <a:r>
              <a:rPr lang="vi-VN" sz="3500" dirty="0">
                <a:solidFill>
                  <a:srgbClr val="333333"/>
                </a:solidFill>
                <a:latin typeface="Cambria" panose="02040503050406030204" pitchFamily="18" charset="0"/>
                <a:ea typeface="Cambria" panose="02040503050406030204" pitchFamily="18" charset="0"/>
              </a:rPr>
              <a:t>thể hấp thu các chất dinh dưỡng</a:t>
            </a:r>
            <a:endPar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7" name="TextBox 26"/>
          <p:cNvSpPr txBox="1"/>
          <p:nvPr/>
        </p:nvSpPr>
        <p:spPr>
          <a:xfrm rot="303055">
            <a:off x="20032" y="3679918"/>
            <a:ext cx="5731264" cy="707886"/>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4000" dirty="0" smtClean="0">
                <a:solidFill>
                  <a:srgbClr val="333333"/>
                </a:solidFill>
                <a:latin typeface="Cambria" panose="02040503050406030204" pitchFamily="18" charset="0"/>
                <a:ea typeface="Cambria" panose="02040503050406030204" pitchFamily="18" charset="0"/>
              </a:rPr>
              <a:t>Tắm </a:t>
            </a:r>
            <a:r>
              <a:rPr lang="vi-VN" sz="4000" dirty="0">
                <a:solidFill>
                  <a:srgbClr val="333333"/>
                </a:solidFill>
                <a:latin typeface="Cambria" panose="02040503050406030204" pitchFamily="18" charset="0"/>
                <a:ea typeface="Cambria" panose="02040503050406030204" pitchFamily="18" charset="0"/>
              </a:rPr>
              <a:t>để làm sạch cơ thể</a:t>
            </a:r>
            <a:r>
              <a:rPr lang="vi-VN" sz="4000" dirty="0" smtClean="0">
                <a:solidFill>
                  <a:srgbClr val="333333"/>
                </a:solidFill>
                <a:latin typeface="Cambria" panose="02040503050406030204" pitchFamily="18" charset="0"/>
                <a:ea typeface="Cambria" panose="02040503050406030204" pitchFamily="18" charset="0"/>
              </a:rPr>
              <a:t>.</a:t>
            </a:r>
            <a:endParaRPr lang="vi-VN" sz="4000" dirty="0">
              <a:solidFill>
                <a:srgbClr val="333333"/>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4"/>
          <a:srcRect l="1096" t="670" r="50717" b="54820"/>
          <a:stretch/>
        </p:blipFill>
        <p:spPr>
          <a:xfrm rot="358175">
            <a:off x="1082281" y="996083"/>
            <a:ext cx="4124494" cy="2558713"/>
          </a:xfrm>
          <a:prstGeom prst="rect">
            <a:avLst/>
          </a:prstGeom>
        </p:spPr>
      </p:pic>
      <p:pic>
        <p:nvPicPr>
          <p:cNvPr id="4" name="Picture 3"/>
          <p:cNvPicPr>
            <a:picLocks noChangeAspect="1"/>
          </p:cNvPicPr>
          <p:nvPr/>
        </p:nvPicPr>
        <p:blipFill rotWithShape="1">
          <a:blip r:embed="rId4"/>
          <a:srcRect l="49900" b="53777"/>
          <a:stretch/>
        </p:blipFill>
        <p:spPr>
          <a:xfrm rot="21389249">
            <a:off x="6289056" y="1394706"/>
            <a:ext cx="4773168" cy="2957776"/>
          </a:xfrm>
          <a:prstGeom prst="rect">
            <a:avLst/>
          </a:prstGeom>
        </p:spPr>
      </p:pic>
    </p:spTree>
    <p:extLst>
      <p:ext uri="{BB962C8B-B14F-4D97-AF65-F5344CB8AC3E}">
        <p14:creationId xmlns:p14="http://schemas.microsoft.com/office/powerpoint/2010/main" val="4013294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H="1" flipV="1">
            <a:off x="0" y="-62342"/>
            <a:ext cx="3224361" cy="1577094"/>
          </a:xfrm>
          <a:prstGeom prst="rect">
            <a:avLst/>
          </a:prstGeom>
        </p:spPr>
      </p:pic>
      <p:sp>
        <p:nvSpPr>
          <p:cNvPr id="5" name="Rectangle 4"/>
          <p:cNvSpPr/>
          <p:nvPr/>
        </p:nvSpPr>
        <p:spPr>
          <a:xfrm rot="21387501">
            <a:off x="6227002" y="4574452"/>
            <a:ext cx="5908316" cy="1239063"/>
          </a:xfrm>
          <a:prstGeom prst="rect">
            <a:avLst/>
          </a:prstGeom>
          <a:solidFill>
            <a:schemeClr val="accent1">
              <a:lumMod val="40000"/>
              <a:lumOff val="60000"/>
            </a:schemeClr>
          </a:solidFill>
          <a:ln w="38100">
            <a:solidFill>
              <a:schemeClr val="tx1"/>
            </a:solidFill>
          </a:ln>
        </p:spPr>
        <p:txBody>
          <a:bodyPr wrap="square">
            <a:spAutoFit/>
          </a:bodyPr>
          <a:lstStyle/>
          <a:p>
            <a:pPr algn="ctr"/>
            <a:r>
              <a:rPr lang="vi-VN" sz="3600" dirty="0">
                <a:solidFill>
                  <a:srgbClr val="333333"/>
                </a:solidFill>
                <a:latin typeface="Cambria" panose="02040503050406030204" pitchFamily="18" charset="0"/>
                <a:ea typeface="Cambria" panose="02040503050406030204" pitchFamily="18" charset="0"/>
              </a:rPr>
              <a:t>Lợi dụng sức nước tạo ra điện phục vụ đời sống</a:t>
            </a:r>
            <a:r>
              <a:rPr lang="vi-VN" sz="3600" dirty="0" smtClean="0">
                <a:solidFill>
                  <a:srgbClr val="333333"/>
                </a:solidFill>
                <a:latin typeface="Cambria" panose="02040503050406030204" pitchFamily="18" charset="0"/>
                <a:ea typeface="Cambria" panose="02040503050406030204" pitchFamily="18" charset="0"/>
              </a:rPr>
              <a:t>.</a:t>
            </a:r>
            <a:endParaRPr lang="vi-VN" sz="3600" dirty="0">
              <a:solidFill>
                <a:srgbClr val="333333"/>
              </a:solidFill>
              <a:latin typeface="Cambria" panose="02040503050406030204" pitchFamily="18" charset="0"/>
              <a:ea typeface="Cambria" panose="02040503050406030204" pitchFamily="18" charset="0"/>
            </a:endParaRPr>
          </a:p>
        </p:txBody>
      </p:sp>
      <p:sp>
        <p:nvSpPr>
          <p:cNvPr id="27" name="TextBox 26"/>
          <p:cNvSpPr txBox="1"/>
          <p:nvPr/>
        </p:nvSpPr>
        <p:spPr>
          <a:xfrm rot="303055">
            <a:off x="285088" y="4301187"/>
            <a:ext cx="5731264" cy="2062103"/>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3200" dirty="0">
                <a:solidFill>
                  <a:srgbClr val="333333"/>
                </a:solidFill>
                <a:latin typeface="Cambria" panose="02040503050406030204" pitchFamily="18" charset="0"/>
                <a:ea typeface="Cambria" panose="02040503050406030204" pitchFamily="18" charset="0"/>
              </a:rPr>
              <a:t>Nước dùng trong </a:t>
            </a:r>
            <a:r>
              <a:rPr lang="vi-VN" sz="3200" dirty="0" smtClean="0">
                <a:solidFill>
                  <a:srgbClr val="333333"/>
                </a:solidFill>
                <a:latin typeface="Cambria" panose="02040503050406030204" pitchFamily="18" charset="0"/>
                <a:ea typeface="Cambria" panose="02040503050406030204" pitchFamily="18" charset="0"/>
              </a:rPr>
              <a:t>nông nghiệp  </a:t>
            </a:r>
            <a:r>
              <a:rPr lang="vi-VN" sz="3200" dirty="0">
                <a:solidFill>
                  <a:srgbClr val="333333"/>
                </a:solidFill>
                <a:latin typeface="Cambria" panose="02040503050406030204" pitchFamily="18" charset="0"/>
                <a:ea typeface="Cambria" panose="02040503050406030204" pitchFamily="18" charset="0"/>
              </a:rPr>
              <a:t>giúp hòa tan các chất dinh dưỡng trong đất </a:t>
            </a:r>
            <a:r>
              <a:rPr lang="vi-VN" sz="3200" dirty="0" smtClean="0">
                <a:solidFill>
                  <a:srgbClr val="333333"/>
                </a:solidFill>
                <a:latin typeface="Cambria" panose="02040503050406030204" pitchFamily="18" charset="0"/>
                <a:ea typeface="Cambria" panose="02040503050406030204" pitchFamily="18" charset="0"/>
              </a:rPr>
              <a:t>giúp rễ </a:t>
            </a:r>
            <a:r>
              <a:rPr lang="vi-VN" sz="3200" dirty="0">
                <a:solidFill>
                  <a:srgbClr val="333333"/>
                </a:solidFill>
                <a:latin typeface="Cambria" panose="02040503050406030204" pitchFamily="18" charset="0"/>
                <a:ea typeface="Cambria" panose="02040503050406030204" pitchFamily="18" charset="0"/>
              </a:rPr>
              <a:t>cây dễ dàng hấp thụ</a:t>
            </a:r>
            <a:r>
              <a:rPr lang="vi-VN" sz="3200" dirty="0" smtClean="0">
                <a:solidFill>
                  <a:srgbClr val="333333"/>
                </a:solidFill>
                <a:latin typeface="Cambria" panose="02040503050406030204" pitchFamily="18" charset="0"/>
                <a:ea typeface="Cambria" panose="02040503050406030204" pitchFamily="18" charset="0"/>
              </a:rPr>
              <a:t>.</a:t>
            </a:r>
            <a:endParaRPr lang="vi-VN" sz="3200" dirty="0">
              <a:solidFill>
                <a:srgbClr val="333333"/>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4"/>
          <a:srcRect l="-1" t="46094" r="51293" b="5158"/>
          <a:stretch/>
        </p:blipFill>
        <p:spPr>
          <a:xfrm rot="593975">
            <a:off x="1192264" y="1179499"/>
            <a:ext cx="4426744" cy="2854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4"/>
          <a:srcRect l="50922" t="46495" r="370" b="4757"/>
          <a:stretch/>
        </p:blipFill>
        <p:spPr>
          <a:xfrm rot="21051255">
            <a:off x="6609659" y="1345614"/>
            <a:ext cx="4517383" cy="2912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4844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5"/>
          <p:cNvSpPr txBox="1"/>
          <p:nvPr/>
        </p:nvSpPr>
        <p:spPr>
          <a:xfrm>
            <a:off x="4214847" y="1735384"/>
            <a:ext cx="7594531" cy="2439183"/>
          </a:xfrm>
          <a:prstGeom prst="rect">
            <a:avLst/>
          </a:prstGeom>
          <a:solidFill>
            <a:schemeClr val="bg1"/>
          </a:solidFill>
          <a:ln w="38100">
            <a:solidFill>
              <a:schemeClr val="tx1"/>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2675979"/>
            <a:ext cx="4214847" cy="4167430"/>
          </a:xfrm>
          <a:prstGeom prst="rect">
            <a:avLst/>
          </a:prstGeom>
        </p:spPr>
      </p:pic>
      <p:sp>
        <p:nvSpPr>
          <p:cNvPr id="5" name="TextBox 4"/>
          <p:cNvSpPr txBox="1"/>
          <p:nvPr/>
        </p:nvSpPr>
        <p:spPr>
          <a:xfrm>
            <a:off x="4292668" y="1678387"/>
            <a:ext cx="7633442" cy="2554545"/>
          </a:xfrm>
          <a:prstGeom prst="rect">
            <a:avLst/>
          </a:prstGeom>
          <a:noFill/>
        </p:spPr>
        <p:txBody>
          <a:bodyPr wrap="square" rtlCol="0">
            <a:spAutoFit/>
          </a:bodyPr>
          <a:lstStyle/>
          <a:p>
            <a:r>
              <a:rPr lang="vi-VN" sz="4000" b="1" dirty="0" smtClean="0">
                <a:solidFill>
                  <a:srgbClr val="002060"/>
                </a:solidFill>
                <a:latin typeface="Cambria" panose="02040503050406030204" pitchFamily="18" charset="0"/>
                <a:ea typeface="Cambria" panose="02040503050406030204" pitchFamily="18" charset="0"/>
              </a:rPr>
              <a:t>1. Hãy </a:t>
            </a:r>
            <a:r>
              <a:rPr lang="vi-VN" sz="4000" b="1" dirty="0">
                <a:solidFill>
                  <a:srgbClr val="002060"/>
                </a:solidFill>
                <a:latin typeface="Cambria" panose="02040503050406030204" pitchFamily="18" charset="0"/>
                <a:ea typeface="Cambria" panose="02040503050406030204" pitchFamily="18" charset="0"/>
              </a:rPr>
              <a:t>cho biết con người, động vật và thực vật </a:t>
            </a:r>
            <a:r>
              <a:rPr lang="vi-VN" sz="4000" b="1" dirty="0" smtClean="0">
                <a:solidFill>
                  <a:srgbClr val="002060"/>
                </a:solidFill>
                <a:latin typeface="Cambria" panose="02040503050406030204" pitchFamily="18" charset="0"/>
                <a:ea typeface="Cambria" panose="02040503050406030204" pitchFamily="18" charset="0"/>
              </a:rPr>
              <a:t>sẽ như thế nào nếu </a:t>
            </a:r>
            <a:r>
              <a:rPr lang="vi-VN" sz="4000" b="1" dirty="0">
                <a:solidFill>
                  <a:srgbClr val="002060"/>
                </a:solidFill>
                <a:latin typeface="Cambria" panose="02040503050406030204" pitchFamily="18" charset="0"/>
                <a:ea typeface="Cambria" panose="02040503050406030204" pitchFamily="18" charset="0"/>
              </a:rPr>
              <a:t>thiếu nước hoặc không có </a:t>
            </a:r>
            <a:r>
              <a:rPr lang="vi-VN" sz="4000" b="1" dirty="0" smtClean="0">
                <a:solidFill>
                  <a:srgbClr val="002060"/>
                </a:solidFill>
                <a:latin typeface="Cambria" panose="02040503050406030204" pitchFamily="18" charset="0"/>
                <a:ea typeface="Cambria" panose="02040503050406030204" pitchFamily="18" charset="0"/>
              </a:rPr>
              <a:t>nước.</a:t>
            </a:r>
            <a:endParaRPr lang="en-US" sz="4000" b="1" dirty="0">
              <a:solidFill>
                <a:srgbClr val="002060"/>
              </a:solidFill>
              <a:latin typeface="Cambria" panose="02040503050406030204" pitchFamily="18" charset="0"/>
              <a:ea typeface="Cambria" panose="02040503050406030204" pitchFamily="18" charset="0"/>
            </a:endParaRPr>
          </a:p>
        </p:txBody>
      </p:sp>
      <p:sp>
        <p:nvSpPr>
          <p:cNvPr id="7" name="文本框 5"/>
          <p:cNvSpPr txBox="1"/>
          <p:nvPr/>
        </p:nvSpPr>
        <p:spPr>
          <a:xfrm>
            <a:off x="4214847" y="4339516"/>
            <a:ext cx="7720286" cy="2293689"/>
          </a:xfrm>
          <a:prstGeom prst="rect">
            <a:avLst/>
          </a:prstGeom>
          <a:solidFill>
            <a:schemeClr val="bg1"/>
          </a:solidFill>
          <a:ln w="38100">
            <a:solidFill>
              <a:schemeClr val="tx1"/>
            </a:solidFill>
            <a:prstDash val="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schemeClr val="tx1">
                    <a:lumMod val="95000"/>
                    <a:lumOff val="5000"/>
                  </a:schemeClr>
                </a:solidFill>
              </a:ln>
              <a:solidFill>
                <a:schemeClr val="accent2">
                  <a:lumMod val="20000"/>
                  <a:lumOff val="80000"/>
                </a:schemeClr>
              </a:solidFill>
              <a:effectLst>
                <a:glow rad="63500">
                  <a:schemeClr val="accent6">
                    <a:satMod val="175000"/>
                    <a:alpha val="40000"/>
                  </a:scheme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8" name="TextBox 7"/>
          <p:cNvSpPr txBox="1"/>
          <p:nvPr/>
        </p:nvSpPr>
        <p:spPr>
          <a:xfrm>
            <a:off x="4292669" y="4339516"/>
            <a:ext cx="7516710" cy="2985433"/>
          </a:xfrm>
          <a:prstGeom prst="rect">
            <a:avLst/>
          </a:prstGeom>
          <a:noFill/>
        </p:spPr>
        <p:txBody>
          <a:bodyPr wrap="square" rtlCol="0">
            <a:spAutoFit/>
          </a:bodyPr>
          <a:lstStyle/>
          <a:p>
            <a:r>
              <a:rPr lang="vi-VN" sz="3800" b="1" dirty="0">
                <a:solidFill>
                  <a:srgbClr val="002060"/>
                </a:solidFill>
                <a:latin typeface="Cambria" panose="02040503050406030204" pitchFamily="18" charset="0"/>
                <a:ea typeface="Cambria" panose="02040503050406030204" pitchFamily="18" charset="0"/>
              </a:rPr>
              <a:t>2</a:t>
            </a:r>
            <a:r>
              <a:rPr lang="vi-VN" sz="3800" b="1" dirty="0" smtClean="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Hãy kể các hoạt động khác trong đời sống, sản xuất và sinh hoạt cần đến nước ở gia đình và địa phương em.</a:t>
            </a:r>
            <a:endParaRPr lang="en-US" sz="3800" b="1" dirty="0">
              <a:solidFill>
                <a:srgbClr val="002060"/>
              </a:solidFill>
              <a:latin typeface="Cambria" panose="02040503050406030204" pitchFamily="18" charset="0"/>
              <a:ea typeface="Cambria" panose="02040503050406030204" pitchFamily="18" charset="0"/>
            </a:endParaRPr>
          </a:p>
          <a:p>
            <a:endParaRPr lang="en-US" sz="3600" b="1"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5"/>
          <a:stretch>
            <a:fillRect/>
          </a:stretch>
        </p:blipFill>
        <p:spPr>
          <a:xfrm>
            <a:off x="-329398" y="107823"/>
            <a:ext cx="9010669" cy="1871634"/>
          </a:xfrm>
          <a:prstGeom prst="rect">
            <a:avLst/>
          </a:prstGeom>
        </p:spPr>
      </p:pic>
    </p:spTree>
    <p:extLst>
      <p:ext uri="{BB962C8B-B14F-4D97-AF65-F5344CB8AC3E}">
        <p14:creationId xmlns:p14="http://schemas.microsoft.com/office/powerpoint/2010/main" val="2643844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5"/>
          <p:cNvSpPr txBox="1"/>
          <p:nvPr/>
        </p:nvSpPr>
        <p:spPr>
          <a:xfrm>
            <a:off x="237668" y="188429"/>
            <a:ext cx="8530005" cy="2123658"/>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4400" b="0" i="0" u="none" strike="noStrike" kern="1200" cap="none" spc="0" normalizeH="0" baseline="0" noProof="0" dirty="0" smtClean="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440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sp>
        <p:nvSpPr>
          <p:cNvPr id="5" name="TextBox 4"/>
          <p:cNvSpPr txBox="1"/>
          <p:nvPr/>
        </p:nvSpPr>
        <p:spPr>
          <a:xfrm>
            <a:off x="474766" y="317468"/>
            <a:ext cx="805580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1. Hãy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biết con người, động vật và thực vật </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sẽ như thế nào nếu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thiếu nước hoặc không có </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nước.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2" name="Group 6"/>
          <p:cNvGrpSpPr/>
          <p:nvPr/>
        </p:nvGrpSpPr>
        <p:grpSpPr>
          <a:xfrm>
            <a:off x="1534606" y="2162594"/>
            <a:ext cx="9148188" cy="2137088"/>
            <a:chOff x="0" y="0"/>
            <a:chExt cx="1189784" cy="806855"/>
          </a:xfrm>
        </p:grpSpPr>
        <p:sp>
          <p:nvSpPr>
            <p:cNvPr id="13" name="Freeform 7"/>
            <p:cNvSpPr/>
            <p:nvPr/>
          </p:nvSpPr>
          <p:spPr>
            <a:xfrm>
              <a:off x="0" y="0"/>
              <a:ext cx="1189784" cy="806855"/>
            </a:xfrm>
            <a:custGeom>
              <a:avLst/>
              <a:gdLst/>
              <a:ahLst/>
              <a:cxnLst/>
              <a:rect l="l" t="t" r="r" b="b"/>
              <a:pathLst>
                <a:path w="1189784" h="806855">
                  <a:moveTo>
                    <a:pt x="1065324" y="806855"/>
                  </a:moveTo>
                  <a:lnTo>
                    <a:pt x="124460" y="806855"/>
                  </a:lnTo>
                  <a:cubicBezTo>
                    <a:pt x="55880" y="806855"/>
                    <a:pt x="0" y="750975"/>
                    <a:pt x="0" y="682395"/>
                  </a:cubicBezTo>
                  <a:lnTo>
                    <a:pt x="0" y="124460"/>
                  </a:lnTo>
                  <a:cubicBezTo>
                    <a:pt x="0" y="55880"/>
                    <a:pt x="55880" y="0"/>
                    <a:pt x="124460" y="0"/>
                  </a:cubicBezTo>
                  <a:lnTo>
                    <a:pt x="1065324" y="0"/>
                  </a:lnTo>
                  <a:cubicBezTo>
                    <a:pt x="1133904" y="0"/>
                    <a:pt x="1189784" y="55880"/>
                    <a:pt x="1189784" y="124460"/>
                  </a:cubicBezTo>
                  <a:lnTo>
                    <a:pt x="1189784" y="682396"/>
                  </a:lnTo>
                  <a:cubicBezTo>
                    <a:pt x="1189784" y="750975"/>
                    <a:pt x="1133904" y="806855"/>
                    <a:pt x="1065324" y="806855"/>
                  </a:cubicBezTo>
                  <a:close/>
                </a:path>
              </a:pathLst>
            </a:custGeom>
            <a:solidFill>
              <a:srgbClr val="FFB6B6"/>
            </a:solidFill>
          </p:spPr>
        </p:sp>
      </p:grpSp>
      <p:sp>
        <p:nvSpPr>
          <p:cNvPr id="14" name="TextBox 13"/>
          <p:cNvSpPr txBox="1"/>
          <p:nvPr/>
        </p:nvSpPr>
        <p:spPr>
          <a:xfrm>
            <a:off x="1617493" y="2260865"/>
            <a:ext cx="8982414" cy="2215991"/>
          </a:xfrm>
          <a:prstGeom prst="rect">
            <a:avLst/>
          </a:prstGeom>
          <a:noFill/>
        </p:spPr>
        <p:txBody>
          <a:bodyPr wrap="square" rtlCol="0">
            <a:spAutoFit/>
          </a:bodyPr>
          <a:lstStyle/>
          <a:p>
            <a:pPr lvl="0" eaLnBrk="0" fontAlgn="base" hangingPunct="0">
              <a:spcBef>
                <a:spcPct val="0"/>
              </a:spcBef>
              <a:spcAft>
                <a:spcPct val="0"/>
              </a:spcAft>
            </a:pPr>
            <a:r>
              <a:rPr lang="vi-VN" altLang="en-US" sz="3000" b="1" dirty="0" smtClean="0">
                <a:latin typeface="Cambria" panose="02040503050406030204" pitchFamily="18" charset="0"/>
                <a:ea typeface="Cambria" panose="02040503050406030204" pitchFamily="18" charset="0"/>
              </a:rPr>
              <a:t>- </a:t>
            </a:r>
            <a:r>
              <a:rPr lang="en-US" altLang="en-US" sz="3000" b="1" dirty="0" err="1" smtClean="0">
                <a:latin typeface="Cambria" panose="02040503050406030204" pitchFamily="18" charset="0"/>
                <a:ea typeface="Cambria" panose="02040503050406030204" pitchFamily="18" charset="0"/>
              </a:rPr>
              <a:t>Nếu</a:t>
            </a:r>
            <a:r>
              <a:rPr lang="en-US" altLang="en-US" sz="3000" b="1" dirty="0" smtClean="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thiếu</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nước</a:t>
            </a:r>
            <a:r>
              <a:rPr lang="en-US" altLang="en-US" sz="3000" b="1" dirty="0" smtClean="0">
                <a:latin typeface="Cambria" panose="02040503050406030204" pitchFamily="18" charset="0"/>
                <a:ea typeface="Cambria" panose="02040503050406030204" pitchFamily="18" charset="0"/>
              </a:rPr>
              <a:t>,</a:t>
            </a:r>
            <a:r>
              <a:rPr lang="vi-VN" altLang="en-US" sz="3000" b="1" dirty="0" smtClean="0">
                <a:latin typeface="Cambria" panose="02040503050406030204" pitchFamily="18" charset="0"/>
                <a:ea typeface="Cambria" panose="02040503050406030204" pitchFamily="18" charset="0"/>
              </a:rPr>
              <a:t> </a:t>
            </a:r>
            <a:r>
              <a:rPr lang="vi-VN" altLang="en-US" sz="3000" b="1" dirty="0">
                <a:latin typeface="Cambria" panose="02040503050406030204" pitchFamily="18" charset="0"/>
                <a:ea typeface="Cambria" panose="02040503050406030204" pitchFamily="18" charset="0"/>
              </a:rPr>
              <a:t>co</a:t>
            </a:r>
            <a:r>
              <a:rPr lang="vi-VN" sz="3000" b="1" dirty="0" smtClean="0">
                <a:latin typeface="Cambria" panose="02040503050406030204" pitchFamily="18" charset="0"/>
                <a:ea typeface="Cambria" panose="02040503050406030204" pitchFamily="18" charset="0"/>
              </a:rPr>
              <a:t>n </a:t>
            </a:r>
            <a:r>
              <a:rPr lang="vi-VN" sz="3000" b="1" dirty="0">
                <a:latin typeface="Cambria" panose="02040503050406030204" pitchFamily="18" charset="0"/>
                <a:ea typeface="Cambria" panose="02040503050406030204" pitchFamily="18" charset="0"/>
              </a:rPr>
              <a:t>người sẽ chết vì </a:t>
            </a:r>
            <a:r>
              <a:rPr lang="vi-VN" sz="3000" b="1" dirty="0" smtClean="0">
                <a:latin typeface="Cambria" panose="02040503050406030204" pitchFamily="18" charset="0"/>
                <a:ea typeface="Cambria" panose="02040503050406030204" pitchFamily="18" charset="0"/>
              </a:rPr>
              <a:t>khát, </a:t>
            </a:r>
            <a:r>
              <a:rPr lang="en-US" altLang="en-US" sz="3000" b="1" dirty="0" smtClean="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cơ</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thể</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không</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hấp</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thụ</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được</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những</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chất</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dinh</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dưỡng</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hòa</a:t>
            </a:r>
            <a:r>
              <a:rPr lang="en-US" altLang="en-US" sz="3000" b="1" dirty="0">
                <a:latin typeface="Cambria" panose="02040503050406030204" pitchFamily="18" charset="0"/>
                <a:ea typeface="Cambria" panose="02040503050406030204" pitchFamily="18" charset="0"/>
              </a:rPr>
              <a:t> </a:t>
            </a:r>
            <a:r>
              <a:rPr lang="vi-VN" altLang="en-US" sz="3000" b="1" dirty="0" smtClean="0">
                <a:latin typeface="Cambria" panose="02040503050406030204" pitchFamily="18" charset="0"/>
                <a:ea typeface="Cambria" panose="02040503050406030204" pitchFamily="18" charset="0"/>
              </a:rPr>
              <a:t>tan. K</a:t>
            </a:r>
            <a:r>
              <a:rPr lang="en-US" altLang="en-US" sz="3000" b="1" dirty="0" err="1" smtClean="0">
                <a:latin typeface="Cambria" panose="02040503050406030204" pitchFamily="18" charset="0"/>
                <a:ea typeface="Cambria" panose="02040503050406030204" pitchFamily="18" charset="0"/>
              </a:rPr>
              <a:t>hông</a:t>
            </a:r>
            <a:r>
              <a:rPr lang="en-US" altLang="en-US" sz="3000" b="1" dirty="0" smtClean="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bài</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tiết</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được</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những</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chất</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thừa</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độc</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hại</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cần</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nước</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để</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thoát</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ra</a:t>
            </a:r>
            <a:r>
              <a:rPr lang="en-US" altLang="en-US" sz="3000" b="1" dirty="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ngoài</a:t>
            </a:r>
            <a:r>
              <a:rPr lang="en-US" altLang="en-US" sz="3000" b="1" dirty="0">
                <a:latin typeface="Cambria" panose="02040503050406030204" pitchFamily="18" charset="0"/>
                <a:ea typeface="Cambria" panose="02040503050406030204" pitchFamily="18" charset="0"/>
              </a:rPr>
              <a:t> </a:t>
            </a:r>
            <a:r>
              <a:rPr lang="en-US" altLang="en-US" sz="3000" b="1" dirty="0" smtClean="0">
                <a:latin typeface="Cambria" panose="02040503050406030204" pitchFamily="18" charset="0"/>
                <a:ea typeface="Cambria" panose="02040503050406030204" pitchFamily="18" charset="0"/>
              </a:rPr>
              <a:t>(</a:t>
            </a:r>
            <a:r>
              <a:rPr lang="vi-VN" altLang="en-US" sz="3000" b="1" dirty="0" smtClean="0">
                <a:latin typeface="Cambria" panose="02040503050406030204" pitchFamily="18" charset="0"/>
                <a:ea typeface="Cambria" panose="02040503050406030204" pitchFamily="18" charset="0"/>
              </a:rPr>
              <a:t>ví dụ</a:t>
            </a:r>
            <a:r>
              <a:rPr lang="en-US" altLang="en-US" sz="3000" b="1" dirty="0" smtClean="0">
                <a:latin typeface="Cambria" panose="02040503050406030204" pitchFamily="18" charset="0"/>
                <a:ea typeface="Cambria" panose="02040503050406030204" pitchFamily="18" charset="0"/>
              </a:rPr>
              <a:t> </a:t>
            </a:r>
            <a:r>
              <a:rPr lang="en-US" altLang="en-US" sz="3000" b="1" dirty="0" err="1">
                <a:latin typeface="Cambria" panose="02040503050406030204" pitchFamily="18" charset="0"/>
                <a:ea typeface="Cambria" panose="02040503050406030204" pitchFamily="18" charset="0"/>
              </a:rPr>
              <a:t>nước</a:t>
            </a:r>
            <a:r>
              <a:rPr lang="en-US" altLang="en-US" sz="3000" b="1" dirty="0">
                <a:latin typeface="Cambria" panose="02040503050406030204" pitchFamily="18" charset="0"/>
                <a:ea typeface="Cambria" panose="02040503050406030204" pitchFamily="18" charset="0"/>
              </a:rPr>
              <a:t> </a:t>
            </a:r>
            <a:r>
              <a:rPr lang="en-US" altLang="en-US" sz="3000" b="1" dirty="0" err="1" smtClean="0">
                <a:latin typeface="Cambria" panose="02040503050406030204" pitchFamily="18" charset="0"/>
                <a:ea typeface="Cambria" panose="02040503050406030204" pitchFamily="18" charset="0"/>
              </a:rPr>
              <a:t>tiểu</a:t>
            </a:r>
            <a:r>
              <a:rPr lang="en-US" altLang="en-US" sz="3000" b="1" dirty="0" smtClean="0">
                <a:latin typeface="Cambria" panose="02040503050406030204" pitchFamily="18" charset="0"/>
                <a:ea typeface="Cambria" panose="02040503050406030204" pitchFamily="18" charset="0"/>
              </a:rPr>
              <a:t>).</a:t>
            </a:r>
            <a:endParaRPr lang="en-US" altLang="en-US" sz="3000" b="1" dirty="0">
              <a:latin typeface="Cambria" panose="02040503050406030204" pitchFamily="18" charset="0"/>
              <a:ea typeface="Cambria" panose="02040503050406030204" pitchFamily="18" charset="0"/>
            </a:endParaRPr>
          </a:p>
          <a:p>
            <a:endParaRPr lang="en-US" dirty="0"/>
          </a:p>
        </p:txBody>
      </p:sp>
      <p:grpSp>
        <p:nvGrpSpPr>
          <p:cNvPr id="15" name="Group 6"/>
          <p:cNvGrpSpPr/>
          <p:nvPr/>
        </p:nvGrpSpPr>
        <p:grpSpPr>
          <a:xfrm>
            <a:off x="499246" y="4380222"/>
            <a:ext cx="8240448" cy="1112023"/>
            <a:chOff x="0" y="0"/>
            <a:chExt cx="1189784" cy="806855"/>
          </a:xfrm>
        </p:grpSpPr>
        <p:sp>
          <p:nvSpPr>
            <p:cNvPr id="16" name="Freeform 7"/>
            <p:cNvSpPr/>
            <p:nvPr/>
          </p:nvSpPr>
          <p:spPr>
            <a:xfrm>
              <a:off x="0" y="0"/>
              <a:ext cx="1189784" cy="806855"/>
            </a:xfrm>
            <a:custGeom>
              <a:avLst/>
              <a:gdLst/>
              <a:ahLst/>
              <a:cxnLst/>
              <a:rect l="l" t="t" r="r" b="b"/>
              <a:pathLst>
                <a:path w="1189784" h="806855">
                  <a:moveTo>
                    <a:pt x="1065324" y="806855"/>
                  </a:moveTo>
                  <a:lnTo>
                    <a:pt x="124460" y="806855"/>
                  </a:lnTo>
                  <a:cubicBezTo>
                    <a:pt x="55880" y="806855"/>
                    <a:pt x="0" y="750975"/>
                    <a:pt x="0" y="682395"/>
                  </a:cubicBezTo>
                  <a:lnTo>
                    <a:pt x="0" y="124460"/>
                  </a:lnTo>
                  <a:cubicBezTo>
                    <a:pt x="0" y="55880"/>
                    <a:pt x="55880" y="0"/>
                    <a:pt x="124460" y="0"/>
                  </a:cubicBezTo>
                  <a:lnTo>
                    <a:pt x="1065324" y="0"/>
                  </a:lnTo>
                  <a:cubicBezTo>
                    <a:pt x="1133904" y="0"/>
                    <a:pt x="1189784" y="55880"/>
                    <a:pt x="1189784" y="124460"/>
                  </a:cubicBezTo>
                  <a:lnTo>
                    <a:pt x="1189784" y="682396"/>
                  </a:lnTo>
                  <a:cubicBezTo>
                    <a:pt x="1189784" y="750975"/>
                    <a:pt x="1133904" y="806855"/>
                    <a:pt x="1065324" y="806855"/>
                  </a:cubicBezTo>
                  <a:close/>
                </a:path>
              </a:pathLst>
            </a:custGeom>
            <a:solidFill>
              <a:srgbClr val="FFB6B6"/>
            </a:solidFill>
          </p:spPr>
        </p:sp>
      </p:grpSp>
      <p:sp>
        <p:nvSpPr>
          <p:cNvPr id="17" name="TextBox 16"/>
          <p:cNvSpPr txBox="1"/>
          <p:nvPr/>
        </p:nvSpPr>
        <p:spPr>
          <a:xfrm>
            <a:off x="606229" y="4389720"/>
            <a:ext cx="8161444" cy="1015663"/>
          </a:xfrm>
          <a:prstGeom prst="rect">
            <a:avLst/>
          </a:prstGeom>
          <a:noFill/>
        </p:spPr>
        <p:txBody>
          <a:bodyPr wrap="square" rtlCol="0">
            <a:spAutoFit/>
          </a:bodyPr>
          <a:lstStyle/>
          <a:p>
            <a:pPr lvl="0" eaLnBrk="0" fontAlgn="base" hangingPunct="0">
              <a:spcBef>
                <a:spcPct val="0"/>
              </a:spcBef>
              <a:spcAft>
                <a:spcPct val="0"/>
              </a:spcAft>
            </a:pPr>
            <a:r>
              <a:rPr lang="vi-VN" sz="3000" b="1" dirty="0">
                <a:latin typeface="Cambria" panose="02040503050406030204" pitchFamily="18" charset="0"/>
                <a:ea typeface="Cambria" panose="02040503050406030204" pitchFamily="18" charset="0"/>
              </a:rPr>
              <a:t>C</a:t>
            </a:r>
            <a:r>
              <a:rPr lang="vi-VN" sz="3000" b="1" dirty="0" smtClean="0">
                <a:latin typeface="Cambria" panose="02040503050406030204" pitchFamily="18" charset="0"/>
                <a:ea typeface="Cambria" panose="02040503050406030204" pitchFamily="18" charset="0"/>
              </a:rPr>
              <a:t>ây </a:t>
            </a:r>
            <a:r>
              <a:rPr lang="vi-VN" sz="3000" b="1" dirty="0">
                <a:latin typeface="Cambria" panose="02040503050406030204" pitchFamily="18" charset="0"/>
                <a:ea typeface="Cambria" panose="02040503050406030204" pitchFamily="18" charset="0"/>
              </a:rPr>
              <a:t>cối sẽ bị </a:t>
            </a:r>
            <a:r>
              <a:rPr lang="vi-VN" sz="3000" b="1" dirty="0" smtClean="0">
                <a:latin typeface="Cambria" panose="02040503050406030204" pitchFamily="18" charset="0"/>
                <a:ea typeface="Cambria" panose="02040503050406030204" pitchFamily="18" charset="0"/>
              </a:rPr>
              <a:t>héo, úa, </a:t>
            </a:r>
            <a:r>
              <a:rPr lang="vi-VN" sz="3000" b="1" dirty="0">
                <a:latin typeface="Cambria" panose="02040503050406030204" pitchFamily="18" charset="0"/>
                <a:ea typeface="Cambria" panose="02040503050406030204" pitchFamily="18" charset="0"/>
              </a:rPr>
              <a:t>cây không </a:t>
            </a:r>
            <a:r>
              <a:rPr lang="vi-VN" sz="3000" b="1" dirty="0" smtClean="0">
                <a:latin typeface="Cambria" panose="02040503050406030204" pitchFamily="18" charset="0"/>
                <a:ea typeface="Cambria" panose="02040503050406030204" pitchFamily="18" charset="0"/>
              </a:rPr>
              <a:t>lớn,không </a:t>
            </a:r>
            <a:r>
              <a:rPr lang="vi-VN" sz="3000" b="1" dirty="0">
                <a:latin typeface="Cambria" panose="02040503050406030204" pitchFamily="18" charset="0"/>
                <a:ea typeface="Cambria" panose="02040503050406030204" pitchFamily="18" charset="0"/>
              </a:rPr>
              <a:t>nảy mầm </a:t>
            </a:r>
            <a:r>
              <a:rPr lang="vi-VN" sz="3000" b="1" dirty="0" smtClean="0">
                <a:latin typeface="Cambria" panose="02040503050406030204" pitchFamily="18" charset="0"/>
                <a:ea typeface="Cambria" panose="02040503050406030204" pitchFamily="18" charset="0"/>
              </a:rPr>
              <a:t>được và sẽ  chết.</a:t>
            </a:r>
            <a:endParaRPr lang="en-US" sz="3000" b="1" dirty="0">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3"/>
          <a:stretch>
            <a:fillRect/>
          </a:stretch>
        </p:blipFill>
        <p:spPr>
          <a:xfrm>
            <a:off x="6108700" y="298431"/>
            <a:ext cx="8766808" cy="1871634"/>
          </a:xfrm>
          <a:prstGeom prst="rect">
            <a:avLst/>
          </a:prstGeom>
        </p:spPr>
      </p:pic>
      <p:grpSp>
        <p:nvGrpSpPr>
          <p:cNvPr id="19" name="Group 6"/>
          <p:cNvGrpSpPr/>
          <p:nvPr/>
        </p:nvGrpSpPr>
        <p:grpSpPr>
          <a:xfrm>
            <a:off x="2103120" y="5543090"/>
            <a:ext cx="9641839" cy="1260592"/>
            <a:chOff x="0" y="0"/>
            <a:chExt cx="1189784" cy="806855"/>
          </a:xfrm>
        </p:grpSpPr>
        <p:sp>
          <p:nvSpPr>
            <p:cNvPr id="20" name="Freeform 7"/>
            <p:cNvSpPr/>
            <p:nvPr/>
          </p:nvSpPr>
          <p:spPr>
            <a:xfrm>
              <a:off x="0" y="0"/>
              <a:ext cx="1189784" cy="806855"/>
            </a:xfrm>
            <a:custGeom>
              <a:avLst/>
              <a:gdLst/>
              <a:ahLst/>
              <a:cxnLst/>
              <a:rect l="l" t="t" r="r" b="b"/>
              <a:pathLst>
                <a:path w="1189784" h="806855">
                  <a:moveTo>
                    <a:pt x="1065324" y="806855"/>
                  </a:moveTo>
                  <a:lnTo>
                    <a:pt x="124460" y="806855"/>
                  </a:lnTo>
                  <a:cubicBezTo>
                    <a:pt x="55880" y="806855"/>
                    <a:pt x="0" y="750975"/>
                    <a:pt x="0" y="682395"/>
                  </a:cubicBezTo>
                  <a:lnTo>
                    <a:pt x="0" y="124460"/>
                  </a:lnTo>
                  <a:cubicBezTo>
                    <a:pt x="0" y="55880"/>
                    <a:pt x="55880" y="0"/>
                    <a:pt x="124460" y="0"/>
                  </a:cubicBezTo>
                  <a:lnTo>
                    <a:pt x="1065324" y="0"/>
                  </a:lnTo>
                  <a:cubicBezTo>
                    <a:pt x="1133904" y="0"/>
                    <a:pt x="1189784" y="55880"/>
                    <a:pt x="1189784" y="124460"/>
                  </a:cubicBezTo>
                  <a:lnTo>
                    <a:pt x="1189784" y="682396"/>
                  </a:lnTo>
                  <a:cubicBezTo>
                    <a:pt x="1189784" y="750975"/>
                    <a:pt x="1133904" y="806855"/>
                    <a:pt x="1065324" y="806855"/>
                  </a:cubicBezTo>
                  <a:close/>
                </a:path>
              </a:pathLst>
            </a:custGeom>
            <a:solidFill>
              <a:srgbClr val="FFB6B6"/>
            </a:solidFill>
          </p:spPr>
        </p:sp>
      </p:grpSp>
      <p:sp>
        <p:nvSpPr>
          <p:cNvPr id="21" name="TextBox 20"/>
          <p:cNvSpPr txBox="1"/>
          <p:nvPr/>
        </p:nvSpPr>
        <p:spPr>
          <a:xfrm>
            <a:off x="2103120" y="5705786"/>
            <a:ext cx="9754288" cy="954107"/>
          </a:xfrm>
          <a:prstGeom prst="rect">
            <a:avLst/>
          </a:prstGeom>
          <a:noFill/>
        </p:spPr>
        <p:txBody>
          <a:bodyPr wrap="square" rtlCol="0">
            <a:spAutoFit/>
          </a:bodyPr>
          <a:lstStyle/>
          <a:p>
            <a:pPr lvl="0" algn="ctr" eaLnBrk="0" fontAlgn="base" hangingPunct="0">
              <a:spcBef>
                <a:spcPct val="0"/>
              </a:spcBef>
              <a:spcAft>
                <a:spcPct val="0"/>
              </a:spcAft>
            </a:pPr>
            <a:r>
              <a:rPr lang="vi-VN" sz="2800" b="1" dirty="0">
                <a:latin typeface="Cambria" panose="02040503050406030204" pitchFamily="18" charset="0"/>
                <a:ea typeface="Cambria" panose="02040503050406030204" pitchFamily="18" charset="0"/>
              </a:rPr>
              <a:t>Nếu thiếu nước động vật sẽ chết khát, một số loài sống ở môi trường nước như cá, tôm, cua sẽ bị </a:t>
            </a:r>
            <a:r>
              <a:rPr lang="vi-VN" sz="2800" b="1" dirty="0" smtClean="0">
                <a:latin typeface="Cambria" panose="02040503050406030204" pitchFamily="18" charset="0"/>
                <a:ea typeface="Cambria" panose="02040503050406030204" pitchFamily="18" charset="0"/>
              </a:rPr>
              <a:t>tuyệt </a:t>
            </a:r>
            <a:r>
              <a:rPr lang="vi-VN" sz="2800" b="1" dirty="0">
                <a:latin typeface="Cambria" panose="02040503050406030204" pitchFamily="18" charset="0"/>
                <a:ea typeface="Cambria" panose="02040503050406030204" pitchFamily="18" charset="0"/>
              </a:rPr>
              <a:t>chủng.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4318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17"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54068" y="114423"/>
            <a:ext cx="8624308" cy="1312900"/>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11" name="Picture 10"/>
          <p:cNvPicPr>
            <a:picLocks noChangeAspect="1"/>
          </p:cNvPicPr>
          <p:nvPr/>
        </p:nvPicPr>
        <p:blipFill>
          <a:blip r:embed="rId2"/>
          <a:stretch>
            <a:fillRect/>
          </a:stretch>
        </p:blipFill>
        <p:spPr>
          <a:xfrm>
            <a:off x="6908800" y="0"/>
            <a:ext cx="7598408" cy="1622191"/>
          </a:xfrm>
          <a:prstGeom prst="rect">
            <a:avLst/>
          </a:prstGeom>
        </p:spPr>
      </p:pic>
      <p:sp>
        <p:nvSpPr>
          <p:cNvPr id="2" name="Rectangle 1"/>
          <p:cNvSpPr/>
          <p:nvPr/>
        </p:nvSpPr>
        <p:spPr>
          <a:xfrm>
            <a:off x="354068" y="111560"/>
            <a:ext cx="8270240" cy="1384995"/>
          </a:xfrm>
          <a:prstGeom prst="rect">
            <a:avLst/>
          </a:prstGeom>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2. Hãy kể các hoạt động khác trong đời sống, sản xuất và sinh hoạt cần đến nước ở gia đình và địa phương em.</a:t>
            </a:r>
            <a:endParaRPr lang="en-US" sz="2800" b="1" dirty="0">
              <a:solidFill>
                <a:srgbClr val="002060"/>
              </a:solidFill>
              <a:latin typeface="Cambria" panose="02040503050406030204" pitchFamily="18" charset="0"/>
              <a:ea typeface="Cambria" panose="02040503050406030204" pitchFamily="18" charset="0"/>
            </a:endParaRPr>
          </a:p>
        </p:txBody>
      </p:sp>
      <p:sp>
        <p:nvSpPr>
          <p:cNvPr id="12" name="文本框 34">
            <a:extLst>
              <a:ext uri="{FF2B5EF4-FFF2-40B4-BE49-F238E27FC236}">
                <a16:creationId xmlns:a16="http://schemas.microsoft.com/office/drawing/2014/main" id="{3CF1269B-D9F1-4F9A-AE86-BC3AE30EA714}"/>
              </a:ext>
            </a:extLst>
          </p:cNvPr>
          <p:cNvSpPr txBox="1"/>
          <p:nvPr/>
        </p:nvSpPr>
        <p:spPr>
          <a:xfrm>
            <a:off x="501650" y="6298329"/>
            <a:ext cx="11188700" cy="523220"/>
          </a:xfrm>
          <a:prstGeom prst="rect">
            <a:avLst/>
          </a:prstGeom>
          <a:solidFill>
            <a:schemeClr val="accent4">
              <a:lumMod val="75000"/>
            </a:schemeClr>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vi-VN" sz="2800" b="1" dirty="0">
                <a:solidFill>
                  <a:schemeClr val="bg1"/>
                </a:solidFill>
                <a:latin typeface="Cambria" panose="02040503050406030204" pitchFamily="18" charset="0"/>
                <a:ea typeface="Cambria" panose="02040503050406030204" pitchFamily="18" charset="0"/>
              </a:rPr>
              <a:t> </a:t>
            </a:r>
            <a:r>
              <a:rPr lang="vi-VN" sz="2400" b="1" dirty="0">
                <a:solidFill>
                  <a:schemeClr val="bg1"/>
                </a:solidFill>
                <a:latin typeface="Cambria" panose="02040503050406030204" pitchFamily="18" charset="0"/>
                <a:ea typeface="Cambria" panose="02040503050406030204" pitchFamily="18" charset="0"/>
              </a:rPr>
              <a:t>Nước sử dụng để tắm rửa, sinh hoạt, trang trí, làm hồ bơi, làm điện, giải trí, </a:t>
            </a:r>
            <a:r>
              <a:rPr lang="vi-VN" sz="2400" b="1" dirty="0" smtClean="0">
                <a:solidFill>
                  <a:schemeClr val="bg1"/>
                </a:solidFill>
                <a:latin typeface="Cambria" panose="02040503050406030204" pitchFamily="18" charset="0"/>
                <a:ea typeface="Cambria" panose="02040503050406030204" pitchFamily="18" charset="0"/>
              </a:rPr>
              <a:t>...</a:t>
            </a:r>
            <a:endParaRPr lang="vi-VN" sz="2400" b="1" dirty="0">
              <a:solidFill>
                <a:schemeClr val="bg1"/>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335" y="1504714"/>
            <a:ext cx="3898843" cy="2280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4308" y="1887394"/>
            <a:ext cx="3197902" cy="4043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b="9922"/>
          <a:stretch/>
        </p:blipFill>
        <p:spPr>
          <a:xfrm>
            <a:off x="86826" y="1499418"/>
            <a:ext cx="3936534" cy="2285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7219" r="11338" b="7609"/>
          <a:stretch/>
        </p:blipFill>
        <p:spPr>
          <a:xfrm>
            <a:off x="4666924" y="3910728"/>
            <a:ext cx="3728143" cy="2387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11367" r="24088" b="13497"/>
          <a:stretch/>
        </p:blipFill>
        <p:spPr>
          <a:xfrm>
            <a:off x="832894" y="3912932"/>
            <a:ext cx="3549550" cy="2352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5958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114423"/>
            <a:ext cx="8978376" cy="1312900"/>
          </a:xfrm>
          <a:prstGeom prst="rect">
            <a:avLst/>
          </a:prstGeom>
          <a:solidFill>
            <a:schemeClr val="bg1"/>
          </a:solidFill>
          <a:ln w="38100">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11" name="Picture 10"/>
          <p:cNvPicPr>
            <a:picLocks noChangeAspect="1"/>
          </p:cNvPicPr>
          <p:nvPr/>
        </p:nvPicPr>
        <p:blipFill>
          <a:blip r:embed="rId2"/>
          <a:stretch>
            <a:fillRect/>
          </a:stretch>
        </p:blipFill>
        <p:spPr>
          <a:xfrm>
            <a:off x="6096000" y="85605"/>
            <a:ext cx="8766808" cy="1871634"/>
          </a:xfrm>
          <a:prstGeom prst="rect">
            <a:avLst/>
          </a:prstGeom>
        </p:spPr>
      </p:pic>
      <p:sp>
        <p:nvSpPr>
          <p:cNvPr id="2" name="Rectangle 1"/>
          <p:cNvSpPr/>
          <p:nvPr/>
        </p:nvSpPr>
        <p:spPr>
          <a:xfrm>
            <a:off x="0" y="90860"/>
            <a:ext cx="887283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Hãy kể các hoạt động khác trong đời sống, sản xuất và sinh hoạt cần đến nước ở gia đình và địa phương em.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文本框 34">
            <a:extLst>
              <a:ext uri="{FF2B5EF4-FFF2-40B4-BE49-F238E27FC236}">
                <a16:creationId xmlns:a16="http://schemas.microsoft.com/office/drawing/2014/main" id="{3CF1269B-D9F1-4F9A-AE86-BC3AE30EA714}"/>
              </a:ext>
            </a:extLst>
          </p:cNvPr>
          <p:cNvSpPr txBox="1"/>
          <p:nvPr/>
        </p:nvSpPr>
        <p:spPr>
          <a:xfrm>
            <a:off x="719652" y="5580453"/>
            <a:ext cx="10752696" cy="1077218"/>
          </a:xfrm>
          <a:prstGeom prst="rect">
            <a:avLst/>
          </a:prstGeom>
          <a:solidFill>
            <a:schemeClr val="accent4">
              <a:lumMod val="75000"/>
            </a:schemeClr>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vi-VN" sz="3200" b="1" dirty="0" smtClean="0">
                <a:solidFill>
                  <a:schemeClr val="bg1"/>
                </a:solidFill>
                <a:latin typeface="Cambria" panose="02040503050406030204" pitchFamily="18" charset="0"/>
                <a:ea typeface="Cambria" panose="02040503050406030204" pitchFamily="18" charset="0"/>
              </a:rPr>
              <a:t>Dùng trong hoạt </a:t>
            </a:r>
            <a:r>
              <a:rPr lang="vi-VN" sz="3200" b="1" dirty="0">
                <a:solidFill>
                  <a:schemeClr val="bg1"/>
                </a:solidFill>
                <a:latin typeface="Cambria" panose="02040503050406030204" pitchFamily="18" charset="0"/>
                <a:ea typeface="Cambria" panose="02040503050406030204" pitchFamily="18" charset="0"/>
              </a:rPr>
              <a:t>động sản xuất trong nông nghiệp và công nghiệp</a:t>
            </a:r>
            <a:r>
              <a:rPr lang="vi-VN" sz="3200" b="1" dirty="0" smtClean="0">
                <a:solidFill>
                  <a:schemeClr val="bg1"/>
                </a:solidFill>
                <a:latin typeface="Cambria" panose="02040503050406030204" pitchFamily="18" charset="0"/>
                <a:ea typeface="Cambria" panose="02040503050406030204" pitchFamily="18" charset="0"/>
              </a:rPr>
              <a:t>.</a:t>
            </a:r>
            <a:endParaRPr lang="vi-VN" sz="3200" b="1" dirty="0">
              <a:solidFill>
                <a:schemeClr val="bg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734" y="1658736"/>
            <a:ext cx="4008601" cy="2672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7464"/>
          <a:stretch/>
        </p:blipFill>
        <p:spPr>
          <a:xfrm>
            <a:off x="8165791" y="1658736"/>
            <a:ext cx="3670609" cy="3878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9904" y="2539101"/>
            <a:ext cx="3925216" cy="2617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7748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82006" y="157132"/>
            <a:ext cx="8978376" cy="1312900"/>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11" name="Picture 10"/>
          <p:cNvPicPr>
            <a:picLocks noChangeAspect="1"/>
          </p:cNvPicPr>
          <p:nvPr/>
        </p:nvPicPr>
        <p:blipFill>
          <a:blip r:embed="rId2"/>
          <a:stretch>
            <a:fillRect/>
          </a:stretch>
        </p:blipFill>
        <p:spPr>
          <a:xfrm>
            <a:off x="6075680" y="813582"/>
            <a:ext cx="8766808" cy="1871634"/>
          </a:xfrm>
          <a:prstGeom prst="rect">
            <a:avLst/>
          </a:prstGeom>
        </p:spPr>
      </p:pic>
      <p:sp>
        <p:nvSpPr>
          <p:cNvPr id="2" name="Rectangle 1"/>
          <p:cNvSpPr/>
          <p:nvPr/>
        </p:nvSpPr>
        <p:spPr>
          <a:xfrm>
            <a:off x="902825" y="133569"/>
            <a:ext cx="8252018" cy="138499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Hãy kể các hoạt động khác trong đời sống, sản xuất và sinh hoạt cần đến nước ở gia đình và địa phương em.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文本框 34">
            <a:extLst>
              <a:ext uri="{FF2B5EF4-FFF2-40B4-BE49-F238E27FC236}">
                <a16:creationId xmlns:a16="http://schemas.microsoft.com/office/drawing/2014/main" id="{3CF1269B-D9F1-4F9A-AE86-BC3AE30EA714}"/>
              </a:ext>
            </a:extLst>
          </p:cNvPr>
          <p:cNvSpPr txBox="1"/>
          <p:nvPr/>
        </p:nvSpPr>
        <p:spPr>
          <a:xfrm>
            <a:off x="3048965" y="5462412"/>
            <a:ext cx="6211417" cy="830997"/>
          </a:xfrm>
          <a:prstGeom prst="rect">
            <a:avLst/>
          </a:prstGeom>
          <a:solidFill>
            <a:schemeClr val="accent4">
              <a:lumMod val="75000"/>
            </a:schemeClr>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vi-VN" sz="4800" b="1" dirty="0" smtClean="0">
                <a:solidFill>
                  <a:schemeClr val="bg1"/>
                </a:solidFill>
                <a:latin typeface="Cambria" panose="02040503050406030204" pitchFamily="18" charset="0"/>
                <a:ea typeface="Cambria" panose="02040503050406030204" pitchFamily="18" charset="0"/>
              </a:rPr>
              <a:t>Nuôi trồng thủy sản</a:t>
            </a:r>
            <a:endParaRPr lang="vi-VN" sz="4800" b="1" dirty="0">
              <a:solidFill>
                <a:schemeClr val="bg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69" y="2410400"/>
            <a:ext cx="3752679" cy="2641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4011" y="2367601"/>
            <a:ext cx="4021326" cy="2684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10985"/>
          <a:stretch/>
        </p:blipFill>
        <p:spPr>
          <a:xfrm>
            <a:off x="8300720" y="2367601"/>
            <a:ext cx="3774271" cy="2684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0605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文本框 33"/>
          <p:cNvSpPr txBox="1"/>
          <p:nvPr/>
        </p:nvSpPr>
        <p:spPr>
          <a:xfrm>
            <a:off x="1929927" y="1142448"/>
            <a:ext cx="8877784" cy="1323439"/>
          </a:xfrm>
          <a:prstGeom prst="rect">
            <a:avLst/>
          </a:prstGeom>
          <a:solidFill>
            <a:schemeClr val="bg1"/>
          </a:solidFill>
          <a:ln w="38100">
            <a:solidFill>
              <a:srgbClr val="6B8909"/>
            </a:solidFill>
            <a:prstDash val="dash"/>
          </a:ln>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altLang="en-US" sz="4000" b="1"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Em hãy cho biết nước có những tính chất nào?</a:t>
            </a:r>
            <a:endPar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5" name="文本框 34">
            <a:extLst>
              <a:ext uri="{FF2B5EF4-FFF2-40B4-BE49-F238E27FC236}">
                <a16:creationId xmlns:a16="http://schemas.microsoft.com/office/drawing/2014/main" id="{3CF1269B-D9F1-4F9A-AE86-BC3AE30EA714}"/>
              </a:ext>
            </a:extLst>
          </p:cNvPr>
          <p:cNvSpPr txBox="1"/>
          <p:nvPr/>
        </p:nvSpPr>
        <p:spPr>
          <a:xfrm>
            <a:off x="1524521" y="3017589"/>
            <a:ext cx="4269978" cy="1169551"/>
          </a:xfrm>
          <a:prstGeom prst="rect">
            <a:avLst/>
          </a:prstGeom>
          <a:solidFill>
            <a:srgbClr val="002060"/>
          </a:solidFill>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5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Thấm qua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5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 một số vật</a:t>
            </a:r>
            <a:endParaRPr kumimoji="0" lang="en-US" altLang="en-US" sz="35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374AA899-1553-4277-9A94-347F72B2513F}"/>
              </a:ext>
            </a:extLst>
          </p:cNvPr>
          <p:cNvSpPr txBox="1"/>
          <p:nvPr/>
        </p:nvSpPr>
        <p:spPr>
          <a:xfrm>
            <a:off x="6690413" y="3017588"/>
            <a:ext cx="4335135" cy="1169551"/>
          </a:xfrm>
          <a:prstGeom prst="rect">
            <a:avLst/>
          </a:prstGeom>
          <a:solidFill>
            <a:srgbClr val="002060"/>
          </a:solidFill>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5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Chảy từ cao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5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xuống thấp</a:t>
            </a:r>
            <a:endParaRPr kumimoji="0" lang="en-US" altLang="en-US" sz="35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759EB407-3543-4625-9090-9DB6F342F025}"/>
              </a:ext>
            </a:extLst>
          </p:cNvPr>
          <p:cNvSpPr txBox="1"/>
          <p:nvPr/>
        </p:nvSpPr>
        <p:spPr>
          <a:xfrm>
            <a:off x="1524521" y="4976154"/>
            <a:ext cx="4269978" cy="1169551"/>
          </a:xfrm>
          <a:prstGeom prst="rect">
            <a:avLst/>
          </a:prstGeom>
          <a:solidFill>
            <a:srgbClr val="002060"/>
          </a:solidFill>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base" latinLnBrk="0" hangingPunct="1">
              <a:lnSpc>
                <a:spcPts val="4200"/>
              </a:lnSpc>
              <a:spcAft>
                <a:spcPct val="0"/>
              </a:spcAft>
              <a:buClrTx/>
              <a:buSzTx/>
              <a:buFontTx/>
              <a:buNone/>
              <a:tabLst/>
              <a:defRPr/>
            </a:pPr>
            <a:r>
              <a:rPr kumimoji="0" lang="vi-VN" altLang="en-US" sz="35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Hòa tan một </a:t>
            </a:r>
            <a:endParaRPr kumimoji="0" lang="en-US" altLang="en-US" sz="35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4200"/>
              </a:lnSpc>
              <a:spcAft>
                <a:spcPct val="0"/>
              </a:spcAft>
              <a:buClrTx/>
              <a:buSzTx/>
              <a:buFontTx/>
              <a:buNone/>
              <a:tabLst/>
              <a:defRPr/>
            </a:pPr>
            <a:r>
              <a:rPr kumimoji="0" lang="vi-VN" altLang="en-US" sz="35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số </a:t>
            </a:r>
            <a:r>
              <a:rPr kumimoji="0" lang="vi-VN" altLang="en-US" sz="35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chất</a:t>
            </a:r>
            <a:endParaRPr kumimoji="0" lang="en-US" altLang="en-US" sz="35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F219ECA0-85A7-455D-9EAC-897FD5751377}"/>
              </a:ext>
            </a:extLst>
          </p:cNvPr>
          <p:cNvSpPr txBox="1"/>
          <p:nvPr/>
        </p:nvSpPr>
        <p:spPr>
          <a:xfrm>
            <a:off x="6690413" y="4933849"/>
            <a:ext cx="4335135" cy="1169551"/>
          </a:xfrm>
          <a:prstGeom prst="rect">
            <a:avLst/>
          </a:prstGeom>
          <a:solidFill>
            <a:srgbClr val="002060"/>
          </a:solidFill>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500" b="1"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Chảy lan ra khắp mọi phía</a:t>
            </a:r>
            <a:endParaRPr kumimoji="0" lang="en-US" altLang="en-US" sz="35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7" name="Rectangle 16"/>
          <p:cNvSpPr/>
          <p:nvPr/>
        </p:nvSpPr>
        <p:spPr>
          <a:xfrm>
            <a:off x="315742" y="135694"/>
            <a:ext cx="4017446" cy="923330"/>
          </a:xfrm>
          <a:prstGeom prst="rect">
            <a:avLst/>
          </a:prstGeom>
          <a:noFill/>
        </p:spPr>
        <p:txBody>
          <a:bodyPr wrap="none" lIns="91440" tIns="45720" rIns="91440" bIns="45720">
            <a:spAutoFit/>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Khởi</a:t>
            </a:r>
            <a:r>
              <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rPr>
              <a:t> </a:t>
            </a:r>
            <a:r>
              <a:rPr kumimoji="0" lang="en-US" sz="5400" b="1" i="0" u="none" strike="noStrike" kern="1200" cap="none" spc="0" normalizeH="0" baseline="0" noProof="0" dirty="0" err="1">
                <a:ln w="28575">
                  <a:solidFill>
                    <a:sysClr val="windowText" lastClr="000000"/>
                  </a:solidFill>
                </a:ln>
                <a:solidFill>
                  <a:schemeClr val="bg1"/>
                </a:solidFill>
                <a:effectLst/>
                <a:uLnTx/>
                <a:uFillTx/>
                <a:latin typeface="UTM Showcard" panose="02040603050506020204" pitchFamily="18" charset="0"/>
                <a:cs typeface="+mn-cs"/>
              </a:rPr>
              <a:t>động</a:t>
            </a:r>
            <a:endParaRPr kumimoji="0" lang="en-US" sz="5400" b="1" i="0" u="none" strike="noStrike" kern="1200" cap="none" spc="0" normalizeH="0" baseline="0" noProof="0" dirty="0">
              <a:ln w="28575">
                <a:solidFill>
                  <a:sysClr val="windowText" lastClr="000000"/>
                </a:solidFill>
              </a:ln>
              <a:solidFill>
                <a:schemeClr val="bg1"/>
              </a:solidFill>
              <a:effectLst/>
              <a:uLnTx/>
              <a:uFillTx/>
              <a:latin typeface="UTM Showcard" panose="02040603050506020204" pitchFamily="18" charset="0"/>
              <a:cs typeface="+mn-cs"/>
            </a:endParaRPr>
          </a:p>
        </p:txBody>
      </p:sp>
    </p:spTree>
    <p:extLst>
      <p:ext uri="{BB962C8B-B14F-4D97-AF65-F5344CB8AC3E}">
        <p14:creationId xmlns:p14="http://schemas.microsoft.com/office/powerpoint/2010/main" val="1547765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0245056" y="3668636"/>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7" y="2702559"/>
            <a:ext cx="2700994" cy="3906471"/>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4475380" y="0"/>
            <a:ext cx="4179895" cy="1015663"/>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60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GHI NHỚ</a:t>
            </a:r>
            <a:endParaRPr kumimoji="1" lang="zh-CN" altLang="en-US" sz="60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sp>
        <p:nvSpPr>
          <p:cNvPr id="3" name="Rectangle 2"/>
          <p:cNvSpPr/>
          <p:nvPr/>
        </p:nvSpPr>
        <p:spPr>
          <a:xfrm>
            <a:off x="2183017" y="1567559"/>
            <a:ext cx="8183880" cy="3693319"/>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3000" b="0" i="0" u="none" strike="noStrike" kern="1200" cap="none" spc="0" normalizeH="0" baseline="0" noProof="0" dirty="0" smtClean="0">
                <a:ln>
                  <a:noFill/>
                </a:ln>
                <a:solidFill>
                  <a:srgbClr val="002060"/>
                </a:solidFill>
                <a:effectLst/>
                <a:uLnTx/>
                <a:uFillTx/>
                <a:latin typeface="Arial" panose="020B0604020202020204" pitchFamily="34" charset="0"/>
                <a:ea typeface="思源黑体 CN"/>
                <a:cs typeface="Arial" panose="020B0604020202020204" pitchFamily="34" charset="0"/>
              </a:rPr>
              <a:t>Nhờ hiểu biết tính chất của nước, con người đã vận dụng những tính chất đó vào trong đời sống và sản xuất.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vi-VN" sz="3000" dirty="0" smtClean="0">
                <a:solidFill>
                  <a:srgbClr val="002060"/>
                </a:solidFill>
                <a:latin typeface="Arial" panose="020B0604020202020204" pitchFamily="34" charset="0"/>
                <a:ea typeface="思源黑体 CN"/>
                <a:cs typeface="Arial" panose="020B0604020202020204" pitchFamily="34" charset="0"/>
              </a:rPr>
              <a:t>Con người, động vật và thực vật sẽ chết nếu không có nước. Nước không thể thiếu trong đời sống, sản xuất và sinh hoạt của chúng ta.</a:t>
            </a:r>
            <a:endParaRPr kumimoji="0" lang="nl-NL" sz="3000" b="0"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42519116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文本框 5"/>
          <p:cNvSpPr txBox="1"/>
          <p:nvPr/>
        </p:nvSpPr>
        <p:spPr>
          <a:xfrm>
            <a:off x="2022514" y="1914663"/>
            <a:ext cx="9494889" cy="4386270"/>
          </a:xfrm>
          <a:prstGeom prst="rect">
            <a:avLst/>
          </a:prstGeom>
          <a:solidFill>
            <a:schemeClr val="bg1"/>
          </a:solidFill>
          <a:ln w="38100">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rgbClr val="0070C0">
                  <a:lumMod val="20000"/>
                  <a:lumOff val="80000"/>
                </a:srgb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cxnSp>
        <p:nvCxnSpPr>
          <p:cNvPr id="4" name="直接连接符 8"/>
          <p:cNvCxnSpPr/>
          <p:nvPr/>
        </p:nvCxnSpPr>
        <p:spPr>
          <a:xfrm>
            <a:off x="4043379" y="1283982"/>
            <a:ext cx="6811193" cy="0"/>
          </a:xfrm>
          <a:prstGeom prst="line">
            <a:avLst/>
          </a:prstGeom>
          <a:ln>
            <a:solidFill>
              <a:srgbClr val="4D9D7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47321" y="1053150"/>
            <a:ext cx="2296058" cy="55399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smtClean="0">
                <a:ln>
                  <a:noFill/>
                </a:ln>
                <a:solidFill>
                  <a:srgbClr val="F45B4D"/>
                </a:solidFill>
                <a:effectLst/>
                <a:uLnTx/>
                <a:uFillTx/>
                <a:latin typeface="UTM Colossalis" panose="02040603050506020204" pitchFamily="18" charset="0"/>
                <a:cs typeface="+mn-cs"/>
              </a:rPr>
              <a:t>Em</a:t>
            </a:r>
            <a:r>
              <a:rPr kumimoji="0" lang="en-US" sz="3000" b="0" i="0" u="none" strike="noStrike" kern="1200" cap="none" spc="0" normalizeH="0" baseline="0" noProof="0" dirty="0" smtClean="0">
                <a:ln>
                  <a:noFill/>
                </a:ln>
                <a:solidFill>
                  <a:srgbClr val="F45B4D"/>
                </a:solidFill>
                <a:effectLst/>
                <a:uLnTx/>
                <a:uFillTx/>
                <a:latin typeface="UTM Colossalis" panose="02040603050506020204" pitchFamily="18" charset="0"/>
                <a:cs typeface="+mn-cs"/>
              </a:rPr>
              <a:t> </a:t>
            </a:r>
            <a:r>
              <a:rPr kumimoji="0" lang="vi-VN" sz="3000" b="0" i="0" u="none" strike="noStrike" kern="1200" cap="none" spc="0" normalizeH="0" baseline="0" noProof="0" dirty="0" smtClean="0">
                <a:ln>
                  <a:noFill/>
                </a:ln>
                <a:solidFill>
                  <a:srgbClr val="F45B4D"/>
                </a:solidFill>
                <a:effectLst/>
                <a:uLnTx/>
                <a:uFillTx/>
                <a:latin typeface="UTM Colossalis" panose="02040603050506020204" pitchFamily="18" charset="0"/>
                <a:cs typeface="+mn-cs"/>
              </a:rPr>
              <a:t>có biết</a:t>
            </a:r>
            <a:endParaRPr kumimoji="0" lang="en-US" sz="30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mc:AlternateContent xmlns:mc="http://schemas.openxmlformats.org/markup-compatibility/2006" xmlns:a14="http://schemas.microsoft.com/office/drawing/2010/main">
        <mc:Choice Requires="a14">
          <p:sp>
            <p:nvSpPr>
              <p:cNvPr id="8" name="TextBox 7"/>
              <p:cNvSpPr txBox="1"/>
              <p:nvPr/>
            </p:nvSpPr>
            <p:spPr>
              <a:xfrm>
                <a:off x="2606936" y="2498080"/>
                <a:ext cx="8707382" cy="31525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nước ta, ngành Nông nghiệp sử dụng nhiều nước nhất, chiếm khoảng </a:t>
                </a:r>
                <a14:m>
                  <m:oMath xmlns:m="http://schemas.openxmlformats.org/officeDocument/2006/math">
                    <m:f>
                      <m:fPr>
                        <m:ctrlPr>
                          <a:rPr kumimoji="0" lang="vi-VN" sz="45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Arial" panose="020B0604020202020204" pitchFamily="34" charset="0"/>
                          </a:rPr>
                        </m:ctrlPr>
                      </m:fPr>
                      <m:num>
                        <m:r>
                          <a:rPr lang="vi-VN" sz="4500" i="1">
                            <a:solidFill>
                              <a:prstClr val="black"/>
                            </a:solidFill>
                            <a:latin typeface="Cambria Math" panose="02040503050406030204" pitchFamily="18" charset="0"/>
                            <a:ea typeface="Cambria" panose="02040503050406030204" pitchFamily="18" charset="0"/>
                            <a:cs typeface="Arial" panose="020B0604020202020204" pitchFamily="34" charset="0"/>
                          </a:rPr>
                          <m:t>2</m:t>
                        </m:r>
                      </m:num>
                      <m:den>
                        <m:r>
                          <a:rPr lang="vi-VN" sz="4500" i="1">
                            <a:solidFill>
                              <a:prstClr val="black"/>
                            </a:solidFill>
                            <a:latin typeface="Cambria Math" panose="02040503050406030204" pitchFamily="18" charset="0"/>
                            <a:ea typeface="Cambria" panose="02040503050406030204" pitchFamily="18" charset="0"/>
                            <a:cs typeface="Arial" panose="020B0604020202020204" pitchFamily="34" charset="0"/>
                          </a:rPr>
                          <m:t>3</m:t>
                        </m:r>
                      </m:den>
                    </m:f>
                  </m:oMath>
                </a14:m>
                <a:r>
                  <a:rPr kumimoji="0" lang="vi-VN" sz="45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nhu cầu sử dụng trên phạm vi cả nước.</a:t>
                </a:r>
                <a:endParaRPr kumimoji="0" lang="en-US" sz="4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606936" y="2498080"/>
                <a:ext cx="8707382" cy="3152530"/>
              </a:xfrm>
              <a:prstGeom prst="rect">
                <a:avLst/>
              </a:prstGeom>
              <a:blipFill>
                <a:blip r:embed="rId3"/>
                <a:stretch>
                  <a:fillRect l="-2941" t="-4062" r="-2311" b="-8704"/>
                </a:stretch>
              </a:blipFill>
            </p:spPr>
            <p:txBody>
              <a:bodyPr/>
              <a:lstStyle/>
              <a:p>
                <a:r>
                  <a:rPr lang="en-US">
                    <a:noFill/>
                  </a:rPr>
                  <a:t> </a:t>
                </a:r>
              </a:p>
            </p:txBody>
          </p:sp>
        </mc:Fallback>
      </mc:AlternateContent>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1830238" y="1991691"/>
            <a:ext cx="1100761" cy="1100761"/>
          </a:xfrm>
          <a:prstGeom prst="rect">
            <a:avLst/>
          </a:prstGeom>
        </p:spPr>
      </p:pic>
      <p:pic>
        <p:nvPicPr>
          <p:cNvPr id="12"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05502">
            <a:off x="9493333" y="353879"/>
            <a:ext cx="2576060" cy="2198238"/>
          </a:xfrm>
          <a:prstGeom prst="rect">
            <a:avLst/>
          </a:prstGeom>
        </p:spPr>
      </p:pic>
      <p:pic>
        <p:nvPicPr>
          <p:cNvPr id="14" name="图片 21"/>
          <p:cNvPicPr>
            <a:picLocks noChangeAspect="1"/>
          </p:cNvPicPr>
          <p:nvPr/>
        </p:nvPicPr>
        <p:blipFill rotWithShape="1">
          <a:blip r:embed="rId12" cstate="print">
            <a:extLst>
              <a:ext uri="{28A0092B-C50C-407E-A947-70E740481C1C}">
                <a14:useLocalDpi xmlns:a14="http://schemas.microsoft.com/office/drawing/2010/main" val="0"/>
              </a:ext>
            </a:extLst>
          </a:blip>
          <a:srcRect l="8242" t="1942" r="29675" b="8267"/>
          <a:stretch/>
        </p:blipFill>
        <p:spPr>
          <a:xfrm>
            <a:off x="-33569" y="3092452"/>
            <a:ext cx="2700994" cy="3906471"/>
          </a:xfrm>
          <a:prstGeom prst="rect">
            <a:avLst/>
          </a:prstGeom>
        </p:spPr>
      </p:pic>
    </p:spTree>
    <p:extLst>
      <p:ext uri="{BB962C8B-B14F-4D97-AF65-F5344CB8AC3E}">
        <p14:creationId xmlns:p14="http://schemas.microsoft.com/office/powerpoint/2010/main" val="1013323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297" y="-682243"/>
            <a:ext cx="7667248" cy="4765028"/>
          </a:xfrm>
          <a:prstGeom prst="rect">
            <a:avLst/>
          </a:prstGeom>
        </p:spPr>
      </p:pic>
      <p:sp>
        <p:nvSpPr>
          <p:cNvPr id="13" name="文本框 5"/>
          <p:cNvSpPr txBox="1"/>
          <p:nvPr/>
        </p:nvSpPr>
        <p:spPr>
          <a:xfrm>
            <a:off x="763930" y="3612553"/>
            <a:ext cx="10766836" cy="2492990"/>
          </a:xfrm>
          <a:prstGeom prst="rect">
            <a:avLst/>
          </a:prstGeom>
          <a:solidFill>
            <a:schemeClr val="bg1"/>
          </a:solidFill>
          <a:ln w="3810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2800" b="0" i="0" u="none" strike="noStrike" kern="1200" cap="none" spc="0" normalizeH="0" baseline="0" noProof="0" dirty="0" smtClean="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280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2800" b="0" i="0" u="none" strike="noStrike" kern="1200" cap="none" spc="0" normalizeH="0" baseline="0" noProof="0" dirty="0" smtClean="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280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latin typeface="UTM Flavour" panose="02040603050506020204" pitchFamily="18" charset="0"/>
              <a:ea typeface="字魂59号-创粗黑" panose="00000500000000000000" pitchFamily="2"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0" i="0" u="none" strike="noStrike" kern="1200" cap="none" spc="0" normalizeH="0" baseline="0" noProof="0" dirty="0">
              <a:ln w="12700">
                <a:solidFill>
                  <a:prstClr val="black">
                    <a:lumMod val="95000"/>
                    <a:lumOff val="5000"/>
                  </a:prstClr>
                </a:solidFill>
              </a:ln>
              <a:solidFill>
                <a:schemeClr val="tx1">
                  <a:lumMod val="85000"/>
                  <a:lumOff val="15000"/>
                </a:schemeClr>
              </a:solidFill>
              <a:effectLst>
                <a:glow rad="63500">
                  <a:srgbClr val="0070C0">
                    <a:satMod val="175000"/>
                    <a:alpha val="40000"/>
                  </a:srgbClr>
                </a:glow>
              </a:effectLst>
              <a:uLnTx/>
              <a:uFillTx/>
              <a:latin typeface="UTM Flavour" panose="02040603050506020204" pitchFamily="18" charset="0"/>
              <a:ea typeface="字魂59号-创粗黑" panose="00000500000000000000" pitchFamily="2" charset="-122"/>
              <a:cs typeface="+mn-ea"/>
              <a:sym typeface="+mn-lt"/>
            </a:endParaRPr>
          </a:p>
        </p:txBody>
      </p:sp>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3583372" y="538196"/>
            <a:ext cx="4437167"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vi-VN" altLang="zh-CN" sz="5000" b="1" i="0" u="none" strike="noStrike" kern="1200" cap="none" spc="0" normalizeH="0" baseline="0" noProof="0" dirty="0" smtClean="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VẬN DỤNG</a:t>
            </a:r>
            <a:endParaRPr kumimoji="1" lang="zh-CN" altLang="en-US" sz="50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sp>
        <p:nvSpPr>
          <p:cNvPr id="2" name="Rectangle 1"/>
          <p:cNvSpPr/>
          <p:nvPr/>
        </p:nvSpPr>
        <p:spPr>
          <a:xfrm>
            <a:off x="3126550" y="1296019"/>
            <a:ext cx="5720743" cy="1569660"/>
          </a:xfrm>
          <a:prstGeom prst="rect">
            <a:avLst/>
          </a:prstGeom>
        </p:spPr>
        <p:txBody>
          <a:bodyPr wrap="square">
            <a:spAutoFit/>
          </a:bodyPr>
          <a:lstStyle/>
          <a:p>
            <a:r>
              <a:rPr lang="vi-VN" sz="3200" b="1" dirty="0" smtClean="0">
                <a:solidFill>
                  <a:srgbClr val="002060"/>
                </a:solidFill>
                <a:latin typeface="Cambria" panose="02040503050406030204" pitchFamily="18" charset="0"/>
                <a:ea typeface="Cambria" panose="02040503050406030204" pitchFamily="18" charset="0"/>
                <a:cs typeface="Arial" panose="020B0604020202020204" pitchFamily="34" charset="0"/>
              </a:rPr>
              <a:t>Giải thích được việc làm khơi thông miệng hố ga góp phần chống ngập nước. </a:t>
            </a:r>
            <a:endParaRPr lang="en-US" sz="3200" b="1" dirty="0">
              <a:solidFill>
                <a:srgbClr val="002060"/>
              </a:solidFill>
            </a:endParaRPr>
          </a:p>
        </p:txBody>
      </p:sp>
      <p:sp>
        <p:nvSpPr>
          <p:cNvPr id="12" name="Rectangle 11"/>
          <p:cNvSpPr/>
          <p:nvPr/>
        </p:nvSpPr>
        <p:spPr>
          <a:xfrm>
            <a:off x="1099595" y="3813657"/>
            <a:ext cx="10367670" cy="2169825"/>
          </a:xfrm>
          <a:prstGeom prst="rect">
            <a:avLst/>
          </a:prstGeom>
        </p:spPr>
        <p:txBody>
          <a:bodyPr wrap="square">
            <a:spAutoFit/>
          </a:bodyPr>
          <a:lstStyle/>
          <a:p>
            <a:pPr algn="just"/>
            <a:r>
              <a:rPr lang="vi-VN" sz="2700" b="1" dirty="0">
                <a:solidFill>
                  <a:srgbClr val="333333"/>
                </a:solidFill>
                <a:latin typeface="Cambria" panose="02040503050406030204" pitchFamily="18" charset="0"/>
                <a:ea typeface="Cambria" panose="02040503050406030204" pitchFamily="18" charset="0"/>
              </a:rPr>
              <a:t>Nhiều nắp hố ga bị rác bịt kín, bị người dân dùng vải nhựa, ván ép, tôn kẽm bít lại để ngăn mùi hôi từ cống rãnh bốc lên gây ra ngập úng. Chính vì thế mỗi chúng ta cần phải tự ý thức được việc khơi thông miệng hố ga để đảm bảo nước có thể chảy xuống để tránh tình trạng ngập úng.</a:t>
            </a:r>
            <a:endParaRPr lang="en-US" sz="27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4398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P spid="2"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4"/>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059" y="696686"/>
            <a:ext cx="10429314" cy="5316817"/>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466926" y="4369957"/>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5" name="PA-文本框 88">
            <a:extLst>
              <a:ext uri="{FF2B5EF4-FFF2-40B4-BE49-F238E27FC236}">
                <a16:creationId xmlns:a16="http://schemas.microsoft.com/office/drawing/2014/main" id="{968276D9-B57A-45C2-B2D1-514AA5493EE9}"/>
              </a:ext>
            </a:extLst>
          </p:cNvPr>
          <p:cNvSpPr txBox="1"/>
          <p:nvPr>
            <p:custDataLst>
              <p:tags r:id="rId1"/>
            </p:custDataLst>
          </p:nvPr>
        </p:nvSpPr>
        <p:spPr>
          <a:xfrm>
            <a:off x="3118739" y="1474330"/>
            <a:ext cx="5510300" cy="799450"/>
          </a:xfrm>
          <a:prstGeom prst="rect">
            <a:avLst/>
          </a:prstGeom>
          <a:noFill/>
        </p:spPr>
        <p:txBody>
          <a:bodyPr wrap="square" lIns="0" tIns="0" rIns="0" bIns="0" rtlCol="0">
            <a:spAutoFit/>
          </a:body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C000"/>
                </a:solidFill>
                <a:effectLst/>
                <a:uLnTx/>
                <a:uFillTx/>
                <a:latin typeface="SVN-Hole Hearted" panose="020B0A06020104020203" pitchFamily="34" charset="0"/>
                <a:ea typeface="思源黑体 CN" panose="020B0500000000000000" pitchFamily="34" charset="-122"/>
                <a:cs typeface="+mn-ea"/>
                <a:sym typeface="+mn-lt"/>
              </a:rPr>
              <a:t>DẶN DÒ</a:t>
            </a:r>
          </a:p>
        </p:txBody>
      </p:sp>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9"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11" name="PA-文本框 88">
            <a:extLst>
              <a:ext uri="{FF2B5EF4-FFF2-40B4-BE49-F238E27FC236}">
                <a16:creationId xmlns:a16="http://schemas.microsoft.com/office/drawing/2014/main" id="{968276D9-B57A-45C2-B2D1-514AA5493EE9}"/>
              </a:ext>
            </a:extLst>
          </p:cNvPr>
          <p:cNvSpPr txBox="1"/>
          <p:nvPr>
            <p:custDataLst>
              <p:tags r:id="rId2"/>
            </p:custDataLst>
          </p:nvPr>
        </p:nvSpPr>
        <p:spPr>
          <a:xfrm>
            <a:off x="2810359" y="2316348"/>
            <a:ext cx="6467303" cy="2077492"/>
          </a:xfrm>
          <a:prstGeom prst="rect">
            <a:avLst/>
          </a:prstGeom>
          <a:noFill/>
        </p:spPr>
        <p:txBody>
          <a:bodyPr wrap="square" lIns="0" tIns="0" rIns="0" bIns="0" rtlCol="0">
            <a:spAutoFit/>
          </a:bodyPr>
          <a:lstStyle/>
          <a:p>
            <a:pPr marL="0" marR="0" lvl="0" indent="0" algn="ctr" defTabSz="914400" rtl="0" eaLnBrk="1" fontAlgn="auto" latinLnBrk="0" hangingPunct="0">
              <a:spcBef>
                <a:spcPts val="0"/>
              </a:spcBef>
              <a:spcAft>
                <a:spcPts val="0"/>
              </a:spcAft>
              <a:buClrTx/>
              <a:buSzTx/>
              <a:buFontTx/>
              <a:buNone/>
              <a:tabLst/>
              <a:defRPr/>
            </a:pPr>
            <a:r>
              <a:rPr kumimoji="0" lang="vi-VN" altLang="zh-CN" sz="4500" b="1"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mn-lt"/>
              </a:rPr>
              <a:t>Tìm hiểu thêm các hoạt động khác ở địa phương em cần đến nước.</a:t>
            </a:r>
            <a:endParaRPr kumimoji="0" lang="en-US" altLang="zh-CN" sz="45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spTree>
    <p:extLst>
      <p:ext uri="{BB962C8B-B14F-4D97-AF65-F5344CB8AC3E}">
        <p14:creationId xmlns:p14="http://schemas.microsoft.com/office/powerpoint/2010/main" val="931757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368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996" y="46204"/>
            <a:ext cx="9073615" cy="6351530"/>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143721" y="1760030"/>
            <a:ext cx="6693707" cy="378565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000" b="1" i="0" u="none" strike="noStrike" kern="1200" cap="none" spc="0" normalizeH="0" baseline="0" noProof="0" dirty="0" smtClean="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rPr>
              <a:t>Vận dụng </a:t>
            </a:r>
            <a:endParaRPr kumimoji="0" lang="en-US" altLang="en-US" sz="8000" b="1" i="0" u="none" strike="noStrike" kern="1200" cap="none" spc="0" normalizeH="0" baseline="0" noProof="0" dirty="0" smtClean="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000" b="1" i="0" u="none" strike="noStrike" kern="1200" cap="none" spc="0" normalizeH="0" baseline="0" noProof="0" dirty="0" smtClean="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rPr>
              <a:t>tính </a:t>
            </a:r>
            <a:r>
              <a:rPr kumimoji="0" lang="vi-VN" altLang="en-US" sz="8000" b="1" i="0" u="none" strike="noStrike" kern="1200" cap="none" spc="0" normalizeH="0" baseline="0" noProof="0" dirty="0" smtClean="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rPr>
              <a:t>chất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8000" b="1" i="0" u="none" strike="noStrike" kern="1200" cap="none" spc="0" normalizeH="0" baseline="0" noProof="0" dirty="0" smtClean="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rPr>
              <a:t>của nước</a:t>
            </a:r>
            <a:endParaRPr kumimoji="0" lang="en-US" altLang="en-US" sz="8000" b="1" i="0" u="none" strike="noStrike" kern="1200" cap="none" spc="0" normalizeH="0" baseline="0" noProof="0" dirty="0">
              <a:ln>
                <a:noFill/>
              </a:ln>
              <a:solidFill>
                <a:schemeClr val="accent1">
                  <a:lumMod val="75000"/>
                </a:schemeClr>
              </a:solidFill>
              <a:effectLst/>
              <a:uLnTx/>
              <a:uFillTx/>
              <a:latin typeface="SVN-Hole Hearted" panose="020B0A06020104020203" pitchFamily="34" charset="0"/>
              <a:ea typeface="+mn-ea"/>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102860" y="46204"/>
            <a:ext cx="4437167"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5000" b="1" i="0" u="none" strike="noStrike" kern="1200" cap="none" spc="0" normalizeH="0" baseline="0" noProof="0" dirty="0">
                <a:ln>
                  <a:solidFill>
                    <a:schemeClr val="tx1"/>
                  </a:solidFill>
                </a:ln>
                <a:solidFill>
                  <a:schemeClr val="bg1"/>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1</a:t>
            </a:r>
            <a:endParaRPr kumimoji="1" lang="zh-CN" altLang="en-US" sz="5000" b="1" i="0" u="none" strike="noStrike" kern="1200" cap="none" spc="0" normalizeH="0" baseline="0" noProof="0" dirty="0">
              <a:ln>
                <a:solidFill>
                  <a:schemeClr val="tx1"/>
                </a:solidFill>
              </a:ln>
              <a:solidFill>
                <a:schemeClr val="bg1"/>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8116789" y="1875099"/>
            <a:ext cx="2401333" cy="2401333"/>
          </a:xfrm>
          <a:prstGeom prst="rect">
            <a:avLst/>
          </a:prstGeom>
        </p:spPr>
      </p:pic>
    </p:spTree>
    <p:extLst>
      <p:ext uri="{BB962C8B-B14F-4D97-AF65-F5344CB8AC3E}">
        <p14:creationId xmlns:p14="http://schemas.microsoft.com/office/powerpoint/2010/main" val="3012151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34" y="643897"/>
            <a:ext cx="10429314" cy="5316817"/>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3683896" y="1270980"/>
            <a:ext cx="4332241"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C000"/>
                </a:solidFill>
                <a:effectLst/>
                <a:uLnTx/>
                <a:uFillTx/>
                <a:latin typeface="SVN-Hole Hearted" panose="020B0A06020104020203" pitchFamily="34" charset="0"/>
                <a:ea typeface="+mn-ea"/>
                <a:cs typeface="+mn-cs"/>
              </a:rPr>
              <a:t>Thảo</a:t>
            </a:r>
            <a:r>
              <a:rPr kumimoji="0" lang="en-US" sz="5400" b="0" i="0" u="none" strike="noStrike" kern="1200" cap="none" spc="0" normalizeH="0" baseline="0" noProof="0" dirty="0">
                <a:ln>
                  <a:noFill/>
                </a:ln>
                <a:solidFill>
                  <a:srgbClr val="FFC000"/>
                </a:solidFill>
                <a:effectLst/>
                <a:uLnTx/>
                <a:uFillTx/>
                <a:latin typeface="SVN-Hole Hearted" panose="020B0A06020104020203" pitchFamily="34" charset="0"/>
                <a:ea typeface="+mn-ea"/>
                <a:cs typeface="+mn-cs"/>
              </a:rPr>
              <a:t> </a:t>
            </a:r>
            <a:r>
              <a:rPr kumimoji="0" lang="en-US" sz="5400" b="0" i="0" u="none" strike="noStrike" kern="1200" cap="none" spc="0" normalizeH="0" baseline="0" noProof="0" dirty="0" err="1">
                <a:ln>
                  <a:noFill/>
                </a:ln>
                <a:solidFill>
                  <a:srgbClr val="FFC000"/>
                </a:solidFill>
                <a:effectLst/>
                <a:uLnTx/>
                <a:uFillTx/>
                <a:latin typeface="SVN-Hole Hearted" panose="020B0A06020104020203" pitchFamily="34" charset="0"/>
                <a:ea typeface="+mn-ea"/>
                <a:cs typeface="+mn-cs"/>
              </a:rPr>
              <a:t>luận</a:t>
            </a:r>
            <a:r>
              <a:rPr kumimoji="0" lang="en-US" sz="5400" b="0" i="0" u="none" strike="noStrike" kern="1200" cap="none" spc="0" normalizeH="0" baseline="0" noProof="0" dirty="0">
                <a:ln>
                  <a:noFill/>
                </a:ln>
                <a:solidFill>
                  <a:srgbClr val="FFC000"/>
                </a:solidFill>
                <a:effectLst/>
                <a:uLnTx/>
                <a:uFillTx/>
                <a:latin typeface="SVN-Hole Hearted" panose="020B0A06020104020203" pitchFamily="34" charset="0"/>
                <a:ea typeface="+mn-ea"/>
                <a:cs typeface="+mn-cs"/>
              </a:rPr>
              <a:t> </a:t>
            </a:r>
            <a:r>
              <a:rPr kumimoji="0" lang="en-US" sz="7200" b="0" i="0" u="none" strike="noStrike" kern="1200" cap="none" spc="0" normalizeH="0" baseline="0" noProof="0" dirty="0">
                <a:ln>
                  <a:noFill/>
                </a:ln>
                <a:solidFill>
                  <a:srgbClr val="C00000"/>
                </a:solidFill>
                <a:effectLst/>
                <a:uLnTx/>
                <a:uFillTx/>
                <a:latin typeface="SVN-Hole Hearted" panose="020B0A06020104020203" pitchFamily="34" charset="0"/>
                <a:ea typeface="+mn-ea"/>
                <a:cs typeface="+mn-cs"/>
              </a:rPr>
              <a:t>NHÓM</a:t>
            </a:r>
            <a:endParaRPr kumimoji="0" lang="en-US" sz="5400" b="0" i="0" u="none" strike="noStrike" kern="1200" cap="none" spc="0" normalizeH="0" baseline="0" noProof="0" dirty="0">
              <a:ln>
                <a:noFill/>
              </a:ln>
              <a:solidFill>
                <a:srgbClr val="C00000"/>
              </a:solidFill>
              <a:effectLst/>
              <a:uLnTx/>
              <a:uFillTx/>
              <a:latin typeface="SVN-Hole Hearted" panose="020B0A06020104020203" pitchFamily="34" charset="0"/>
              <a:ea typeface="+mn-ea"/>
              <a:cs typeface="+mn-cs"/>
            </a:endParaRPr>
          </a:p>
        </p:txBody>
      </p:sp>
      <p:sp>
        <p:nvSpPr>
          <p:cNvPr id="3" name="TextBox 2"/>
          <p:cNvSpPr txBox="1"/>
          <p:nvPr/>
        </p:nvSpPr>
        <p:spPr>
          <a:xfrm>
            <a:off x="2791120" y="3302305"/>
            <a:ext cx="63591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sát</a:t>
            </a: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hình 5 và cho biết ở mỗi hình con người đã vận dụng tính chất nào của nước?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182672" y="2916061"/>
            <a:ext cx="2425774" cy="3804054"/>
          </a:xfrm>
          <a:prstGeom prst="rect">
            <a:avLst/>
          </a:prstGeom>
        </p:spPr>
      </p:pic>
    </p:spTree>
    <p:extLst>
      <p:ext uri="{BB962C8B-B14F-4D97-AF65-F5344CB8AC3E}">
        <p14:creationId xmlns:p14="http://schemas.microsoft.com/office/powerpoint/2010/main" val="337829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650" y="6142459"/>
            <a:ext cx="4673243"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UTM Colossalis" panose="02040603050506020204" pitchFamily="18" charset="0"/>
                <a:ea typeface="+mn-ea"/>
                <a:cs typeface="+mn-cs"/>
              </a:rPr>
              <a:t>Hòa tan một số chất</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5" name="TextBox 4"/>
          <p:cNvSpPr txBox="1"/>
          <p:nvPr/>
        </p:nvSpPr>
        <p:spPr>
          <a:xfrm>
            <a:off x="5751817" y="5411677"/>
            <a:ext cx="5114794"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UTM Colossalis" panose="02040603050506020204" pitchFamily="18" charset="0"/>
                <a:ea typeface="+mn-ea"/>
                <a:cs typeface="+mn-cs"/>
              </a:rPr>
              <a:t>Chảy từ cao xuống thấp</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6" name="TextBox 5"/>
          <p:cNvSpPr txBox="1"/>
          <p:nvPr/>
        </p:nvSpPr>
        <p:spPr>
          <a:xfrm>
            <a:off x="5557287" y="6129730"/>
            <a:ext cx="5762002"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UTM Colossalis" panose="02040603050506020204" pitchFamily="18" charset="0"/>
                <a:ea typeface="+mn-ea"/>
                <a:cs typeface="+mn-cs"/>
              </a:rPr>
              <a:t>Chảy lan ra khắp mọi phía</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19" name="TextBox 18"/>
          <p:cNvSpPr txBox="1"/>
          <p:nvPr/>
        </p:nvSpPr>
        <p:spPr>
          <a:xfrm>
            <a:off x="1022060" y="5411678"/>
            <a:ext cx="4535227" cy="646331"/>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UTM Colossalis" panose="02040603050506020204" pitchFamily="18" charset="0"/>
                <a:ea typeface="+mn-ea"/>
                <a:cs typeface="+mn-cs"/>
              </a:rPr>
              <a:t>Thấm qua một số vật</a:t>
            </a:r>
            <a:endParaRPr kumimoji="0" lang="en-US" sz="36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pic>
        <p:nvPicPr>
          <p:cNvPr id="8" name="Picture 7"/>
          <p:cNvPicPr>
            <a:picLocks noChangeAspect="1"/>
          </p:cNvPicPr>
          <p:nvPr/>
        </p:nvPicPr>
        <p:blipFill>
          <a:blip r:embed="rId2"/>
          <a:stretch>
            <a:fillRect/>
          </a:stretch>
        </p:blipFill>
        <p:spPr>
          <a:xfrm>
            <a:off x="1022061" y="424041"/>
            <a:ext cx="10204739" cy="488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0337973"/>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22061" y="424041"/>
            <a:ext cx="10204739" cy="4886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p:cNvSpPr txBox="1"/>
          <p:nvPr/>
        </p:nvSpPr>
        <p:spPr>
          <a:xfrm>
            <a:off x="944881" y="2119837"/>
            <a:ext cx="3545840" cy="523220"/>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chemeClr val="tx1"/>
                </a:solidFill>
                <a:effectLst/>
                <a:uLnTx/>
                <a:uFillTx/>
                <a:latin typeface="UTM Colossalis" panose="02040603050506020204" pitchFamily="18" charset="0"/>
                <a:ea typeface="+mn-ea"/>
                <a:cs typeface="+mn-cs"/>
              </a:rPr>
              <a:t>Thấm qua một số vật</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5" name="TextBox 4"/>
          <p:cNvSpPr txBox="1"/>
          <p:nvPr/>
        </p:nvSpPr>
        <p:spPr>
          <a:xfrm>
            <a:off x="4082898" y="487109"/>
            <a:ext cx="4083063" cy="523220"/>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chemeClr val="tx1"/>
                </a:solidFill>
                <a:effectLst/>
                <a:uLnTx/>
                <a:uFillTx/>
                <a:latin typeface="UTM Colossalis" panose="02040603050506020204" pitchFamily="18" charset="0"/>
                <a:ea typeface="+mn-ea"/>
                <a:cs typeface="+mn-cs"/>
              </a:rPr>
              <a:t>Chảy từ cao xuống thấp</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4" name="TextBox 3"/>
          <p:cNvSpPr txBox="1"/>
          <p:nvPr/>
        </p:nvSpPr>
        <p:spPr>
          <a:xfrm>
            <a:off x="7800290" y="2119837"/>
            <a:ext cx="3426510" cy="523220"/>
          </a:xfrm>
          <a:prstGeom prst="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chemeClr val="tx1"/>
                </a:solidFill>
                <a:effectLst/>
                <a:uLnTx/>
                <a:uFillTx/>
                <a:latin typeface="UTM Colossalis" panose="02040603050506020204" pitchFamily="18" charset="0"/>
                <a:ea typeface="+mn-ea"/>
                <a:cs typeface="+mn-cs"/>
              </a:rPr>
              <a:t>Hòa tan một số chất</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6" name="TextBox 5"/>
          <p:cNvSpPr txBox="1"/>
          <p:nvPr/>
        </p:nvSpPr>
        <p:spPr>
          <a:xfrm>
            <a:off x="6124429" y="4495862"/>
            <a:ext cx="4704313" cy="523220"/>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chemeClr val="tx1"/>
                </a:solidFill>
                <a:effectLst/>
                <a:uLnTx/>
                <a:uFillTx/>
                <a:latin typeface="UTM Colossalis" panose="02040603050506020204" pitchFamily="18" charset="0"/>
                <a:ea typeface="+mn-ea"/>
                <a:cs typeface="+mn-cs"/>
              </a:rPr>
              <a:t>Chảy lan ra khắp mọi phía</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
        <p:nvSpPr>
          <p:cNvPr id="9" name="TextBox 8"/>
          <p:cNvSpPr txBox="1"/>
          <p:nvPr/>
        </p:nvSpPr>
        <p:spPr>
          <a:xfrm>
            <a:off x="2578589" y="4495862"/>
            <a:ext cx="3545840" cy="523220"/>
          </a:xfrm>
          <a:prstGeom prst="rect">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chemeClr val="tx1"/>
                </a:solidFill>
                <a:effectLst/>
                <a:uLnTx/>
                <a:uFillTx/>
                <a:latin typeface="UTM Colossalis" panose="02040603050506020204" pitchFamily="18" charset="0"/>
                <a:ea typeface="+mn-ea"/>
                <a:cs typeface="+mn-cs"/>
              </a:rPr>
              <a:t>Thấm qua một số vật</a:t>
            </a:r>
            <a:endParaRPr kumimoji="0" lang="en-US" sz="2800" b="0" i="0" u="none" strike="noStrike" kern="1200" cap="none" spc="0" normalizeH="0" baseline="0" noProof="0" dirty="0">
              <a:ln>
                <a:noFill/>
              </a:ln>
              <a:solidFill>
                <a:schemeClr val="tx1"/>
              </a:solidFill>
              <a:effectLst/>
              <a:uLnTx/>
              <a:uFillTx/>
              <a:latin typeface="UTM Colossalis" panose="02040603050506020204" pitchFamily="18" charset="0"/>
              <a:ea typeface="+mn-ea"/>
              <a:cs typeface="+mn-cs"/>
            </a:endParaRPr>
          </a:p>
        </p:txBody>
      </p:sp>
    </p:spTree>
    <p:extLst>
      <p:ext uri="{BB962C8B-B14F-4D97-AF65-F5344CB8AC3E}">
        <p14:creationId xmlns:p14="http://schemas.microsoft.com/office/powerpoint/2010/main" val="215708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4" grpId="0" animBg="1"/>
      <p:bldP spid="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17364"/>
            <a:ext cx="3224361" cy="1577094"/>
          </a:xfrm>
          <a:prstGeom prst="rect">
            <a:avLst/>
          </a:prstGeom>
        </p:spPr>
      </p:pic>
      <p:sp>
        <p:nvSpPr>
          <p:cNvPr id="35" name="文本框 34">
            <a:extLst>
              <a:ext uri="{FF2B5EF4-FFF2-40B4-BE49-F238E27FC236}">
                <a16:creationId xmlns:a16="http://schemas.microsoft.com/office/drawing/2014/main" id="{3CF1269B-D9F1-4F9A-AE86-BC3AE30EA714}"/>
              </a:ext>
            </a:extLst>
          </p:cNvPr>
          <p:cNvSpPr txBox="1"/>
          <p:nvPr/>
        </p:nvSpPr>
        <p:spPr>
          <a:xfrm>
            <a:off x="469121" y="657821"/>
            <a:ext cx="4925983" cy="2169825"/>
          </a:xfrm>
          <a:prstGeom prst="rect">
            <a:avLst/>
          </a:prstGeom>
          <a:solidFill>
            <a:schemeClr val="bg1"/>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700" b="1" i="0" u="none" strike="noStrike" kern="1200" cap="none" spc="0" normalizeH="0" baseline="0" noProof="0" dirty="0" smtClean="0">
                <a:ln>
                  <a:noFill/>
                </a:ln>
                <a:solidFill>
                  <a:srgbClr val="E7E6E6">
                    <a:lumMod val="25000"/>
                  </a:srgbClr>
                </a:solidFill>
                <a:effectLst/>
                <a:uLnTx/>
                <a:uFillTx/>
                <a:latin typeface="Arial" panose="020B0604020202020204" pitchFamily="34" charset="0"/>
                <a:cs typeface="Arial" panose="020B0604020202020204" pitchFamily="34" charset="0"/>
              </a:rPr>
              <a:t>Hãy kể thêm ví dụ khác trong đời sống hàng ngày ở gia đình, địa phương em mà con người đã vận dụng tính chất của nước.</a:t>
            </a:r>
            <a:endParaRPr kumimoji="0" lang="en-US" altLang="en-US" sz="2700" b="1" i="0" u="none" strike="noStrike" kern="1200" cap="none"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01" y="3123638"/>
            <a:ext cx="4254112" cy="2837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726745" y="5743612"/>
            <a:ext cx="433242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F45B4D"/>
                </a:solidFill>
                <a:effectLst/>
                <a:uLnTx/>
                <a:uFillTx/>
                <a:latin typeface="UTM Colossalis" panose="02040603050506020204" pitchFamily="18" charset="0"/>
                <a:cs typeface="+mn-cs"/>
              </a:rPr>
              <a:t>Xây dựng nhà máy thủy điện</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3761" y="235941"/>
            <a:ext cx="4439920" cy="3210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5679404" y="3123638"/>
            <a:ext cx="4988633"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smtClean="0">
                <a:ln>
                  <a:noFill/>
                </a:ln>
                <a:solidFill>
                  <a:srgbClr val="F45B4D"/>
                </a:solidFill>
                <a:effectLst/>
                <a:uLnTx/>
                <a:uFillTx/>
                <a:latin typeface="UTM Colossalis" panose="02040603050506020204" pitchFamily="18" charset="0"/>
                <a:cs typeface="+mn-cs"/>
              </a:rPr>
              <a:t>Mang áo mưa để không bị ướt</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7067" y="3960151"/>
            <a:ext cx="4360840" cy="2601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6061880" y="6273274"/>
            <a:ext cx="3404237"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smtClean="0">
                <a:ln>
                  <a:noFill/>
                </a:ln>
                <a:solidFill>
                  <a:srgbClr val="F45B4D"/>
                </a:solidFill>
                <a:effectLst/>
                <a:uLnTx/>
                <a:uFillTx/>
                <a:latin typeface="UTM Colossalis" panose="02040603050506020204" pitchFamily="18" charset="0"/>
                <a:cs typeface="+mn-cs"/>
              </a:rPr>
              <a:t>Ruộng bậc thang</a:t>
            </a:r>
            <a:endParaRPr kumimoji="0" lang="en-US" sz="2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spTree>
    <p:extLst>
      <p:ext uri="{BB962C8B-B14F-4D97-AF65-F5344CB8AC3E}">
        <p14:creationId xmlns:p14="http://schemas.microsoft.com/office/powerpoint/2010/main" val="4199134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967" y="287859"/>
            <a:ext cx="5557989" cy="370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1612180" y="4256810"/>
            <a:ext cx="2715980"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F45B4D"/>
                </a:solidFill>
                <a:effectLst/>
                <a:uLnTx/>
                <a:uFillTx/>
                <a:latin typeface="UTM Colossalis" panose="02040603050506020204" pitchFamily="18" charset="0"/>
                <a:cs typeface="+mn-cs"/>
              </a:rPr>
              <a:t>Rửa bát</a:t>
            </a:r>
            <a:endParaRPr kumimoji="0" lang="en-US" sz="44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853" y="2707007"/>
            <a:ext cx="5803572" cy="3869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7521878" y="1220322"/>
            <a:ext cx="3504267" cy="132343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45B4D"/>
                </a:solidFill>
                <a:effectLst/>
                <a:uLnTx/>
                <a:uFillTx/>
                <a:latin typeface="UTM Colossalis" panose="02040603050506020204" pitchFamily="18" charset="0"/>
                <a:cs typeface="+mn-cs"/>
              </a:rPr>
              <a:t>Nước chanh </a:t>
            </a:r>
            <a:r>
              <a:rPr kumimoji="0" lang="en-US" sz="4000" b="0" i="0" u="none" strike="noStrike" kern="1200" cap="none" spc="0" normalizeH="0" baseline="0" noProof="0" dirty="0" smtClean="0">
                <a:ln>
                  <a:noFill/>
                </a:ln>
                <a:solidFill>
                  <a:srgbClr val="F45B4D"/>
                </a:solidFill>
                <a:effectLst/>
                <a:uLnTx/>
                <a:uFillTx/>
                <a:latin typeface="UTM Colossalis" panose="02040603050506020204" pitchFamily="18" charset="0"/>
                <a:cs typeface="+mn-cs"/>
              </a:rPr>
              <a:t>+ </a:t>
            </a:r>
            <a:r>
              <a:rPr kumimoji="0" lang="vi-VN" sz="4000" b="0" i="0" u="none" strike="noStrike" kern="1200" cap="none" spc="0" normalizeH="0" baseline="0" noProof="0" dirty="0" smtClean="0">
                <a:ln>
                  <a:noFill/>
                </a:ln>
                <a:solidFill>
                  <a:srgbClr val="F45B4D"/>
                </a:solidFill>
                <a:effectLst/>
                <a:uLnTx/>
                <a:uFillTx/>
                <a:latin typeface="UTM Colossalis" panose="02040603050506020204" pitchFamily="18" charset="0"/>
                <a:cs typeface="+mn-cs"/>
              </a:rPr>
              <a:t>đường</a:t>
            </a:r>
            <a:endParaRPr kumimoji="0" lang="en-US" sz="4000" b="0" i="0" u="none" strike="noStrike" kern="1200" cap="none" spc="0" normalizeH="0" baseline="0" noProof="0" dirty="0">
              <a:ln>
                <a:noFill/>
              </a:ln>
              <a:solidFill>
                <a:srgbClr val="F45B4D"/>
              </a:solidFill>
              <a:effectLst/>
              <a:uLnTx/>
              <a:uFillTx/>
              <a:latin typeface="UTM Colossalis" panose="02040603050506020204" pitchFamily="18" charset="0"/>
              <a:cs typeface="+mn-cs"/>
            </a:endParaRPr>
          </a:p>
        </p:txBody>
      </p:sp>
    </p:spTree>
    <p:extLst>
      <p:ext uri="{BB962C8B-B14F-4D97-AF65-F5344CB8AC3E}">
        <p14:creationId xmlns:p14="http://schemas.microsoft.com/office/powerpoint/2010/main" val="4063778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996" y="46204"/>
            <a:ext cx="9073615" cy="6351530"/>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143721" y="2149988"/>
            <a:ext cx="6693707" cy="2862322"/>
          </a:xfrm>
          <a:prstGeom prst="rect">
            <a:avLst/>
          </a:prstGeom>
          <a:noFill/>
        </p:spPr>
        <p:txBody>
          <a:bodyPr wrap="square" rtlCol="0">
            <a:spAutoFit/>
          </a:bodyPr>
          <a:lstStyle/>
          <a:p>
            <a:pPr lvl="0" algn="ctr" fontAlgn="base">
              <a:spcBef>
                <a:spcPct val="0"/>
              </a:spcBef>
              <a:spcAft>
                <a:spcPct val="0"/>
              </a:spcAft>
              <a:defRPr/>
            </a:pPr>
            <a:r>
              <a:rPr lang="vi-VN" altLang="en-US" sz="6000" b="1" dirty="0">
                <a:solidFill>
                  <a:srgbClr val="6B8909"/>
                </a:solidFill>
                <a:latin typeface="SVN-Hole Hearted" panose="020B0A06020104020203" pitchFamily="34" charset="0"/>
                <a:cs typeface="Arial" panose="020B0604020202020204" pitchFamily="34" charset="0"/>
              </a:rPr>
              <a:t>Vai trò của nước trong đời sống, sản xuất và sinh hoạt</a:t>
            </a:r>
            <a:endParaRPr lang="en-US" altLang="en-US" sz="6000" b="1" dirty="0">
              <a:solidFill>
                <a:srgbClr val="6B8909"/>
              </a:solidFill>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102860" y="46204"/>
            <a:ext cx="4437167"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5000" b="1" i="0" u="none" strike="noStrike" kern="1200" cap="none" spc="0" normalizeH="0" baseline="0" noProof="0" dirty="0">
                <a:ln>
                  <a:solidFill>
                    <a:schemeClr val="tx1"/>
                  </a:solidFill>
                </a:ln>
                <a:solidFill>
                  <a:schemeClr val="bg1"/>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a:t>
            </a:r>
            <a:r>
              <a:rPr kumimoji="1" lang="en-US" altLang="zh-CN" sz="5000" b="1" i="0" u="none" strike="noStrike" kern="1200" cap="none" spc="0" normalizeH="0" baseline="0" noProof="0" dirty="0" smtClean="0">
                <a:ln>
                  <a:solidFill>
                    <a:schemeClr val="tx1"/>
                  </a:solidFill>
                </a:ln>
                <a:solidFill>
                  <a:schemeClr val="bg1"/>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2</a:t>
            </a:r>
            <a:endParaRPr kumimoji="1" lang="zh-CN" altLang="en-US" sz="5000" b="1" i="0" u="none" strike="noStrike" kern="1200" cap="none" spc="0" normalizeH="0" baseline="0" noProof="0" dirty="0">
              <a:ln>
                <a:solidFill>
                  <a:schemeClr val="tx1"/>
                </a:solidFill>
              </a:ln>
              <a:solidFill>
                <a:schemeClr val="bg1"/>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5204917" y="-297549"/>
            <a:ext cx="2401333" cy="2401333"/>
          </a:xfrm>
          <a:prstGeom prst="rect">
            <a:avLst/>
          </a:prstGeom>
        </p:spPr>
      </p:pic>
    </p:spTree>
    <p:extLst>
      <p:ext uri="{BB962C8B-B14F-4D97-AF65-F5344CB8AC3E}">
        <p14:creationId xmlns:p14="http://schemas.microsoft.com/office/powerpoint/2010/main" val="2046027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7EE00AE-3834-4059-9168-A5C48C2C409B}"/>
</file>

<file path=customXml/itemProps2.xml><?xml version="1.0" encoding="utf-8"?>
<ds:datastoreItem xmlns:ds="http://schemas.openxmlformats.org/officeDocument/2006/customXml" ds:itemID="{A2C10DBC-7259-4E9F-B492-01CBCB0D3EAA}"/>
</file>

<file path=customXml/itemProps3.xml><?xml version="1.0" encoding="utf-8"?>
<ds:datastoreItem xmlns:ds="http://schemas.openxmlformats.org/officeDocument/2006/customXml" ds:itemID="{CF14143D-9266-43D2-962B-FC1F9B025CDF}"/>
</file>

<file path=docProps/app.xml><?xml version="1.0" encoding="utf-8"?>
<Properties xmlns="http://schemas.openxmlformats.org/officeDocument/2006/extended-properties" xmlns:vt="http://schemas.openxmlformats.org/officeDocument/2006/docPropsVTypes">
  <TotalTime>370</TotalTime>
  <Words>826</Words>
  <Application>Microsoft Office PowerPoint</Application>
  <PresentationFormat>Widescreen</PresentationFormat>
  <Paragraphs>71</Paragraphs>
  <Slides>24</Slides>
  <Notes>0</Notes>
  <HiddenSlides>0</HiddenSlides>
  <MMClips>0</MMClips>
  <ScaleCrop>false</ScaleCrop>
  <HeadingPairs>
    <vt:vector size="6" baseType="variant">
      <vt:variant>
        <vt:lpstr>Fonts Used</vt:lpstr>
      </vt:variant>
      <vt:variant>
        <vt:i4>19</vt:i4>
      </vt:variant>
      <vt:variant>
        <vt:lpstr>Theme</vt:lpstr>
      </vt:variant>
      <vt:variant>
        <vt:i4>14</vt:i4>
      </vt:variant>
      <vt:variant>
        <vt:lpstr>Slide Titles</vt:lpstr>
      </vt:variant>
      <vt:variant>
        <vt:i4>24</vt:i4>
      </vt:variant>
    </vt:vector>
  </HeadingPairs>
  <TitlesOfParts>
    <vt:vector size="57" baseType="lpstr">
      <vt:lpstr>UTM Showcard</vt:lpstr>
      <vt:lpstr>Wingdings</vt:lpstr>
      <vt:lpstr>字魂105号-简雅黑</vt:lpstr>
      <vt:lpstr>字魂59号-创粗黑</vt:lpstr>
      <vt:lpstr>SVN-Newton</vt:lpstr>
      <vt:lpstr>等线</vt:lpstr>
      <vt:lpstr>Cambria</vt:lpstr>
      <vt:lpstr>思源黑体 CN</vt:lpstr>
      <vt:lpstr>Calibri Light</vt:lpstr>
      <vt:lpstr>宋体</vt:lpstr>
      <vt:lpstr>Times New Roman</vt:lpstr>
      <vt:lpstr>Cambria Math</vt:lpstr>
      <vt:lpstr>UTM Flavour</vt:lpstr>
      <vt:lpstr>思源黑体 CN Bold</vt:lpstr>
      <vt:lpstr>Arial</vt:lpstr>
      <vt:lpstr>#9Slide07 HoneyCream</vt:lpstr>
      <vt:lpstr>UTM Colossalis</vt:lpstr>
      <vt:lpstr>Calibri</vt:lpstr>
      <vt:lpstr>SVN-Hole Hearted</vt:lpstr>
      <vt:lpstr>1_Office Theme</vt:lpstr>
      <vt:lpstr>2_Office 主题​​</vt:lpstr>
      <vt:lpstr>Office Theme</vt:lpstr>
      <vt:lpstr>2_Office Theme</vt:lpstr>
      <vt:lpstr>Chủ đề của Office</vt:lpstr>
      <vt:lpstr>1_Chủ đề của Office</vt:lpstr>
      <vt:lpstr>3_Office 主题​​</vt:lpstr>
      <vt:lpstr>4_Office 主题​​</vt:lpstr>
      <vt:lpstr>6_Office 主题​​</vt:lpstr>
      <vt:lpstr>5_Office 主题​​</vt:lpstr>
      <vt:lpstr>7_Office 主题​​</vt:lpstr>
      <vt:lpstr>8_Office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HA12</Manager>
  <Company>HA12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HA12</dc:subject>
  <dc:creator>MĂNG NON TEAM</dc:creator>
  <cp:keywords>MĂNG NON TEAM</cp:keywords>
  <dc:description>HA12</dc:description>
  <cp:lastModifiedBy>Nguyễn Thị Hồng Linh</cp:lastModifiedBy>
  <cp:revision>HA12</cp:revision>
  <dcterms:created xsi:type="dcterms:W3CDTF">2023-06-29T13:40:31Z</dcterms:created>
  <dcterms:modified xsi:type="dcterms:W3CDTF">2023-07-26T05:00:28Z</dcterms:modified>
  <cp:category>HA12</cp:category>
  <cp:version>HA12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