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1" r:id="rId4"/>
    <p:sldId id="263" r:id="rId5"/>
    <p:sldId id="264" r:id="rId6"/>
    <p:sldId id="260" r:id="rId7"/>
    <p:sldId id="266" r:id="rId8"/>
    <p:sldId id="267" r:id="rId9"/>
    <p:sldId id="268" r:id="rId10"/>
    <p:sldId id="265" r:id="rId11"/>
    <p:sldId id="269" r:id="rId12"/>
    <p:sldId id="270" r:id="rId13"/>
    <p:sldId id="272" r:id="rId14"/>
    <p:sldId id="273" r:id="rId15"/>
    <p:sldId id="275" r:id="rId16"/>
    <p:sldId id="276" r:id="rId17"/>
    <p:sldId id="277" r:id="rId18"/>
    <p:sldId id="278" r:id="rId19"/>
    <p:sldId id="279" r:id="rId20"/>
    <p:sldId id="280" r:id="rId21"/>
    <p:sldId id="282" r:id="rId22"/>
    <p:sldId id="281" r:id="rId23"/>
    <p:sldId id="283" r:id="rId24"/>
    <p:sldId id="258" r:id="rId25"/>
  </p:sldIdLst>
  <p:sldSz cx="12192000" cy="6858000"/>
  <p:notesSz cx="6858000" cy="9144000"/>
  <p:embeddedFontLst>
    <p:embeddedFont>
      <p:font typeface="UTM Flamenco" panose="02040603050506020204" pitchFamily="18" charset="0"/>
      <p:regular r:id="rId26"/>
    </p:embeddedFont>
    <p:embeddedFont>
      <p:font typeface="UTM Aptima" panose="02040603050506020204" pitchFamily="18" charset="0"/>
      <p:regular r:id="rId27"/>
      <p:bold r:id="rId28"/>
      <p:italic r:id="rId29"/>
      <p:boldItalic r:id="rId30"/>
    </p:embeddedFont>
    <p:embeddedFont>
      <p:font typeface="UTM Avo" panose="02040603050506020204" pitchFamily="18" charset="0"/>
      <p:regular r:id="rId31"/>
      <p:bold r:id="rId32"/>
      <p:italic r:id="rId33"/>
      <p:boldItalic r:id="rId34"/>
    </p:embeddedFont>
    <p:embeddedFont>
      <p:font typeface="SVN-Newton" panose="02040603050506020204" pitchFamily="18" charset="0"/>
      <p:regular r:id="rId35"/>
    </p:embeddedFont>
    <p:embeddedFont>
      <p:font typeface="#9Slide04 Goku" panose="02000503000000020004" pitchFamily="2" charset="0"/>
      <p:regular r:id="rId36"/>
    </p:embeddedFont>
    <p:embeddedFont>
      <p:font typeface="#9Slide05 SVNUT Triumph" panose="00000500000000000000" pitchFamily="2" charset="0"/>
      <p:italic r:id="rId37"/>
    </p:embeddedFont>
    <p:embeddedFont>
      <p:font typeface="UTM Arruba KT" panose="02040603050506020204" pitchFamily="18" charset="0"/>
      <p:regular r:id="rId38"/>
    </p:embeddedFont>
    <p:embeddedFont>
      <p:font typeface="#9Slide05 Aphrodite Pro" panose="02000000000000000000" pitchFamily="2" charset="0"/>
      <p:regular r:id="rId39"/>
    </p:embeddedFont>
    <p:embeddedFont>
      <p:font typeface="Microsoft YaHei" panose="020B0503020204020204" pitchFamily="34" charset="-122"/>
      <p:regular r:id="rId40"/>
      <p:bold r:id="rId41"/>
    </p:embeddedFont>
    <p:embeddedFont>
      <p:font typeface="#9Slide07 HoneyCream" pitchFamily="2" charset="0"/>
      <p:regular r:id="rId42"/>
    </p:embeddedFont>
    <p:embeddedFont>
      <p:font typeface="Calibri" panose="020F0502020204030204" pitchFamily="34" charset="0"/>
      <p:regular r:id="rId43"/>
      <p:bold r:id="rId44"/>
      <p:italic r:id="rId45"/>
      <p:boldItalic r:id="rId46"/>
    </p:embeddedFont>
    <p:embeddedFont>
      <p:font typeface="#9Slide05 VL Fadilla" pitchFamily="2" charset="0"/>
      <p:regular r:id="rId47"/>
    </p:embeddedFont>
    <p:embeddedFont>
      <p:font typeface="UTM Showcard"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6666"/>
    <a:srgbClr val="FF66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3" name="Title 1">
            <a:extLst>
              <a:ext uri="{FF2B5EF4-FFF2-40B4-BE49-F238E27FC236}">
                <a16:creationId xmlns:a16="http://schemas.microsoft.com/office/drawing/2014/main"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009999"/>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009999"/>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68190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chemeClr val="accent4">
                    <a:lumMod val="40000"/>
                    <a:lumOff val="60000"/>
                  </a:schemeClr>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chemeClr val="accent4">
                  <a:lumMod val="40000"/>
                  <a:lumOff val="60000"/>
                </a:scheme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13588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5379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63539806"/>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emf"/><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643" y="232193"/>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8749" y="-37029"/>
            <a:ext cx="1488750"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2242" y="139703"/>
            <a:ext cx="1709759" cy="1177433"/>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grpSp>
        <p:nvGrpSpPr>
          <p:cNvPr id="14" name="Group 13"/>
          <p:cNvGrpSpPr/>
          <p:nvPr/>
        </p:nvGrpSpPr>
        <p:grpSpPr>
          <a:xfrm>
            <a:off x="-984203" y="890685"/>
            <a:ext cx="2811439" cy="1142873"/>
            <a:chOff x="-856880" y="1054458"/>
            <a:chExt cx="2811439" cy="1142873"/>
          </a:xfrm>
        </p:grpSpPr>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6"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smtClean="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smtClean="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endPar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smtClean="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smtClean="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smtClean="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smtClean="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3" name="Title 1">
            <a:extLst>
              <a:ext uri="{FF2B5EF4-FFF2-40B4-BE49-F238E27FC236}">
                <a16:creationId xmlns:a16="http://schemas.microsoft.com/office/drawing/2014/main" id="{6AA5128D-EAF5-483C-871A-4BFED87FD86D}"/>
              </a:ext>
            </a:extLst>
          </p:cNvPr>
          <p:cNvSpPr txBox="1">
            <a:spLocks/>
          </p:cNvSpPr>
          <p:nvPr/>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6AA5128D-EAF5-483C-871A-4BFED87FD86D}"/>
              </a:ext>
            </a:extLst>
          </p:cNvPr>
          <p:cNvSpPr txBox="1">
            <a:spLocks/>
          </p:cNvSpPr>
          <p:nvPr/>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a:t>
            </a:r>
            <a:r>
              <a:rPr lang="en-US" altLang="zh-CN" sz="36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9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38" presetClass="entr" presetSubtype="0" accel="50000" fill="hold" grpId="0" nodeType="withEffect">
                                  <p:stCondLst>
                                    <p:cond delay="1750"/>
                                  </p:stCondLst>
                                  <p:iterate type="lt">
                                    <p:tmPct val="50000"/>
                                  </p:iterate>
                                  <p:childTnLst>
                                    <p:set>
                                      <p:cBhvr>
                                        <p:cTn id="21" dur="1" fill="hold">
                                          <p:stCondLst>
                                            <p:cond delay="0"/>
                                          </p:stCondLst>
                                        </p:cTn>
                                        <p:tgtEl>
                                          <p:spTgt spid="21">
                                            <p:txEl>
                                              <p:pRg st="0" end="0"/>
                                            </p:txEl>
                                          </p:spTgt>
                                        </p:tgtEl>
                                        <p:attrNameLst>
                                          <p:attrName>style.visibility</p:attrName>
                                        </p:attrNameLst>
                                      </p:cBhvr>
                                      <p:to>
                                        <p:strVal val="visible"/>
                                      </p:to>
                                    </p:set>
                                    <p:set>
                                      <p:cBhvr>
                                        <p:cTn id="22" dur="455" fill="hold">
                                          <p:stCondLst>
                                            <p:cond delay="0"/>
                                          </p:stCondLst>
                                        </p:cTn>
                                        <p:tgtEl>
                                          <p:spTgt spid="21">
                                            <p:txEl>
                                              <p:pRg st="0" end="0"/>
                                            </p:txEl>
                                          </p:spTgt>
                                        </p:tgtEl>
                                        <p:attrNameLst>
                                          <p:attrName>style.rotation</p:attrName>
                                        </p:attrNameLst>
                                      </p:cBhvr>
                                      <p:to>
                                        <p:strVal val="-45.0"/>
                                      </p:to>
                                    </p:set>
                                    <p:anim calcmode="lin" valueType="num">
                                      <p:cBhvr>
                                        <p:cTn id="23" dur="455" fill="hold">
                                          <p:stCondLst>
                                            <p:cond delay="455"/>
                                          </p:stCondLst>
                                        </p:cTn>
                                        <p:tgtEl>
                                          <p:spTgt spid="2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1">
                                            <p:txEl>
                                              <p:pRg st="0" end="0"/>
                                            </p:txEl>
                                          </p:spTgt>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1">
                                            <p:txEl>
                                              <p:pRg st="0" end="0"/>
                                            </p:txEl>
                                          </p:spTgt>
                                        </p:tgtEl>
                                        <p:attrNameLst>
                                          <p:attrName>ppt_y</p:attrName>
                                        </p:attrNameLst>
                                      </p:cBhvr>
                                      <p:tavLst>
                                        <p:tav tm="0">
                                          <p:val>
                                            <p:strVal val="#ppt_y-(0.354*#ppt_w-0.172*#ppt_h)"/>
                                          </p:val>
                                        </p:tav>
                                        <p:tav tm="100000">
                                          <p:val>
                                            <p:strVal val="#ppt_y"/>
                                          </p:val>
                                        </p:tav>
                                      </p:tavLst>
                                    </p:anim>
                                  </p:childTnLst>
                                </p:cTn>
                              </p:par>
                              <p:par>
                                <p:cTn id="27" presetID="38" presetClass="entr" presetSubtype="0" accel="50000" fill="hold" grpId="0" nodeType="withEffect">
                                  <p:stCondLst>
                                    <p:cond delay="1750"/>
                                  </p:stCondLst>
                                  <p:iterate type="lt">
                                    <p:tmPct val="50000"/>
                                  </p:iterate>
                                  <p:childTnLst>
                                    <p:set>
                                      <p:cBhvr>
                                        <p:cTn id="28" dur="1" fill="hold">
                                          <p:stCondLst>
                                            <p:cond delay="0"/>
                                          </p:stCondLst>
                                        </p:cTn>
                                        <p:tgtEl>
                                          <p:spTgt spid="22">
                                            <p:txEl>
                                              <p:pRg st="0" end="0"/>
                                            </p:txEl>
                                          </p:spTgt>
                                        </p:tgtEl>
                                        <p:attrNameLst>
                                          <p:attrName>style.visibility</p:attrName>
                                        </p:attrNameLst>
                                      </p:cBhvr>
                                      <p:to>
                                        <p:strVal val="visible"/>
                                      </p:to>
                                    </p:set>
                                    <p:set>
                                      <p:cBhvr>
                                        <p:cTn id="29" dur="455" fill="hold">
                                          <p:stCondLst>
                                            <p:cond delay="0"/>
                                          </p:stCondLst>
                                        </p:cTn>
                                        <p:tgtEl>
                                          <p:spTgt spid="22">
                                            <p:txEl>
                                              <p:pRg st="0" end="0"/>
                                            </p:txEl>
                                          </p:spTgt>
                                        </p:tgtEl>
                                        <p:attrNameLst>
                                          <p:attrName>style.rotation</p:attrName>
                                        </p:attrNameLst>
                                      </p:cBhvr>
                                      <p:to>
                                        <p:strVal val="-45.0"/>
                                      </p:to>
                                    </p:set>
                                    <p:anim calcmode="lin" valueType="num">
                                      <p:cBhvr>
                                        <p:cTn id="30" dur="455" fill="hold">
                                          <p:stCondLst>
                                            <p:cond delay="455"/>
                                          </p:stCondLst>
                                        </p:cTn>
                                        <p:tgtEl>
                                          <p:spTgt spid="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22">
                                            <p:txEl>
                                              <p:pRg st="0" end="0"/>
                                            </p:txEl>
                                          </p:spTgt>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22">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14250"/>
                            </p:stCondLst>
                            <p:childTnLst>
                              <p:par>
                                <p:cTn id="35" presetID="16" presetClass="entr" presetSubtype="2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build="p"/>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r>
                <a:rPr lang="en-US" sz="4400" b="1" smtClean="0">
                  <a:solidFill>
                    <a:srgbClr val="FFFF00"/>
                  </a:solidFill>
                  <a:effectLst>
                    <a:outerShdw blurRad="38100" dist="38100" dir="2700000" algn="tl">
                      <a:srgbClr val="000000">
                        <a:alpha val="43137"/>
                      </a:srgbClr>
                    </a:outerShdw>
                  </a:effectLst>
                  <a:latin typeface="UTM Avo" panose="02040603050506020204" pitchFamily="18" charset="0"/>
                </a:rPr>
                <a:t>Ghi nhớ</a:t>
              </a:r>
              <a:endParaRPr lang="en-US" sz="4400" b="1">
                <a:solidFill>
                  <a:srgbClr val="FFFF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smtClean="0">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smtClean="0">
                <a:solidFill>
                  <a:srgbClr val="006666"/>
                </a:solidFill>
                <a:latin typeface="UTM Avo" panose="02040603050506020204" pitchFamily="18" charset="0"/>
              </a:rPr>
              <a:t>Câu chủ đề là câu nêu ý chính của đoạn văn, thường nằm ở đầu hoặc ở cuối đoạn.</a:t>
            </a:r>
            <a:endParaRPr lang="en-US" sz="3400" b="1">
              <a:solidFill>
                <a:srgbClr val="006666"/>
              </a:solidFill>
              <a:latin typeface="UTM Avo" panose="02040603050506020204" pitchFamily="18" charset="0"/>
            </a:endParaRP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2. Chọn câu chủ đề cho từng đoạn văn và xác định vị trí đặt câu chủ đề cho mỗi đoạn.</a:t>
            </a:r>
            <a:endParaRPr lang="en-US" sz="3200" b="1">
              <a:solidFill>
                <a:srgbClr val="002060"/>
              </a:solidFill>
              <a:latin typeface="UTM Avo" panose="02040603050506020204" pitchFamily="18" charset="0"/>
            </a:endParaRP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smtClean="0">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smtClean="0">
                <a:solidFill>
                  <a:srgbClr val="006666"/>
                </a:solidFill>
                <a:latin typeface="UTM Avo" panose="02040603050506020204" pitchFamily="18" charset="0"/>
              </a:rPr>
              <a:t>Cứ thế, cả nhà mỗi người một việc, hối hả mang Tết về trong khoảnh khắc chiều Ba mươi.</a:t>
            </a:r>
            <a:endParaRPr lang="en-US" sz="3200" b="1">
              <a:solidFill>
                <a:srgbClr val="006666"/>
              </a:solidFill>
              <a:latin typeface="UTM Avo" panose="02040603050506020204" pitchFamily="18" charset="0"/>
            </a:endParaRP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smtClean="0">
                  <a:solidFill>
                    <a:srgbClr val="006666"/>
                  </a:solidFill>
                  <a:latin typeface="UTM Aptima" panose="02040603050506020204" pitchFamily="18" charset="0"/>
                </a:rPr>
                <a:t>( Theo Vũ Thị Huyền Trang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smtClean="0">
                  <a:solidFill>
                    <a:srgbClr val="006666"/>
                  </a:solidFill>
                  <a:latin typeface="UTM Aptima" panose="02040603050506020204" pitchFamily="18" charset="0"/>
                </a:rPr>
                <a:t>( Theo Võ Quảng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7090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0952" y="152402"/>
            <a:ext cx="11591863" cy="1200329"/>
          </a:xfrm>
          <a:prstGeom prst="rect">
            <a:avLst/>
          </a:prstGeom>
          <a:noFill/>
        </p:spPr>
        <p:txBody>
          <a:bodyPr wrap="square" rtlCol="0">
            <a:spAutoFit/>
          </a:bodyPr>
          <a:lstStyle/>
          <a:p>
            <a:pPr marL="514350" indent="-514350" algn="just">
              <a:buAutoNum type="alphaLcPeriod"/>
            </a:pPr>
            <a:r>
              <a:rPr lang="en-US" sz="2400" b="1" smtClean="0">
                <a:solidFill>
                  <a:srgbClr val="FF6600"/>
                </a:solidFill>
                <a:latin typeface="UTM Avo" panose="02040603050506020204" pitchFamily="18" charset="0"/>
              </a:rPr>
              <a:t>Mùa xuân đến, chim bắt đầu xây tổ.</a:t>
            </a:r>
          </a:p>
          <a:p>
            <a:pPr marL="514350" indent="-514350" algn="just">
              <a:buAutoNum type="alphaLcPeriod"/>
            </a:pPr>
            <a:r>
              <a:rPr lang="en-US" sz="2400" b="1" smtClean="0">
                <a:solidFill>
                  <a:srgbClr val="FF6600"/>
                </a:solidFill>
                <a:latin typeface="UTM Avo" panose="02040603050506020204" pitchFamily="18" charset="0"/>
              </a:rPr>
              <a:t>Cứ thế, cả nhà mỗi người một việc, hối hả mang Tết về trong khoảnh khắc chiều Ba mươi.</a:t>
            </a:r>
            <a:endParaRPr lang="en-US" sz="2400" b="1">
              <a:solidFill>
                <a:srgbClr val="FF6600"/>
              </a:solidFill>
              <a:latin typeface="UTM Avo" panose="02040603050506020204" pitchFamily="18" charset="0"/>
            </a:endParaRPr>
          </a:p>
        </p:txBody>
      </p:sp>
      <p:grpSp>
        <p:nvGrpSpPr>
          <p:cNvPr id="11" name="Group 10"/>
          <p:cNvGrpSpPr/>
          <p:nvPr/>
        </p:nvGrpSpPr>
        <p:grpSpPr>
          <a:xfrm>
            <a:off x="310952" y="1675484"/>
            <a:ext cx="11591863" cy="2413293"/>
            <a:chOff x="174812" y="2030508"/>
            <a:chExt cx="6269986" cy="3998773"/>
          </a:xfrm>
        </p:grpSpPr>
        <p:sp>
          <p:nvSpPr>
            <p:cNvPr id="12" name="Rounded Rectangle 11"/>
            <p:cNvSpPr/>
            <p:nvPr/>
          </p:nvSpPr>
          <p:spPr>
            <a:xfrm>
              <a:off x="174812" y="2030508"/>
              <a:ext cx="6269986" cy="3994612"/>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6584" y="2102442"/>
              <a:ext cx="6144045" cy="3926839"/>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400" b="1" smtClean="0">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400" b="1" i="1" smtClean="0">
                  <a:solidFill>
                    <a:srgbClr val="006666"/>
                  </a:solidFill>
                  <a:latin typeface="UTM Aptima" panose="02040603050506020204" pitchFamily="18" charset="0"/>
                </a:rPr>
                <a:t>( Theo Vũ Thị Huyền Trang</a:t>
              </a:r>
              <a:r>
                <a:rPr lang="en-US" sz="2400" b="1" i="1" smtClean="0">
                  <a:latin typeface="UTM Aptima" panose="02040603050506020204" pitchFamily="18" charset="0"/>
                </a:rPr>
                <a:t>)</a:t>
              </a:r>
              <a:endParaRPr lang="en-US" sz="2400" b="1" i="1">
                <a:latin typeface="UTM Aptima" panose="02040603050506020204" pitchFamily="18" charset="0"/>
              </a:endParaRPr>
            </a:p>
          </p:txBody>
        </p:sp>
      </p:grpSp>
      <p:sp>
        <p:nvSpPr>
          <p:cNvPr id="14" name="矩形: 圆角 16">
            <a:extLst>
              <a:ext uri="{FF2B5EF4-FFF2-40B4-BE49-F238E27FC236}">
                <a16:creationId xmlns:a16="http://schemas.microsoft.com/office/drawing/2014/main" id="{8C14046D-F732-340D-BCF3-B7773A69F385}"/>
              </a:ext>
            </a:extLst>
          </p:cNvPr>
          <p:cNvSpPr/>
          <p:nvPr/>
        </p:nvSpPr>
        <p:spPr>
          <a:xfrm>
            <a:off x="425156" y="1322785"/>
            <a:ext cx="1335912" cy="514643"/>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4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6" name="Rounded Rectangle 15"/>
          <p:cNvSpPr/>
          <p:nvPr/>
        </p:nvSpPr>
        <p:spPr>
          <a:xfrm>
            <a:off x="361754" y="4283217"/>
            <a:ext cx="11591863" cy="2373566"/>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圆角 16">
            <a:extLst>
              <a:ext uri="{FF2B5EF4-FFF2-40B4-BE49-F238E27FC236}">
                <a16:creationId xmlns:a16="http://schemas.microsoft.com/office/drawing/2014/main" id="{8C14046D-F732-340D-BCF3-B7773A69F385}"/>
              </a:ext>
            </a:extLst>
          </p:cNvPr>
          <p:cNvSpPr/>
          <p:nvPr/>
        </p:nvSpPr>
        <p:spPr>
          <a:xfrm>
            <a:off x="475958" y="3930518"/>
            <a:ext cx="1335912" cy="514643"/>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 </a:t>
            </a:r>
            <a:endParaRPr lang="zh-CN" altLang="en-US" sz="24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9" name="TextBox 18"/>
          <p:cNvSpPr txBox="1"/>
          <p:nvPr/>
        </p:nvSpPr>
        <p:spPr>
          <a:xfrm>
            <a:off x="425156" y="4318591"/>
            <a:ext cx="11473228" cy="2369880"/>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400" b="1" smtClean="0">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400" b="1" i="1" smtClean="0">
                <a:solidFill>
                  <a:srgbClr val="006666"/>
                </a:solidFill>
                <a:latin typeface="UTM Aptima" panose="02040603050506020204" pitchFamily="18" charset="0"/>
              </a:rPr>
              <a:t>( Theo Võ Quảng</a:t>
            </a:r>
            <a:r>
              <a:rPr lang="en-US" sz="2400" b="1" i="1" smtClean="0">
                <a:latin typeface="UTM Aptima" panose="02040603050506020204" pitchFamily="18" charset="0"/>
              </a:rPr>
              <a:t>)</a:t>
            </a:r>
            <a:endParaRPr lang="en-US" sz="2400" b="1" i="1">
              <a:latin typeface="UTM Aptima" panose="02040603050506020204" pitchFamily="18" charset="0"/>
            </a:endParaRPr>
          </a:p>
        </p:txBody>
      </p:sp>
      <p:sp>
        <p:nvSpPr>
          <p:cNvPr id="24" name="矩形: 圆角 16">
            <a:extLst>
              <a:ext uri="{FF2B5EF4-FFF2-40B4-BE49-F238E27FC236}">
                <a16:creationId xmlns:a16="http://schemas.microsoft.com/office/drawing/2014/main" id="{8C14046D-F732-340D-BCF3-B7773A69F385}"/>
              </a:ext>
            </a:extLst>
          </p:cNvPr>
          <p:cNvSpPr/>
          <p:nvPr/>
        </p:nvSpPr>
        <p:spPr>
          <a:xfrm>
            <a:off x="425156" y="1319687"/>
            <a:ext cx="1335912" cy="514643"/>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srgbClr val="006666"/>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400" dirty="0">
              <a:solidFill>
                <a:srgbClr val="006666"/>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25" name="矩形: 圆角 16">
            <a:extLst>
              <a:ext uri="{FF2B5EF4-FFF2-40B4-BE49-F238E27FC236}">
                <a16:creationId xmlns:a16="http://schemas.microsoft.com/office/drawing/2014/main" id="{8C14046D-F732-340D-BCF3-B7773A69F385}"/>
              </a:ext>
            </a:extLst>
          </p:cNvPr>
          <p:cNvSpPr/>
          <p:nvPr/>
        </p:nvSpPr>
        <p:spPr>
          <a:xfrm>
            <a:off x="475957" y="3926165"/>
            <a:ext cx="1335912" cy="514643"/>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 </a:t>
            </a:r>
            <a:endParaRPr lang="zh-CN" altLang="en-US" sz="24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5" name="Group 4"/>
          <p:cNvGrpSpPr/>
          <p:nvPr/>
        </p:nvGrpSpPr>
        <p:grpSpPr>
          <a:xfrm>
            <a:off x="1143913" y="0"/>
            <a:ext cx="8784566" cy="5377721"/>
            <a:chOff x="1143913" y="0"/>
            <a:chExt cx="8784566" cy="5377721"/>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13" y="0"/>
              <a:ext cx="8784566" cy="5377721"/>
            </a:xfrm>
            <a:prstGeom prst="rect">
              <a:avLst/>
            </a:prstGeom>
          </p:spPr>
        </p:pic>
        <p:sp>
          <p:nvSpPr>
            <p:cNvPr id="27" name="TextBox 26"/>
            <p:cNvSpPr txBox="1"/>
            <p:nvPr/>
          </p:nvSpPr>
          <p:spPr>
            <a:xfrm>
              <a:off x="2900178" y="2492679"/>
              <a:ext cx="5529838" cy="1200329"/>
            </a:xfrm>
            <a:prstGeom prst="rect">
              <a:avLst/>
            </a:prstGeom>
            <a:noFill/>
          </p:spPr>
          <p:txBody>
            <a:bodyPr wrap="square" rtlCol="0">
              <a:spAutoFit/>
            </a:bodyPr>
            <a:lstStyle/>
            <a:p>
              <a:pPr algn="ctr"/>
              <a:r>
                <a:rPr lang="en-US" sz="3600" b="1">
                  <a:solidFill>
                    <a:srgbClr val="002060"/>
                  </a:solidFill>
                  <a:latin typeface="UTM Avo" panose="02040603050506020204" pitchFamily="18" charset="0"/>
                </a:rPr>
                <a:t>X</a:t>
              </a:r>
              <a:r>
                <a:rPr lang="en-US" sz="3600" b="1" smtClean="0">
                  <a:solidFill>
                    <a:srgbClr val="002060"/>
                  </a:solidFill>
                  <a:latin typeface="UTM Avo" panose="02040603050506020204" pitchFamily="18" charset="0"/>
                </a:rPr>
                <a:t>ác định vị trí đặt câu chủ đề cho mỗi đoạn.</a:t>
              </a:r>
              <a:endParaRPr lang="en-US" sz="3600" b="1">
                <a:solidFill>
                  <a:srgbClr val="002060"/>
                </a:solidFill>
                <a:latin typeface="UTM Avo" panose="02040603050506020204" pitchFamily="18" charset="0"/>
              </a:endParaRPr>
            </a:p>
          </p:txBody>
        </p:sp>
      </p:grpSp>
    </p:spTree>
    <p:extLst>
      <p:ext uri="{BB962C8B-B14F-4D97-AF65-F5344CB8AC3E}">
        <p14:creationId xmlns:p14="http://schemas.microsoft.com/office/powerpoint/2010/main" val="42759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1.11111E-6 L 0.31315 -0.05995 " pathEditMode="relative" rAng="0" ptsTypes="AA">
                                      <p:cBhvr>
                                        <p:cTn id="14" dur="2000" fill="hold"/>
                                        <p:tgtEl>
                                          <p:spTgt spid="24"/>
                                        </p:tgtEl>
                                        <p:attrNameLst>
                                          <p:attrName>ppt_x</p:attrName>
                                          <p:attrName>ppt_y</p:attrName>
                                        </p:attrNameLst>
                                      </p:cBhvr>
                                      <p:rCtr x="15651" y="-30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556E-17 -3.7037E-6 L 0.50833 -0.5662 " pathEditMode="relative" rAng="0" ptsTypes="AA">
                                      <p:cBhvr>
                                        <p:cTn id="18" dur="2000" fill="hold"/>
                                        <p:tgtEl>
                                          <p:spTgt spid="25"/>
                                        </p:tgtEl>
                                        <p:attrNameLst>
                                          <p:attrName>ppt_x</p:attrName>
                                          <p:attrName>ppt_y</p:attrName>
                                        </p:attrNameLst>
                                      </p:cBhvr>
                                      <p:rCtr x="25417" y="-28310"/>
                                    </p:animMotion>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smtClean="0">
                  <a:solidFill>
                    <a:srgbClr val="FF0000"/>
                  </a:solidFill>
                  <a:latin typeface="UTM Aptima" panose="02040603050506020204" pitchFamily="18" charset="0"/>
                </a:rPr>
                <a:t>Cứ thế, cả nhà mỗi người một việc, hối hả mang Tết về trong khoảnh khắc chiều Ba mươi.</a:t>
              </a:r>
              <a:endParaRPr lang="en-US" sz="2800" b="1" smtClean="0">
                <a:solidFill>
                  <a:srgbClr val="006666"/>
                </a:solidFill>
                <a:latin typeface="UTM Aptima" panose="02040603050506020204" pitchFamily="18" charset="0"/>
              </a:endParaRPr>
            </a:p>
            <a:p>
              <a:pPr algn="r"/>
              <a:r>
                <a:rPr lang="en-US" sz="2800" b="1" i="1" smtClean="0">
                  <a:solidFill>
                    <a:srgbClr val="006666"/>
                  </a:solidFill>
                  <a:latin typeface="UTM Aptima" panose="02040603050506020204" pitchFamily="18" charset="0"/>
                </a:rPr>
                <a:t>( Theo Vũ Thị Huyền Trang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solidFill>
                    <a:srgbClr val="FF0000"/>
                  </a:solidFill>
                  <a:latin typeface="UTM Aptima" panose="02040603050506020204" pitchFamily="18" charset="0"/>
                </a:rPr>
                <a:t>Mùa xuân đến, chim bắt đầu xây tổ. </a:t>
              </a:r>
              <a:r>
                <a:rPr lang="en-US" sz="2800" b="1" smtClean="0">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smtClean="0">
                  <a:solidFill>
                    <a:srgbClr val="006666"/>
                  </a:solidFill>
                  <a:latin typeface="UTM Aptima" panose="02040603050506020204" pitchFamily="18" charset="0"/>
                </a:rPr>
                <a:t>( Theo Võ Quảng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901" y="473424"/>
            <a:ext cx="11308977" cy="1473801"/>
          </a:xfrm>
          <a:prstGeom prst="rect">
            <a:avLst/>
          </a:prstGeom>
          <a:noFill/>
        </p:spPr>
        <p:txBody>
          <a:bodyPr wrap="square" rtlCol="0">
            <a:spAutoFit/>
          </a:bodyPr>
          <a:lstStyle/>
          <a:p>
            <a:pPr>
              <a:lnSpc>
                <a:spcPct val="150000"/>
              </a:lnSpc>
            </a:pPr>
            <a:r>
              <a:rPr lang="en-US" sz="3200" b="1" smtClean="0">
                <a:solidFill>
                  <a:srgbClr val="002060"/>
                </a:solidFill>
                <a:latin typeface="UTM Avo" panose="02040603050506020204" pitchFamily="18" charset="0"/>
              </a:rPr>
              <a:t>3. Viết câu chủ đề khác cho 1 trong 2 đoạn văn ở bài tập 2.</a:t>
            </a:r>
            <a:endParaRPr lang="en-US" sz="3200" b="1">
              <a:solidFill>
                <a:srgbClr val="002060"/>
              </a:solidFill>
              <a:latin typeface="UTM Avo" panose="02040603050506020204" pitchFamily="18" charset="0"/>
            </a:endParaRP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solidFill>
                    <a:srgbClr val="FF0000"/>
                  </a:solidFill>
                  <a:latin typeface="UTM Aptima" panose="02040603050506020204" pitchFamily="18" charset="0"/>
                </a:rPr>
                <a:t>Không khí Tết đã về với nhà em trong chiều Ba mươi. </a:t>
              </a:r>
              <a:r>
                <a:rPr lang="en-US" sz="2800" b="1" smtClean="0">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smtClean="0">
                  <a:solidFill>
                    <a:srgbClr val="006666"/>
                  </a:solidFill>
                  <a:latin typeface="UTM Aptima" panose="02040603050506020204" pitchFamily="18" charset="0"/>
                </a:rPr>
                <a:t>( Theo Vũ Thị Huyền Trang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smtClean="0">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smtClean="0">
                  <a:solidFill>
                    <a:srgbClr val="FF0000"/>
                  </a:solidFill>
                  <a:latin typeface="UTM Aptima" panose="02040603050506020204" pitchFamily="18" charset="0"/>
                </a:rPr>
                <a:t>Mỗi loài chim lại có một cách xây tổ khác nhau thế đấy.</a:t>
              </a:r>
              <a:endParaRPr lang="en-US" sz="2800" b="1" smtClean="0">
                <a:solidFill>
                  <a:srgbClr val="006666"/>
                </a:solidFill>
                <a:latin typeface="UTM Aptima" panose="02040603050506020204" pitchFamily="18" charset="0"/>
              </a:endParaRPr>
            </a:p>
            <a:p>
              <a:pPr algn="r"/>
              <a:r>
                <a:rPr lang="en-US" sz="2800" b="1" i="1" smtClean="0">
                  <a:solidFill>
                    <a:srgbClr val="006666"/>
                  </a:solidFill>
                  <a:latin typeface="UTM Aptima" panose="02040603050506020204" pitchFamily="18" charset="0"/>
                </a:rPr>
                <a:t>( Theo Võ Quảng</a:t>
              </a:r>
              <a:r>
                <a:rPr lang="en-US" sz="2800" b="1" i="1" smtClean="0">
                  <a:latin typeface="UTM Aptima" panose="02040603050506020204" pitchFamily="18" charset="0"/>
                </a:rPr>
                <a:t>)</a:t>
              </a:r>
              <a:endParaRPr lang="en-US" sz="2800" b="1" i="1">
                <a:latin typeface="UTM Aptima" panose="02040603050506020204" pitchFamily="18" charset="0"/>
              </a:endParaRP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749" y="-37029"/>
            <a:ext cx="1488750" cy="1025234"/>
          </a:xfrm>
          <a:prstGeom prst="rect">
            <a:avLst/>
          </a:prstGeom>
        </p:spPr>
      </p:pic>
      <p:pic>
        <p:nvPicPr>
          <p:cNvPr id="5" name="Picture 4">
            <a:extLst>
              <a:ext uri="{FF2B5EF4-FFF2-40B4-BE49-F238E27FC236}">
                <a16:creationId xmlns:a16="http://schemas.microsoft.com/office/drawing/2014/main" id="{B3B8886B-8E42-4C3E-838B-C21BA0F8C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2242" y="139703"/>
            <a:ext cx="1709759" cy="1177433"/>
          </a:xfrm>
          <a:prstGeom prst="rect">
            <a:avLst/>
          </a:prstGeom>
        </p:spPr>
      </p:pic>
      <p:sp>
        <p:nvSpPr>
          <p:cNvPr id="2" name="TextBox 1"/>
          <p:cNvSpPr txBox="1"/>
          <p:nvPr/>
        </p:nvSpPr>
        <p:spPr>
          <a:xfrm>
            <a:off x="515470" y="954740"/>
            <a:ext cx="11308977" cy="584775"/>
          </a:xfrm>
          <a:prstGeom prst="rect">
            <a:avLst/>
          </a:prstGeom>
          <a:noFill/>
        </p:spPr>
        <p:txBody>
          <a:bodyPr wrap="square" rtlCol="0">
            <a:spAutoFit/>
          </a:bodyPr>
          <a:lstStyle/>
          <a:p>
            <a:r>
              <a:rPr lang="en-US" sz="3200" b="1" smtClean="0">
                <a:solidFill>
                  <a:srgbClr val="002060"/>
                </a:solidFill>
                <a:latin typeface="UTM Avo" panose="02040603050506020204" pitchFamily="18" charset="0"/>
              </a:rPr>
              <a:t>1. Đọc các đoạn văn dưới đây và thực hiện yêu cầu.</a:t>
            </a:r>
            <a:endParaRPr lang="en-US" sz="3200" b="1">
              <a:solidFill>
                <a:srgbClr val="002060"/>
              </a:solidFill>
              <a:latin typeface="UTM Avo" panose="02040603050506020204" pitchFamily="18" charset="0"/>
            </a:endParaRP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smtClean="0">
                <a:solidFill>
                  <a:srgbClr val="006666"/>
                </a:solidFill>
                <a:latin typeface="UTM Avo" panose="02040603050506020204" pitchFamily="18" charset="0"/>
              </a:rPr>
              <a:t>Nhận xét về hình thức trình bày của các đoạn văn.</a:t>
            </a:r>
          </a:p>
          <a:p>
            <a:pPr marL="514350" indent="-514350" algn="just">
              <a:lnSpc>
                <a:spcPct val="120000"/>
              </a:lnSpc>
              <a:buAutoNum type="alphaLcPeriod"/>
            </a:pPr>
            <a:r>
              <a:rPr lang="en-US" sz="3200" b="1" smtClean="0">
                <a:solidFill>
                  <a:srgbClr val="006666"/>
                </a:solidFill>
                <a:latin typeface="UTM Avo" panose="02040603050506020204" pitchFamily="18" charset="0"/>
              </a:rPr>
              <a:t>Ý chính của mỗi đoạn văn là gì?</a:t>
            </a:r>
          </a:p>
          <a:p>
            <a:pPr marL="514350" indent="-514350" algn="just">
              <a:lnSpc>
                <a:spcPct val="120000"/>
              </a:lnSpc>
              <a:buAutoNum type="alphaLcPeriod"/>
            </a:pPr>
            <a:r>
              <a:rPr lang="en-US" sz="3200" b="1" smtClean="0">
                <a:solidFill>
                  <a:srgbClr val="006666"/>
                </a:solidFill>
                <a:latin typeface="UTM Avo" panose="02040603050506020204" pitchFamily="18" charset="0"/>
              </a:rPr>
              <a:t>Tìm câu nêu ý chính của mỗi đoạn. Câu đó nằm ở vị trí nào trong đoạn?</a:t>
            </a:r>
            <a:endParaRPr lang="en-US" sz="3200" b="1">
              <a:solidFill>
                <a:srgbClr val="006666"/>
              </a:solidFill>
              <a:latin typeface="UTM Avo" panose="02040603050506020204" pitchFamily="18" charset="0"/>
            </a:endParaRPr>
          </a:p>
        </p:txBody>
      </p:sp>
    </p:spTree>
    <p:extLst>
      <p:ext uri="{BB962C8B-B14F-4D97-AF65-F5344CB8AC3E}">
        <p14:creationId xmlns:p14="http://schemas.microsoft.com/office/powerpoint/2010/main" val="32363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endPar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endPar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smtClean="0">
                <a:solidFill>
                  <a:srgbClr val="002060"/>
                </a:solidFill>
                <a:latin typeface="UTM Avo" panose="02040603050506020204" pitchFamily="18" charset="0"/>
              </a:rPr>
              <a:t>Trao đổi với người thân về vẻ riêng của từng người trong gia đình.</a:t>
            </a:r>
            <a:endParaRPr lang="en-US" sz="3200" b="1">
              <a:solidFill>
                <a:srgbClr val="002060"/>
              </a:solidFill>
              <a:latin typeface="UTM Avo" panose="02040603050506020204" pitchFamily="18" charset="0"/>
            </a:endParaRPr>
          </a:p>
        </p:txBody>
      </p:sp>
      <p:pic>
        <p:nvPicPr>
          <p:cNvPr id="3" name="Picture 2"/>
          <p:cNvPicPr>
            <a:picLocks noChangeAspect="1"/>
          </p:cNvPicPr>
          <p:nvPr/>
        </p:nvPicPr>
        <p:blipFill>
          <a:blip r:embed="rId2"/>
          <a:stretch>
            <a:fillRect/>
          </a:stretch>
        </p:blipFill>
        <p:spPr>
          <a:xfrm>
            <a:off x="298938" y="293710"/>
            <a:ext cx="2356339" cy="549974"/>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smtClean="0">
                  <a:latin typeface="UTM Flamenco" panose="02040603050506020204" pitchFamily="18" charset="0"/>
                </a:rPr>
                <a:t>Gợi ý</a:t>
              </a:r>
              <a:endParaRPr lang="en-US" sz="5400" b="1">
                <a:latin typeface="UTM Flamenco" panose="02040603050506020204" pitchFamily="18" charset="0"/>
              </a:endParaRP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smtClean="0">
                <a:latin typeface="UTM Avo" panose="02040603050506020204" pitchFamily="18" charset="0"/>
              </a:rPr>
              <a:t>Em có suy nghĩ thế nào về vẻ riêng của những người trong gia đinh.</a:t>
            </a:r>
          </a:p>
          <a:p>
            <a:pPr marL="285750" indent="-285750" algn="just">
              <a:spcBef>
                <a:spcPts val="600"/>
              </a:spcBef>
              <a:spcAft>
                <a:spcPts val="600"/>
              </a:spcAft>
              <a:buFontTx/>
              <a:buChar char="-"/>
            </a:pPr>
            <a:r>
              <a:rPr lang="en-US" sz="3600" smtClean="0">
                <a:latin typeface="UTM Avo" panose="02040603050506020204" pitchFamily="18" charset="0"/>
              </a:rPr>
              <a:t>Vì sao em lại suy nghĩ như thế?</a:t>
            </a:r>
          </a:p>
          <a:p>
            <a:pPr marL="285750" indent="-285750" algn="just">
              <a:spcBef>
                <a:spcPts val="600"/>
              </a:spcBef>
              <a:spcAft>
                <a:spcPts val="600"/>
              </a:spcAft>
              <a:buFontTx/>
              <a:buChar char="-"/>
            </a:pPr>
            <a:r>
              <a:rPr lang="en-US" sz="3600" smtClean="0">
                <a:latin typeface="UTM Avo" panose="02040603050506020204" pitchFamily="18" charset="0"/>
              </a:rPr>
              <a:t>Hỏi ý kiến bố mẹ về vẻ riêng của mỗi người.</a:t>
            </a:r>
            <a:endParaRPr lang="en-US" sz="3600">
              <a:latin typeface="UTM Avo" panose="02040603050506020204" pitchFamily="18" charset="0"/>
            </a:endParaRP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253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260844"/>
            <a:ext cx="12302827" cy="6395450"/>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2800" b="1" smtClean="0">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smtClean="0">
                  <a:latin typeface="UTM Aptima" panose="02040603050506020204" pitchFamily="18" charset="0"/>
                </a:rPr>
                <a:t>( Theo Ni-cô-lai Nô-xốp)</a:t>
              </a:r>
              <a:endParaRPr lang="en-US" sz="2800" b="1" i="1">
                <a:latin typeface="UTM Aptima" panose="02040603050506020204" pitchFamily="18" charset="0"/>
              </a:endParaRP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a:t>
              </a:r>
              <a:r>
                <a:rPr lang="en-US" sz="3200" b="1" smtClean="0">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smtClean="0">
                  <a:latin typeface="UTM Aptima" panose="02040603050506020204" pitchFamily="18" charset="0"/>
                </a:rPr>
                <a:t>( Theo Vũ Tú Nam)</a:t>
              </a:r>
              <a:endParaRPr lang="en-US" sz="3200" b="1" i="1">
                <a:latin typeface="UTM Aptima" panose="02040603050506020204" pitchFamily="18" charset="0"/>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9821823" y="4921"/>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46536" y="3711843"/>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smtClean="0">
                  <a:latin typeface="UTM Aptima" panose="02040603050506020204" pitchFamily="18" charset="0"/>
                </a:rPr>
                <a:t>( Theo Ni-cô-lai Nô-xốp)</a:t>
              </a:r>
              <a:endParaRPr lang="en-US" sz="2400" b="1" i="1">
                <a:latin typeface="UTM Aptima" panose="02040603050506020204" pitchFamily="18" charset="0"/>
              </a:endParaRP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smtClean="0">
                  <a:latin typeface="UTM Aptima" panose="02040603050506020204" pitchFamily="18" charset="0"/>
                </a:rPr>
                <a:t>( Theo Vũ Tú Nam)</a:t>
              </a:r>
              <a:endParaRPr lang="en-US" sz="2400" b="1" i="1">
                <a:latin typeface="UTM Aptima" panose="02040603050506020204" pitchFamily="18" charset="0"/>
              </a:endParaRP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smtClean="0">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smtClean="0">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smtClean="0">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1000"/>
                            </p:stCondLst>
                            <p:childTnLst>
                              <p:par>
                                <p:cTn id="35" presetID="21" presetClass="emph" presetSubtype="0" fill="hold" grpId="1" nodeType="afterEffect">
                                  <p:stCondLst>
                                    <p:cond delay="0"/>
                                  </p:stCondLst>
                                  <p:childTnLst>
                                    <p:animClr clrSpc="hsl" dir="cw">
                                      <p:cBhvr override="childStyle">
                                        <p:cTn id="36" dur="1000" fill="hold"/>
                                        <p:tgtEl>
                                          <p:spTgt spid="18"/>
                                        </p:tgtEl>
                                        <p:attrNameLst>
                                          <p:attrName>style.color</p:attrName>
                                        </p:attrNameLst>
                                      </p:cBhvr>
                                      <p:by>
                                        <p:hsl h="7200000" s="0" l="0"/>
                                      </p:by>
                                    </p:animClr>
                                    <p:animClr clrSpc="hsl" dir="cw">
                                      <p:cBhvr>
                                        <p:cTn id="37" dur="1000" fill="hold"/>
                                        <p:tgtEl>
                                          <p:spTgt spid="18"/>
                                        </p:tgtEl>
                                        <p:attrNameLst>
                                          <p:attrName>fillcolor</p:attrName>
                                        </p:attrNameLst>
                                      </p:cBhvr>
                                      <p:by>
                                        <p:hsl h="7200000" s="0" l="0"/>
                                      </p:by>
                                    </p:animClr>
                                    <p:animClr clrSpc="hsl" dir="cw">
                                      <p:cBhvr>
                                        <p:cTn id="38" dur="1000" fill="hold"/>
                                        <p:tgtEl>
                                          <p:spTgt spid="18"/>
                                        </p:tgtEl>
                                        <p:attrNameLst>
                                          <p:attrName>stroke.color</p:attrName>
                                        </p:attrNameLst>
                                      </p:cBhvr>
                                      <p:by>
                                        <p:hsl h="7200000" s="0" l="0"/>
                                      </p:by>
                                    </p:animClr>
                                    <p:set>
                                      <p:cBhvr>
                                        <p:cTn id="39" dur="1000" fill="hold"/>
                                        <p:tgtEl>
                                          <p:spTgt spid="18"/>
                                        </p:tgtEl>
                                        <p:attrNameLst>
                                          <p:attrName>fill.type</p:attrName>
                                        </p:attrNameLst>
                                      </p:cBhvr>
                                      <p:to>
                                        <p:strVal val="solid"/>
                                      </p:to>
                                    </p:set>
                                  </p:childTnLst>
                                </p:cTn>
                              </p:par>
                              <p:par>
                                <p:cTn id="40" presetID="21" presetClass="emph" presetSubtype="0" fill="hold" grpId="1" nodeType="withEffect">
                                  <p:stCondLst>
                                    <p:cond delay="500"/>
                                  </p:stCondLst>
                                  <p:childTnLst>
                                    <p:animClr clrSpc="hsl" dir="cw">
                                      <p:cBhvr override="childStyle">
                                        <p:cTn id="41" dur="1100" fill="hold"/>
                                        <p:tgtEl>
                                          <p:spTgt spid="2"/>
                                        </p:tgtEl>
                                        <p:attrNameLst>
                                          <p:attrName>style.color</p:attrName>
                                        </p:attrNameLst>
                                      </p:cBhvr>
                                      <p:by>
                                        <p:hsl h="7200000" s="0" l="0"/>
                                      </p:by>
                                    </p:animClr>
                                    <p:animClr clrSpc="hsl" dir="cw">
                                      <p:cBhvr>
                                        <p:cTn id="42" dur="1100" fill="hold"/>
                                        <p:tgtEl>
                                          <p:spTgt spid="2"/>
                                        </p:tgtEl>
                                        <p:attrNameLst>
                                          <p:attrName>fillcolor</p:attrName>
                                        </p:attrNameLst>
                                      </p:cBhvr>
                                      <p:by>
                                        <p:hsl h="7200000" s="0" l="0"/>
                                      </p:by>
                                    </p:animClr>
                                    <p:animClr clrSpc="hsl" dir="cw">
                                      <p:cBhvr>
                                        <p:cTn id="43" dur="1100" fill="hold"/>
                                        <p:tgtEl>
                                          <p:spTgt spid="2"/>
                                        </p:tgtEl>
                                        <p:attrNameLst>
                                          <p:attrName>stroke.color</p:attrName>
                                        </p:attrNameLst>
                                      </p:cBhvr>
                                      <p:by>
                                        <p:hsl h="7200000" s="0" l="0"/>
                                      </p:by>
                                    </p:animClr>
                                    <p:set>
                                      <p:cBhvr>
                                        <p:cTn id="44" dur="1100" fill="hold"/>
                                        <p:tgtEl>
                                          <p:spTgt spid="2"/>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childTnLst>
                                    <p:anim calcmode="lin" valueType="num">
                                      <p:cBhvr additive="base">
                                        <p:cTn id="59" dur="500"/>
                                        <p:tgtEl>
                                          <p:spTgt spid="19"/>
                                        </p:tgtEl>
                                        <p:attrNameLst>
                                          <p:attrName>ppt_x</p:attrName>
                                        </p:attrNameLst>
                                      </p:cBhvr>
                                      <p:tavLst>
                                        <p:tav tm="0">
                                          <p:val>
                                            <p:strVal val="ppt_x"/>
                                          </p:val>
                                        </p:tav>
                                        <p:tav tm="100000">
                                          <p:val>
                                            <p:strVal val="ppt_x"/>
                                          </p:val>
                                        </p:tav>
                                      </p:tavLst>
                                    </p:anim>
                                    <p:anim calcmode="lin" valueType="num">
                                      <p:cBhvr additive="base">
                                        <p:cTn id="60" dur="500"/>
                                        <p:tgtEl>
                                          <p:spTgt spid="19"/>
                                        </p:tgtEl>
                                        <p:attrNameLst>
                                          <p:attrName>ppt_y</p:attrName>
                                        </p:attrNameLst>
                                      </p:cBhvr>
                                      <p:tavLst>
                                        <p:tav tm="0">
                                          <p:val>
                                            <p:strVal val="ppt_y"/>
                                          </p:val>
                                        </p:tav>
                                        <p:tav tm="100000">
                                          <p:val>
                                            <p:strVal val="1+ppt_h/2"/>
                                          </p:val>
                                        </p:tav>
                                      </p:tavLst>
                                    </p:anim>
                                    <p:set>
                                      <p:cBhvr>
                                        <p:cTn id="6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p:bldP spid="17" grpId="1"/>
      <p:bldP spid="2" grpId="0" animBg="1"/>
      <p:bldP spid="2" grpId="1" animBg="1"/>
      <p:bldP spid="18" grpId="0" animBg="1"/>
      <p:bldP spid="18" grpId="1" animBg="1"/>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smtClean="0">
                  <a:latin typeface="UTM Aptima" panose="02040603050506020204" pitchFamily="18" charset="0"/>
                </a:rPr>
                <a:t>( Theo Ni-cô-lai Nô-xốp)</a:t>
              </a:r>
              <a:endParaRPr lang="en-US" sz="2400" b="1" i="1">
                <a:latin typeface="UTM Aptima" panose="02040603050506020204" pitchFamily="18" charset="0"/>
              </a:endParaRP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smtClean="0">
                  <a:latin typeface="UTM Aptima" panose="02040603050506020204" pitchFamily="18" charset="0"/>
                </a:rPr>
                <a:t>( Theo Vũ Tú Nam)</a:t>
              </a:r>
              <a:endParaRPr lang="en-US" sz="2400" b="1" i="1">
                <a:latin typeface="UTM Aptima" panose="02040603050506020204" pitchFamily="18" charset="0"/>
              </a:endParaRP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smtClean="0">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260844"/>
            <a:ext cx="12302827" cy="6395450"/>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smtClean="0">
                  <a:latin typeface="UTM Aptima" panose="02040603050506020204" pitchFamily="18" charset="0"/>
                </a:rPr>
                <a:t>( Theo Ni-cô-lai Nô-xốp)</a:t>
              </a:r>
              <a:endParaRPr lang="en-US" sz="2400" b="1" i="1">
                <a:latin typeface="UTM Aptima" panose="02040603050506020204" pitchFamily="18" charset="0"/>
              </a:endParaRP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smtClean="0">
                <a:solidFill>
                  <a:srgbClr val="C00000"/>
                </a:solidFill>
                <a:latin typeface="UTM Avo" panose="02040603050506020204" pitchFamily="18" charset="0"/>
              </a:rPr>
              <a:t>b. Ý chính của mỗi đoạn văn.</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smtClean="0">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800" b="1" smtClean="0">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800" b="1" i="1" smtClean="0">
                  <a:latin typeface="UTM Aptima" panose="02040603050506020204" pitchFamily="18" charset="0"/>
                </a:rPr>
                <a:t>( Theo Vũ Tú Nam)</a:t>
              </a:r>
              <a:endParaRPr lang="en-US" sz="2800" b="1" i="1">
                <a:latin typeface="UTM Aptima" panose="02040603050506020204" pitchFamily="18" charset="0"/>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9821823" y="4921"/>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46536" y="3711843"/>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smtClean="0">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smtClean="0">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smtClean="0">
                  <a:latin typeface="UTM Aptima" panose="02040603050506020204" pitchFamily="18" charset="0"/>
                </a:rPr>
                <a:t>( Theo Ni-cô-lai Nô-xốp)</a:t>
              </a:r>
              <a:endParaRPr lang="en-US" sz="2400" b="1" i="1">
                <a:latin typeface="UTM Aptima" panose="02040603050506020204" pitchFamily="18" charset="0"/>
              </a:endParaRP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smtClean="0">
                  <a:solidFill>
                    <a:srgbClr val="002060"/>
                  </a:solidFill>
                  <a:latin typeface="UTM Aptima" panose="02040603050506020204" pitchFamily="18" charset="0"/>
                </a:rPr>
                <a:t>     </a:t>
              </a:r>
              <a:r>
                <a:rPr lang="en-US" sz="2400" b="1" smtClean="0">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smtClean="0">
                  <a:latin typeface="UTM Aptima" panose="02040603050506020204" pitchFamily="18" charset="0"/>
                </a:rPr>
                <a:t>( Theo Vũ Tú Nam)</a:t>
              </a:r>
              <a:endParaRPr lang="en-US" sz="2400" b="1" i="1">
                <a:latin typeface="UTM Aptima" panose="02040603050506020204" pitchFamily="18" charset="0"/>
              </a:endParaRP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smtClean="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smtClean="0">
                <a:solidFill>
                  <a:srgbClr val="C00000"/>
                </a:solidFill>
                <a:latin typeface="UTM Avo" panose="02040603050506020204" pitchFamily="18" charset="0"/>
              </a:rPr>
              <a:t>?</a:t>
            </a:r>
            <a:endParaRPr lang="en-US" sz="3200" b="1" dirty="0">
              <a:solidFill>
                <a:srgbClr val="C00000"/>
              </a:solidFill>
              <a:latin typeface="UTM Avo" panose="02040603050506020204" pitchFamily="18" charset="0"/>
            </a:endParaRP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22170" y="4515396"/>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accent2">
                    <a:lumMod val="75000"/>
                  </a:schemeClr>
                </a:solidFill>
                <a:latin typeface="UTM Avo" panose="02040603050506020204" pitchFamily="18" charset="0"/>
              </a:rPr>
              <a:t>Ở đầu đoạn</a:t>
            </a:r>
            <a:endParaRPr lang="en-US" sz="3200" b="1">
              <a:solidFill>
                <a:schemeClr val="accent2">
                  <a:lumMod val="75000"/>
                </a:schemeClr>
              </a:solidFill>
              <a:latin typeface="UTM Avo" panose="02040603050506020204" pitchFamily="18" charset="0"/>
            </a:endParaRP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2">
                    <a:lumMod val="75000"/>
                  </a:schemeClr>
                </a:solidFill>
                <a:latin typeface="UTM Avo" panose="02040603050506020204" pitchFamily="18" charset="0"/>
              </a:rPr>
              <a:t>Ở </a:t>
            </a:r>
            <a:r>
              <a:rPr lang="en-US" sz="3200" b="1" dirty="0" err="1" smtClean="0">
                <a:solidFill>
                  <a:schemeClr val="accent2">
                    <a:lumMod val="75000"/>
                  </a:schemeClr>
                </a:solidFill>
                <a:latin typeface="UTM Avo" panose="02040603050506020204" pitchFamily="18" charset="0"/>
              </a:rPr>
              <a:t>cuối</a:t>
            </a:r>
            <a:r>
              <a:rPr lang="en-US" sz="3200" b="1" dirty="0" smtClean="0">
                <a:solidFill>
                  <a:schemeClr val="accent2">
                    <a:lumMod val="75000"/>
                  </a:schemeClr>
                </a:solidFill>
                <a:latin typeface="UTM Avo" panose="02040603050506020204" pitchFamily="18" charset="0"/>
              </a:rPr>
              <a:t> </a:t>
            </a:r>
            <a:r>
              <a:rPr lang="en-US" sz="3200" b="1" dirty="0" err="1" smtClean="0">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5075E35-2155-4837-802A-E473C6B83046}"/>
</file>

<file path=customXml/itemProps2.xml><?xml version="1.0" encoding="utf-8"?>
<ds:datastoreItem xmlns:ds="http://schemas.openxmlformats.org/officeDocument/2006/customXml" ds:itemID="{35DBC45B-CD2B-4618-B859-15DDA476F926}"/>
</file>

<file path=customXml/itemProps3.xml><?xml version="1.0" encoding="utf-8"?>
<ds:datastoreItem xmlns:ds="http://schemas.openxmlformats.org/officeDocument/2006/customXml" ds:itemID="{37CC28AB-CA35-4910-B2EC-EA89E17762BE}"/>
</file>

<file path=docProps/app.xml><?xml version="1.0" encoding="utf-8"?>
<Properties xmlns="http://schemas.openxmlformats.org/officeDocument/2006/extended-properties" xmlns:vt="http://schemas.openxmlformats.org/officeDocument/2006/docPropsVTypes">
  <TotalTime>228</TotalTime>
  <Words>2131</Words>
  <Application>Microsoft Office PowerPoint</Application>
  <PresentationFormat>Widescreen</PresentationFormat>
  <Paragraphs>96</Paragraphs>
  <Slides>23</Slides>
  <Notes>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23</vt:i4>
      </vt:variant>
    </vt:vector>
  </HeadingPairs>
  <TitlesOfParts>
    <vt:vector size="43" baseType="lpstr">
      <vt:lpstr>UTM Flamenco</vt:lpstr>
      <vt:lpstr>UTM Aptima</vt:lpstr>
      <vt:lpstr>UTM Avo</vt:lpstr>
      <vt:lpstr>SVN-Newton</vt:lpstr>
      <vt:lpstr>#9Slide04 Goku</vt:lpstr>
      <vt:lpstr>#9Slide05 SVNUT Triumph</vt:lpstr>
      <vt:lpstr>字魂131号-酷乐潮玩体</vt:lpstr>
      <vt:lpstr>UTM Arruba KT</vt:lpstr>
      <vt:lpstr>Times New Roman</vt:lpstr>
      <vt:lpstr>#9Slide05 Aphrodite Pro</vt:lpstr>
      <vt:lpstr>Microsoft YaHei</vt:lpstr>
      <vt:lpstr>#9Slide07 HoneyCream</vt:lpstr>
      <vt:lpstr>Calibri</vt:lpstr>
      <vt:lpstr>等线</vt:lpstr>
      <vt:lpstr>Arial</vt:lpstr>
      <vt:lpstr>Chango</vt:lpstr>
      <vt:lpstr>#9Slide05 VL Fadilla</vt:lpstr>
      <vt:lpstr>UTM Showcard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HA12</dc:subject>
  <dc:creator>HA12</dc:creator>
  <cp:keywords>MĂNGNON</cp:keywords>
  <dc:description>HA12</dc:description>
  <cp:lastModifiedBy>Nguyễn Thị Hồng Linh</cp:lastModifiedBy>
  <cp:revision>HA12</cp:revision>
  <dcterms:created xsi:type="dcterms:W3CDTF">2023-06-18T15:28:22Z</dcterms:created>
  <dcterms:modified xsi:type="dcterms:W3CDTF">2023-07-26T03:57:56Z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