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67" r:id="rId5"/>
  </p:sldMasterIdLst>
  <p:sldIdLst>
    <p:sldId id="257" r:id="rId6"/>
    <p:sldId id="259" r:id="rId7"/>
    <p:sldId id="260" r:id="rId8"/>
    <p:sldId id="276" r:id="rId9"/>
    <p:sldId id="277" r:id="rId10"/>
    <p:sldId id="264" r:id="rId11"/>
    <p:sldId id="261" r:id="rId12"/>
    <p:sldId id="265" r:id="rId13"/>
    <p:sldId id="263" r:id="rId14"/>
    <p:sldId id="266" r:id="rId15"/>
    <p:sldId id="262" r:id="rId16"/>
    <p:sldId id="267" r:id="rId17"/>
    <p:sldId id="268" r:id="rId18"/>
    <p:sldId id="269" r:id="rId19"/>
    <p:sldId id="270" r:id="rId20"/>
    <p:sldId id="271" r:id="rId21"/>
    <p:sldId id="272" r:id="rId22"/>
    <p:sldId id="273" r:id="rId23"/>
    <p:sldId id="274" r:id="rId24"/>
    <p:sldId id="275" r:id="rId25"/>
    <p:sldId id="258" r:id="rId26"/>
  </p:sldIdLst>
  <p:sldSz cx="12192000" cy="6858000"/>
  <p:notesSz cx="6858000" cy="9144000"/>
  <p:embeddedFontLst>
    <p:embeddedFont>
      <p:font typeface="#9Slide05 Aphrodite Pro" panose="020B0604020202020204" charset="0"/>
      <p:regular r:id="rId27"/>
    </p:embeddedFont>
    <p:embeddedFont>
      <p:font typeface="#9Slide05 FS Blonde Script" panose="020B0604020202020204" charset="0"/>
      <p:italic r:id="rId28"/>
    </p:embeddedFont>
    <p:embeddedFont>
      <p:font typeface="#9Slide05 SVNHollycakes" panose="020B0604020202020204" charset="0"/>
      <p:regular r:id="rId29"/>
    </p:embeddedFont>
    <p:embeddedFont>
      <p:font typeface="#9Slide05 VL Fadilla" panose="020B0604020202020204" charset="0"/>
      <p:regular r:id="rId30"/>
    </p:embeddedFont>
    <p:embeddedFont>
      <p:font typeface="#9Slide07 HoneyCream" panose="020B0604020202020204" charset="0"/>
      <p:regular r:id="rId31"/>
    </p:embeddedFont>
    <p:embeddedFont>
      <p:font typeface="#9Slide07 IcielCadena" panose="020B0604020202020204" charset="0"/>
      <p:bold r:id="rId32"/>
    </p:embeddedFont>
    <p:embeddedFont>
      <p:font typeface="#9Slide07 IcielPony" panose="020B0604020202020204" charset="0"/>
      <p:regular r:id="rId33"/>
    </p:embeddedFont>
    <p:embeddedFont>
      <p:font typeface="#9Slide07 SVNCinnamoncake" panose="02000000000000000000" charset="0"/>
      <p:regular r:id="rId34"/>
    </p:embeddedFont>
    <p:embeddedFont>
      <p:font typeface="SVN-Newton" panose="020B0604020202020204" charset="0"/>
      <p:regular r:id="rId35"/>
    </p:embeddedFont>
    <p:embeddedFont>
      <p:font typeface="SVN-Poky's" panose="020B0604020202020204" charset="0"/>
      <p:regular r:id="rId36"/>
    </p:embeddedFont>
    <p:embeddedFont>
      <p:font typeface="UTM Alexander" panose="020B0604020202020204"/>
      <p:regular r:id="rId37"/>
    </p:embeddedFont>
    <p:embeddedFont>
      <p:font typeface="UTM Aptima" panose="02040603050506020204"/>
      <p:regular r:id="rId38"/>
      <p:bold r:id="rId39"/>
      <p:italic r:id="rId40"/>
      <p:boldItalic r:id="rId41"/>
    </p:embeddedFont>
    <p:embeddedFont>
      <p:font typeface="UTM Arruba KT" panose="020B0604020202020204"/>
      <p:regular r:id="rId42"/>
    </p:embeddedFont>
    <p:embeddedFont>
      <p:font typeface="UTM Avo" panose="02040603050506020204"/>
      <p:regular r:id="rId43"/>
      <p:bold r:id="rId44"/>
      <p:italic r:id="rId45"/>
      <p:boldItalic r:id="rId46"/>
    </p:embeddedFont>
    <p:embeddedFont>
      <p:font typeface="UTM Azuki" panose="020B0604020202020204"/>
      <p:regular r:id="rId47"/>
    </p:embeddedFont>
    <p:embeddedFont>
      <p:font typeface="UTM Wedding K&amp;T" panose="020B0604020202020204"/>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CC33"/>
    <a:srgbClr val="FF3399"/>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4" d="100"/>
          <a:sy n="84" d="100"/>
        </p:scale>
        <p:origin x="965"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3.fntdata"/><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3.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5.xml"/><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82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14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400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18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54477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804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6/6/2024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0948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www.facebook.com/groups/629898828017053" TargetMode="Externa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pic>
        <p:nvPicPr>
          <p:cNvPr id="13" name="Picture 1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4">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8" name="TextBox 1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
        <p:nvSpPr>
          <p:cNvPr id="19" name="TextBox 18"/>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spTree>
    <p:extLst>
      <p:ext uri="{BB962C8B-B14F-4D97-AF65-F5344CB8AC3E}">
        <p14:creationId xmlns:p14="http://schemas.microsoft.com/office/powerpoint/2010/main" val="388015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186612562"/>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2.xml"/><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1.xml"/><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6.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1.png"/><Relationship Id="rId10" Type="http://schemas.microsoft.com/office/2007/relationships/hdphoto" Target="../media/hdphoto8.wdp"/><Relationship Id="rId4" Type="http://schemas.openxmlformats.org/officeDocument/2006/relationships/image" Target="../media/image20.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grpSp>
        <p:nvGrpSpPr>
          <p:cNvPr id="15" name="Group 14"/>
          <p:cNvGrpSpPr/>
          <p:nvPr/>
        </p:nvGrpSpPr>
        <p:grpSpPr>
          <a:xfrm>
            <a:off x="-984203" y="890685"/>
            <a:ext cx="2811439" cy="1142873"/>
            <a:chOff x="-856880" y="1054458"/>
            <a:chExt cx="2811439" cy="1142873"/>
          </a:xfrm>
        </p:grpSpPr>
        <p:sp>
          <p:nvSpPr>
            <p:cNvPr id="16"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sp>
          <p:nvSpPr>
            <p:cNvPr id="17"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grpSp>
      <p:grpSp>
        <p:nvGrpSpPr>
          <p:cNvPr id="21" name="Group 20"/>
          <p:cNvGrpSpPr/>
          <p:nvPr/>
        </p:nvGrpSpPr>
        <p:grpSpPr>
          <a:xfrm>
            <a:off x="4901310" y="435457"/>
            <a:ext cx="2429299" cy="1219056"/>
            <a:chOff x="4951288" y="1434192"/>
            <a:chExt cx="2429299" cy="1219056"/>
          </a:xfrm>
        </p:grpSpPr>
        <p:sp>
          <p:nvSpPr>
            <p:cNvPr id="22" name="TextBox 21"/>
            <p:cNvSpPr txBox="1"/>
            <p:nvPr/>
          </p:nvSpPr>
          <p:spPr>
            <a:xfrm>
              <a:off x="4951288" y="1452919"/>
              <a:ext cx="24292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rPr>
                <a:t>Bài 1</a:t>
              </a:r>
            </a:p>
          </p:txBody>
        </p:sp>
        <p:sp>
          <p:nvSpPr>
            <p:cNvPr id="23" name="TextBox 22"/>
            <p:cNvSpPr txBox="1"/>
            <p:nvPr/>
          </p:nvSpPr>
          <p:spPr>
            <a:xfrm>
              <a:off x="4951288" y="1434192"/>
              <a:ext cx="24292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Bài 1</a:t>
              </a:r>
            </a:p>
          </p:txBody>
        </p:sp>
      </p:grpSp>
      <p:grpSp>
        <p:nvGrpSpPr>
          <p:cNvPr id="28" name="组合 26">
            <a:extLst>
              <a:ext uri="{FF2B5EF4-FFF2-40B4-BE49-F238E27FC236}">
                <a16:creationId xmlns:a16="http://schemas.microsoft.com/office/drawing/2014/main" id="{11AF88B5-2E81-3AC5-3BD0-8A7E243B924E}"/>
              </a:ext>
            </a:extLst>
          </p:cNvPr>
          <p:cNvGrpSpPr/>
          <p:nvPr/>
        </p:nvGrpSpPr>
        <p:grpSpPr>
          <a:xfrm>
            <a:off x="2880761" y="2497709"/>
            <a:ext cx="6470396" cy="1578950"/>
            <a:chOff x="6915498" y="2715564"/>
            <a:chExt cx="3441673" cy="1156314"/>
          </a:xfrm>
        </p:grpSpPr>
        <p:sp>
          <p:nvSpPr>
            <p:cNvPr id="29" name="矩形 27">
              <a:extLst>
                <a:ext uri="{FF2B5EF4-FFF2-40B4-BE49-F238E27FC236}">
                  <a16:creationId xmlns:a16="http://schemas.microsoft.com/office/drawing/2014/main" id="{0DB7C923-47AD-299F-6652-245B08887F1A}"/>
                </a:ext>
              </a:extLst>
            </p:cNvPr>
            <p:cNvSpPr/>
            <p:nvPr/>
          </p:nvSpPr>
          <p:spPr>
            <a:xfrm>
              <a:off x="6931888" y="2722367"/>
              <a:ext cx="3425283" cy="1149511"/>
            </a:xfrm>
            <a:prstGeom prst="rect">
              <a:avLst/>
            </a:prstGeom>
          </p:spPr>
          <p:txBody>
            <a:bodyPr vert="horz"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a:ln w="330200">
                    <a:solidFill>
                      <a:prstClr val="white"/>
                    </a:solidFill>
                  </a:ln>
                  <a:solidFill>
                    <a:prstClr val="white"/>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w="330200">
                  <a:solidFill>
                    <a:prstClr val="white"/>
                  </a:solidFill>
                </a:ln>
                <a:solidFill>
                  <a:prstClr val="white"/>
                </a:solidFill>
                <a:effectLst>
                  <a:outerShdw blurRad="127000" dist="127000" dir="13500000" algn="br" rotWithShape="0">
                    <a:prstClr val="black">
                      <a:alpha val="12000"/>
                    </a:prstClr>
                  </a:outerShdw>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sp>
          <p:nvSpPr>
            <p:cNvPr id="30" name="矩形 28">
              <a:extLst>
                <a:ext uri="{FF2B5EF4-FFF2-40B4-BE49-F238E27FC236}">
                  <a16:creationId xmlns:a16="http://schemas.microsoft.com/office/drawing/2014/main" id="{0486687C-426A-E595-5E09-00AC10217305}"/>
                </a:ext>
              </a:extLst>
            </p:cNvPr>
            <p:cNvSpPr/>
            <p:nvPr/>
          </p:nvSpPr>
          <p:spPr>
            <a:xfrm>
              <a:off x="6915498" y="2715564"/>
              <a:ext cx="3425283" cy="1149511"/>
            </a:xfrm>
            <a:prstGeom prst="rect">
              <a:avLst/>
            </a:prstGeom>
          </p:spPr>
          <p:txBody>
            <a:bodyPr vert="horz" wrap="none">
              <a:prstTxWarp prst="textArchUp">
                <a:avLst/>
              </a:prstTxWarp>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grpSp>
      <p:sp>
        <p:nvSpPr>
          <p:cNvPr id="3" name="TextBox 2"/>
          <p:cNvSpPr txBox="1"/>
          <p:nvPr/>
        </p:nvSpPr>
        <p:spPr>
          <a:xfrm>
            <a:off x="4894872" y="3179311"/>
            <a:ext cx="23095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CC00"/>
                </a:solidFill>
                <a:effectLst/>
                <a:uLnTx/>
                <a:uFillTx/>
                <a:latin typeface="#9Slide05 SVNHollycakes" panose="02000000000000000000" pitchFamily="2" charset="0"/>
                <a:ea typeface="+mn-ea"/>
                <a:cs typeface="+mn-cs"/>
              </a:rPr>
              <a:t>Tiết (1 )</a:t>
            </a:r>
          </a:p>
        </p:txBody>
      </p:sp>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spTree>
    <p:extLst>
      <p:ext uri="{BB962C8B-B14F-4D97-AF65-F5344CB8AC3E}">
        <p14:creationId xmlns:p14="http://schemas.microsoft.com/office/powerpoint/2010/main" val="231173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50" presetClass="entr" presetSubtype="0" decel="10000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strVal val="#ppt_w+.3"/>
                                          </p:val>
                                        </p:tav>
                                        <p:tav tm="100000">
                                          <p:val>
                                            <p:strVal val="#ppt_w"/>
                                          </p:val>
                                        </p:tav>
                                      </p:tavLst>
                                    </p:anim>
                                    <p:anim calcmode="lin" valueType="num">
                                      <p:cBhvr>
                                        <p:cTn id="25" dur="1000" fill="hold"/>
                                        <p:tgtEl>
                                          <p:spTgt spid="28"/>
                                        </p:tgtEl>
                                        <p:attrNameLst>
                                          <p:attrName>ppt_h</p:attrName>
                                        </p:attrNameLst>
                                      </p:cBhvr>
                                      <p:tavLst>
                                        <p:tav tm="0">
                                          <p:val>
                                            <p:strVal val="#ppt_h"/>
                                          </p:val>
                                        </p:tav>
                                        <p:tav tm="100000">
                                          <p:val>
                                            <p:strVal val="#ppt_h"/>
                                          </p:val>
                                        </p:tav>
                                      </p:tavLst>
                                    </p:anim>
                                    <p:animEffect transition="in" filter="fade">
                                      <p:cBhvr>
                                        <p:cTn id="26" dur="1000"/>
                                        <p:tgtEl>
                                          <p:spTgt spid="28"/>
                                        </p:tgtEl>
                                      </p:cBhvr>
                                    </p:animEffect>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anim calcmode="lin" valueType="num">
                                      <p:cBhvr>
                                        <p:cTn id="31" dur="500" fill="hold"/>
                                        <p:tgtEl>
                                          <p:spTgt spid="3"/>
                                        </p:tgtEl>
                                        <p:attrNameLst>
                                          <p:attrName>ppt_x</p:attrName>
                                        </p:attrNameLst>
                                      </p:cBhvr>
                                      <p:tavLst>
                                        <p:tav tm="0">
                                          <p:val>
                                            <p:strVal val="#ppt_x"/>
                                          </p:val>
                                        </p:tav>
                                        <p:tav tm="100000">
                                          <p:val>
                                            <p:strVal val="#ppt_x"/>
                                          </p:val>
                                        </p:tav>
                                      </p:tavLst>
                                    </p:anim>
                                    <p:anim calcmode="lin" valueType="num">
                                      <p:cBhvr>
                                        <p:cTn id="32" dur="500" fill="hold"/>
                                        <p:tgtEl>
                                          <p:spTgt spid="3"/>
                                        </p:tgtEl>
                                        <p:attrNameLst>
                                          <p:attrName>ppt_y</p:attrName>
                                        </p:attrNameLst>
                                      </p:cBhvr>
                                      <p:tavLst>
                                        <p:tav tm="0">
                                          <p:val>
                                            <p:strVal val="#ppt_y+.1"/>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a:solidFill>
                  <a:srgbClr val="00CC00"/>
                </a:solidFill>
                <a:effectLst>
                  <a:outerShdw blurRad="38100" dist="38100" dir="2700000" algn="tl">
                    <a:srgbClr val="000000">
                      <a:alpha val="43137"/>
                    </a:srgbClr>
                  </a:outerShdw>
                </a:effectLst>
                <a:latin typeface="UTM Avo" panose="02040603050506020204" pitchFamily="18" charset="0"/>
              </a:rPr>
              <a:t>ĐIỀU KÌ DIỆU</a:t>
            </a:r>
          </a:p>
        </p:txBody>
      </p:sp>
      <p:sp>
        <p:nvSpPr>
          <p:cNvPr id="3" name="TextBox 2"/>
          <p:cNvSpPr txBox="1"/>
          <p:nvPr/>
        </p:nvSpPr>
        <p:spPr>
          <a:xfrm>
            <a:off x="368966" y="991914"/>
            <a:ext cx="6184234"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Bạn có thấy lạ không</a:t>
            </a:r>
          </a:p>
          <a:p>
            <a:r>
              <a:rPr lang="en-US" sz="2800" b="1">
                <a:solidFill>
                  <a:schemeClr val="accent5">
                    <a:lumMod val="50000"/>
                  </a:schemeClr>
                </a:solidFill>
                <a:latin typeface="UTM Avo" panose="02040603050506020204" pitchFamily="18" charset="0"/>
              </a:rPr>
              <a:t>Mỗi đứa mình một khác</a:t>
            </a:r>
          </a:p>
          <a:p>
            <a:r>
              <a:rPr lang="en-US" sz="2800" b="1">
                <a:solidFill>
                  <a:schemeClr val="accent5">
                    <a:lumMod val="50000"/>
                  </a:schemeClr>
                </a:solidFill>
                <a:latin typeface="UTM Avo" panose="02040603050506020204" pitchFamily="18" charset="0"/>
              </a:rPr>
              <a:t>Cùng ngân nga câu hát</a:t>
            </a:r>
          </a:p>
          <a:p>
            <a:r>
              <a:rPr lang="en-US" sz="2800" b="1">
                <a:solidFill>
                  <a:schemeClr val="accent5">
                    <a:lumMod val="50000"/>
                  </a:schemeClr>
                </a:solidFill>
                <a:latin typeface="UTM Avo" panose="02040603050506020204" pitchFamily="18" charset="0"/>
              </a:rPr>
              <a:t>Chẳng giọng nào giống nhau.</a:t>
            </a:r>
          </a:p>
        </p:txBody>
      </p:sp>
      <p:sp>
        <p:nvSpPr>
          <p:cNvPr id="4" name="TextBox 3"/>
          <p:cNvSpPr txBox="1"/>
          <p:nvPr/>
        </p:nvSpPr>
        <p:spPr>
          <a:xfrm>
            <a:off x="368965" y="2892904"/>
            <a:ext cx="4652211"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Có bạn thích đứng đầu</a:t>
            </a:r>
          </a:p>
          <a:p>
            <a:r>
              <a:rPr lang="en-US" sz="2800" b="1">
                <a:solidFill>
                  <a:schemeClr val="accent5">
                    <a:lumMod val="50000"/>
                  </a:schemeClr>
                </a:solidFill>
                <a:latin typeface="UTM Avo" panose="02040603050506020204" pitchFamily="18" charset="0"/>
              </a:rPr>
              <a:t>Có bạn hay giận dỗi</a:t>
            </a:r>
          </a:p>
          <a:p>
            <a:r>
              <a:rPr lang="en-US" sz="2800" b="1">
                <a:solidFill>
                  <a:schemeClr val="accent5">
                    <a:lumMod val="50000"/>
                  </a:schemeClr>
                </a:solidFill>
                <a:latin typeface="UTM Avo" panose="02040603050506020204" pitchFamily="18" charset="0"/>
              </a:rPr>
              <a:t>Có bạn thích thay đổi </a:t>
            </a:r>
          </a:p>
          <a:p>
            <a:r>
              <a:rPr lang="en-US" sz="2800" b="1">
                <a:solidFill>
                  <a:schemeClr val="accent5">
                    <a:lumMod val="50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Bạn có nghĩ vu vơ</a:t>
            </a:r>
          </a:p>
          <a:p>
            <a:r>
              <a:rPr lang="en-US" sz="2800" b="1">
                <a:solidFill>
                  <a:schemeClr val="accent5">
                    <a:lumMod val="50000"/>
                  </a:schemeClr>
                </a:solidFill>
                <a:latin typeface="UTM Avo" panose="02040603050506020204" pitchFamily="18" charset="0"/>
              </a:rPr>
              <a:t>Mình khác nhau nhiều thế</a:t>
            </a:r>
          </a:p>
          <a:p>
            <a:r>
              <a:rPr lang="en-US" sz="2800" b="1">
                <a:solidFill>
                  <a:schemeClr val="accent5">
                    <a:lumMod val="50000"/>
                  </a:schemeClr>
                </a:solidFill>
                <a:latin typeface="UTM Avo" panose="02040603050506020204" pitchFamily="18" charset="0"/>
              </a:rPr>
              <a:t>Nếu mỗi người một vẻ</a:t>
            </a:r>
          </a:p>
          <a:p>
            <a:r>
              <a:rPr lang="en-US" sz="2800" b="1">
                <a:solidFill>
                  <a:schemeClr val="accent5">
                    <a:lumMod val="50000"/>
                  </a:schemeClr>
                </a:solidFill>
                <a:latin typeface="UTM Avo" panose="02040603050506020204" pitchFamily="18" charset="0"/>
              </a:rPr>
              <a:t>Liệu mình có cách xa?</a:t>
            </a:r>
          </a:p>
        </p:txBody>
      </p:sp>
      <p:sp>
        <p:nvSpPr>
          <p:cNvPr id="6" name="TextBox 5"/>
          <p:cNvSpPr txBox="1"/>
          <p:nvPr/>
        </p:nvSpPr>
        <p:spPr>
          <a:xfrm>
            <a:off x="6385577" y="991914"/>
            <a:ext cx="5404553" cy="1815882"/>
          </a:xfrm>
          <a:prstGeom prst="rect">
            <a:avLst/>
          </a:prstGeom>
          <a:noFill/>
        </p:spPr>
        <p:txBody>
          <a:bodyPr wrap="square" rtlCol="0">
            <a:spAutoFit/>
          </a:bodyPr>
          <a:lstStyle/>
          <a:p>
            <a:r>
              <a:rPr lang="en-US" sz="2800" b="1" dirty="0" err="1">
                <a:solidFill>
                  <a:schemeClr val="accent5">
                    <a:lumMod val="50000"/>
                  </a:schemeClr>
                </a:solidFill>
                <a:latin typeface="UTM Avo" panose="02040603050506020204" pitchFamily="18" charset="0"/>
              </a:rPr>
              <a:t>Tớ</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bỗng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phát</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hiện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ra</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Trong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vườn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của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mẹ</a:t>
            </a:r>
            <a:endParaRPr lang="en-US" sz="2800" b="1" dirty="0">
              <a:solidFill>
                <a:schemeClr val="accent5">
                  <a:lumMod val="50000"/>
                </a:schemeClr>
              </a:solidFill>
              <a:latin typeface="UTM Avo" panose="02040603050506020204" pitchFamily="18" charset="0"/>
            </a:endParaRPr>
          </a:p>
          <a:p>
            <a:r>
              <a:rPr lang="en-US" sz="2800" b="1" dirty="0">
                <a:solidFill>
                  <a:schemeClr val="accent5">
                    <a:lumMod val="50000"/>
                  </a:schemeClr>
                </a:solidFill>
                <a:latin typeface="UTM Avo" panose="02040603050506020204" pitchFamily="18" charset="0"/>
              </a:rPr>
              <a:t>Lung </a:t>
            </a:r>
            <a:r>
              <a:rPr lang="en-US" sz="2800" b="1" dirty="0" err="1">
                <a:solidFill>
                  <a:schemeClr val="accent5">
                    <a:lumMod val="50000"/>
                  </a:schemeClr>
                </a:solidFill>
                <a:latin typeface="UTM Avo" panose="02040603050506020204" pitchFamily="18" charset="0"/>
              </a:rPr>
              <a:t>linh</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màu</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sắc</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thế</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Từng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bông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tươi</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xinh</a:t>
            </a:r>
            <a:r>
              <a:rPr lang="en-US" sz="2800" b="1" dirty="0">
                <a:solidFill>
                  <a:schemeClr val="accent5">
                    <a:lumMod val="50000"/>
                  </a:schemeClr>
                </a:solidFill>
                <a:latin typeface="UTM Avo" panose="02040603050506020204" pitchFamily="18" charset="0"/>
              </a:rPr>
              <a:t>.</a:t>
            </a:r>
          </a:p>
        </p:txBody>
      </p:sp>
      <p:sp>
        <p:nvSpPr>
          <p:cNvPr id="7" name="TextBox 6"/>
          <p:cNvSpPr txBox="1"/>
          <p:nvPr/>
        </p:nvSpPr>
        <p:spPr>
          <a:xfrm>
            <a:off x="6385577" y="2877697"/>
            <a:ext cx="5404553"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Cũng giống như chúng mình</a:t>
            </a:r>
          </a:p>
          <a:p>
            <a:r>
              <a:rPr lang="en-US" sz="2800" b="1">
                <a:solidFill>
                  <a:schemeClr val="accent5">
                    <a:lumMod val="50000"/>
                  </a:schemeClr>
                </a:solidFill>
                <a:latin typeface="UTM Avo" panose="02040603050506020204" pitchFamily="18" charset="0"/>
              </a:rPr>
              <a:t>Ai cũng đều đáng mến</a:t>
            </a:r>
          </a:p>
          <a:p>
            <a:r>
              <a:rPr lang="en-US" sz="2800" b="1">
                <a:solidFill>
                  <a:schemeClr val="accent5">
                    <a:lumMod val="50000"/>
                  </a:schemeClr>
                </a:solidFill>
                <a:latin typeface="UTM Avo" panose="02040603050506020204" pitchFamily="18" charset="0"/>
              </a:rPr>
              <a:t>Và khi giọng hòa quyện</a:t>
            </a:r>
          </a:p>
          <a:p>
            <a:r>
              <a:rPr lang="en-US" sz="2800" b="1">
                <a:solidFill>
                  <a:schemeClr val="accent5">
                    <a:lumMod val="50000"/>
                  </a:schemeClr>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grpSp>
        <p:nvGrpSpPr>
          <p:cNvPr id="10" name="Group 9"/>
          <p:cNvGrpSpPr/>
          <p:nvPr/>
        </p:nvGrpSpPr>
        <p:grpSpPr>
          <a:xfrm>
            <a:off x="7237714" y="4120265"/>
            <a:ext cx="5698041" cy="3232842"/>
            <a:chOff x="5734276" y="2540494"/>
            <a:chExt cx="6038992" cy="3911890"/>
          </a:xfrm>
        </p:grpSpPr>
        <p:pic>
          <p:nvPicPr>
            <p:cNvPr id="11" name="Picture 10">
              <a:extLst>
                <a:ext uri="{FF2B5EF4-FFF2-40B4-BE49-F238E27FC236}">
                  <a16:creationId xmlns:a16="http://schemas.microsoft.com/office/drawing/2014/main" id="{E7BEA6AB-E8BB-4650-86A8-072C6AA27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14" b="6814"/>
            <a:stretch/>
          </p:blipFill>
          <p:spPr bwMode="auto">
            <a:xfrm>
              <a:off x="5734276" y="2540494"/>
              <a:ext cx="6038992" cy="39118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628580" y="3861181"/>
              <a:ext cx="3537284" cy="1750393"/>
            </a:xfrm>
            <a:prstGeom prst="rect">
              <a:avLst/>
            </a:prstGeom>
            <a:noFill/>
          </p:spPr>
          <p:txBody>
            <a:bodyPr wrap="square" rtlCol="0">
              <a:spAutoFit/>
            </a:bodyPr>
            <a:lstStyle/>
            <a:p>
              <a:pPr algn="ctr"/>
              <a:r>
                <a:rPr lang="en-US" sz="4400" b="1">
                  <a:solidFill>
                    <a:srgbClr val="FF0000"/>
                  </a:solidFill>
                  <a:latin typeface="UTM Avo" panose="02040603050506020204" pitchFamily="18" charset="0"/>
                </a:rPr>
                <a:t>Bài thơ có </a:t>
              </a:r>
              <a:r>
                <a:rPr lang="en-US" sz="4400" b="1">
                  <a:solidFill>
                    <a:schemeClr val="accent1">
                      <a:lumMod val="50000"/>
                    </a:schemeClr>
                  </a:solidFill>
                  <a:latin typeface="UTM Avo" panose="02040603050506020204" pitchFamily="18" charset="0"/>
                </a:rPr>
                <a:t>5</a:t>
              </a:r>
              <a:r>
                <a:rPr lang="en-US" sz="4400" b="1">
                  <a:solidFill>
                    <a:srgbClr val="FF0000"/>
                  </a:solidFill>
                  <a:latin typeface="UTM Avo" panose="02040603050506020204" pitchFamily="18" charset="0"/>
                </a:rPr>
                <a:t> khổ.</a:t>
              </a:r>
            </a:p>
          </p:txBody>
        </p:sp>
      </p:grpSp>
      <p:sp>
        <p:nvSpPr>
          <p:cNvPr id="13" name="Rectangle: Rounded Corners 10">
            <a:extLst>
              <a:ext uri="{FF2B5EF4-FFF2-40B4-BE49-F238E27FC236}">
                <a16:creationId xmlns:a16="http://schemas.microsoft.com/office/drawing/2014/main" id="{62744F70-AF6E-747B-94A5-66711287907F}"/>
              </a:ext>
            </a:extLst>
          </p:cNvPr>
          <p:cNvSpPr/>
          <p:nvPr/>
        </p:nvSpPr>
        <p:spPr>
          <a:xfrm>
            <a:off x="241447" y="983381"/>
            <a:ext cx="5854829" cy="183682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0">
            <a:extLst>
              <a:ext uri="{FF2B5EF4-FFF2-40B4-BE49-F238E27FC236}">
                <a16:creationId xmlns:a16="http://schemas.microsoft.com/office/drawing/2014/main" id="{62744F70-AF6E-747B-94A5-66711287907F}"/>
              </a:ext>
            </a:extLst>
          </p:cNvPr>
          <p:cNvSpPr/>
          <p:nvPr/>
        </p:nvSpPr>
        <p:spPr>
          <a:xfrm>
            <a:off x="241446" y="2886239"/>
            <a:ext cx="5854830" cy="183682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0">
            <a:extLst>
              <a:ext uri="{FF2B5EF4-FFF2-40B4-BE49-F238E27FC236}">
                <a16:creationId xmlns:a16="http://schemas.microsoft.com/office/drawing/2014/main" id="{62744F70-AF6E-747B-94A5-66711287907F}"/>
              </a:ext>
            </a:extLst>
          </p:cNvPr>
          <p:cNvSpPr/>
          <p:nvPr/>
        </p:nvSpPr>
        <p:spPr>
          <a:xfrm>
            <a:off x="225402" y="4858927"/>
            <a:ext cx="5870874" cy="1836821"/>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0">
            <a:extLst>
              <a:ext uri="{FF2B5EF4-FFF2-40B4-BE49-F238E27FC236}">
                <a16:creationId xmlns:a16="http://schemas.microsoft.com/office/drawing/2014/main" id="{62744F70-AF6E-747B-94A5-66711287907F}"/>
              </a:ext>
            </a:extLst>
          </p:cNvPr>
          <p:cNvSpPr/>
          <p:nvPr/>
        </p:nvSpPr>
        <p:spPr>
          <a:xfrm>
            <a:off x="6304011" y="973151"/>
            <a:ext cx="5486119" cy="1836821"/>
          </a:xfrm>
          <a:prstGeom prst="roundRect">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0">
            <a:extLst>
              <a:ext uri="{FF2B5EF4-FFF2-40B4-BE49-F238E27FC236}">
                <a16:creationId xmlns:a16="http://schemas.microsoft.com/office/drawing/2014/main" id="{62744F70-AF6E-747B-94A5-66711287907F}"/>
              </a:ext>
            </a:extLst>
          </p:cNvPr>
          <p:cNvSpPr/>
          <p:nvPr/>
        </p:nvSpPr>
        <p:spPr>
          <a:xfrm>
            <a:off x="6344793" y="2926232"/>
            <a:ext cx="5486119" cy="1836821"/>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92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70410" y="231602"/>
            <a:ext cx="11395880" cy="4135682"/>
          </a:xfrm>
          <a:prstGeom prst="rect">
            <a:avLst/>
          </a:prstGeom>
        </p:spPr>
      </p:pic>
      <p:sp>
        <p:nvSpPr>
          <p:cNvPr id="3" name="TextBox 2">
            <a:extLst>
              <a:ext uri="{FF2B5EF4-FFF2-40B4-BE49-F238E27FC236}">
                <a16:creationId xmlns:a16="http://schemas.microsoft.com/office/drawing/2014/main" id="{96503D2D-B6DF-58AD-C52E-8E36FBD4B906}"/>
              </a:ext>
            </a:extLst>
          </p:cNvPr>
          <p:cNvSpPr txBox="1"/>
          <p:nvPr/>
        </p:nvSpPr>
        <p:spPr>
          <a:xfrm>
            <a:off x="721895" y="1370576"/>
            <a:ext cx="970547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err="1">
                <a:ln w="19050">
                  <a:solidFill>
                    <a:schemeClr val="bg1">
                      <a:lumMod val="10000"/>
                    </a:schemeClr>
                  </a:solidFill>
                </a:ln>
                <a:solidFill>
                  <a:srgbClr val="00CC00"/>
                </a:solidFill>
                <a:latin typeface="#9Slide05 FS Blonde Script" panose="03000503000000000000" pitchFamily="65" charset="0"/>
              </a:rPr>
              <a:t>Luyện</a:t>
            </a:r>
            <a:r>
              <a:rPr lang="en-US" sz="10000" b="1">
                <a:ln w="19050">
                  <a:solidFill>
                    <a:schemeClr val="bg1">
                      <a:lumMod val="10000"/>
                    </a:schemeClr>
                  </a:solidFill>
                </a:ln>
                <a:solidFill>
                  <a:srgbClr val="00CC00"/>
                </a:solidFill>
                <a:latin typeface="#9Slide05 FS Blonde Script" panose="03000503000000000000" pitchFamily="65" charset="0"/>
              </a:rPr>
              <a:t> đọc theo khổ</a:t>
            </a:r>
            <a:endParaRPr kumimoji="0" lang="en-US" sz="10000" b="1" i="0" u="none" strike="noStrike" kern="1200" cap="none" spc="0" normalizeH="0" baseline="0" noProof="0" dirty="0">
              <a:ln w="19050">
                <a:solidFill>
                  <a:schemeClr val="bg1">
                    <a:lumMod val="10000"/>
                  </a:schemeClr>
                </a:solidFill>
              </a:ln>
              <a:solidFill>
                <a:srgbClr val="00CC00"/>
              </a:solidFill>
              <a:effectLst/>
              <a:uLnTx/>
              <a:uFillTx/>
              <a:latin typeface="#9Slide05 FS Blonde Script" panose="03000503000000000000" pitchFamily="65" charset="0"/>
            </a:endParaRPr>
          </a:p>
        </p:txBody>
      </p:sp>
      <p:pic>
        <p:nvPicPr>
          <p:cNvPr id="4" name="Picture 3"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612" y="3306564"/>
            <a:ext cx="2614165" cy="3486933"/>
          </a:xfrm>
          <a:prstGeom prst="rect">
            <a:avLst/>
          </a:prstGeom>
        </p:spPr>
      </p:pic>
    </p:spTree>
    <p:extLst>
      <p:ext uri="{BB962C8B-B14F-4D97-AF65-F5344CB8AC3E}">
        <p14:creationId xmlns:p14="http://schemas.microsoft.com/office/powerpoint/2010/main" val="15907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a:solidFill>
                  <a:srgbClr val="00CC00"/>
                </a:solidFill>
                <a:effectLst>
                  <a:outerShdw blurRad="38100" dist="38100" dir="2700000" algn="tl">
                    <a:srgbClr val="000000">
                      <a:alpha val="43137"/>
                    </a:srgbClr>
                  </a:outerShdw>
                </a:effectLst>
                <a:latin typeface="UTM Avo" panose="02040603050506020204" pitchFamily="18" charset="0"/>
              </a:rPr>
              <a:t>ĐIỀU KÌ DIỆU</a:t>
            </a: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a:solidFill>
                  <a:srgbClr val="C00000"/>
                </a:solidFill>
                <a:latin typeface="UTM Avo" panose="02040603050506020204" pitchFamily="18" charset="0"/>
              </a:rPr>
              <a:t>Bạn có thấy lạ không</a:t>
            </a:r>
          </a:p>
          <a:p>
            <a:r>
              <a:rPr lang="en-US" sz="2800" b="1">
                <a:solidFill>
                  <a:srgbClr val="C00000"/>
                </a:solidFill>
                <a:latin typeface="UTM Avo" panose="02040603050506020204" pitchFamily="18" charset="0"/>
              </a:rPr>
              <a:t>Mỗi đứa mình một khác</a:t>
            </a:r>
          </a:p>
          <a:p>
            <a:r>
              <a:rPr lang="en-US" sz="2800" b="1">
                <a:solidFill>
                  <a:srgbClr val="C00000"/>
                </a:solidFill>
                <a:latin typeface="UTM Avo" panose="02040603050506020204" pitchFamily="18" charset="0"/>
              </a:rPr>
              <a:t>Cùng ngân nga câu hát</a:t>
            </a:r>
          </a:p>
          <a:p>
            <a:r>
              <a:rPr lang="en-US" sz="2800" b="1">
                <a:solidFill>
                  <a:srgbClr val="C00000"/>
                </a:solidFill>
                <a:latin typeface="UTM Avo" panose="02040603050506020204" pitchFamily="18" charset="0"/>
              </a:rPr>
              <a:t>Chẳng giọng nào giống nhau.</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a:solidFill>
                  <a:schemeClr val="accent1">
                    <a:lumMod val="75000"/>
                  </a:schemeClr>
                </a:solidFill>
                <a:latin typeface="UTM Avo" panose="02040603050506020204" pitchFamily="18" charset="0"/>
              </a:rPr>
              <a:t>Có bạn thích đứng đầu</a:t>
            </a:r>
          </a:p>
          <a:p>
            <a:r>
              <a:rPr lang="en-US" sz="2800" b="1">
                <a:solidFill>
                  <a:schemeClr val="accent1">
                    <a:lumMod val="75000"/>
                  </a:schemeClr>
                </a:solidFill>
                <a:latin typeface="UTM Avo" panose="02040603050506020204" pitchFamily="18" charset="0"/>
              </a:rPr>
              <a:t>Có bạn hay giận dỗi</a:t>
            </a:r>
          </a:p>
          <a:p>
            <a:r>
              <a:rPr lang="en-US" sz="2800" b="1">
                <a:solidFill>
                  <a:schemeClr val="accent1">
                    <a:lumMod val="75000"/>
                  </a:schemeClr>
                </a:solidFill>
                <a:latin typeface="UTM Avo" panose="02040603050506020204" pitchFamily="18" charset="0"/>
              </a:rPr>
              <a:t>Có bạn thích thay đổi </a:t>
            </a:r>
          </a:p>
          <a:p>
            <a:r>
              <a:rPr lang="en-US" sz="2800" b="1">
                <a:solidFill>
                  <a:schemeClr val="accent1">
                    <a:lumMod val="75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a:solidFill>
                  <a:srgbClr val="33CC33"/>
                </a:solidFill>
                <a:latin typeface="UTM Avo" panose="02040603050506020204" pitchFamily="18" charset="0"/>
              </a:rPr>
              <a:t>Bạn có nghĩ vu vơ</a:t>
            </a:r>
          </a:p>
          <a:p>
            <a:r>
              <a:rPr lang="en-US" sz="2800" b="1">
                <a:solidFill>
                  <a:srgbClr val="33CC33"/>
                </a:solidFill>
                <a:latin typeface="UTM Avo" panose="02040603050506020204" pitchFamily="18" charset="0"/>
              </a:rPr>
              <a:t>Mình khác nhau nhiều thế</a:t>
            </a:r>
          </a:p>
          <a:p>
            <a:r>
              <a:rPr lang="en-US" sz="2800" b="1">
                <a:solidFill>
                  <a:srgbClr val="33CC33"/>
                </a:solidFill>
                <a:latin typeface="UTM Avo" panose="02040603050506020204" pitchFamily="18" charset="0"/>
              </a:rPr>
              <a:t>Nếu mỗi người một vẻ</a:t>
            </a:r>
          </a:p>
          <a:p>
            <a:r>
              <a:rPr lang="en-US" sz="2800" b="1">
                <a:solidFill>
                  <a:srgbClr val="33CC33"/>
                </a:solidFill>
                <a:latin typeface="UTM Avo" panose="02040603050506020204" pitchFamily="18" charset="0"/>
              </a:rPr>
              <a:t>Liệu mình có cách xa?</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a:solidFill>
                  <a:schemeClr val="accent5">
                    <a:lumMod val="50000"/>
                  </a:schemeClr>
                </a:solidFill>
                <a:latin typeface="UTM Avo" panose="02040603050506020204" pitchFamily="18" charset="0"/>
              </a:rPr>
              <a:t>Tớ</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bỗng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phát</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hiện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ra</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Trong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vườn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của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mẹ</a:t>
            </a:r>
            <a:endParaRPr lang="en-US" sz="2800" b="1" dirty="0">
              <a:solidFill>
                <a:schemeClr val="accent5">
                  <a:lumMod val="50000"/>
                </a:schemeClr>
              </a:solidFill>
              <a:latin typeface="UTM Avo" panose="02040603050506020204" pitchFamily="18" charset="0"/>
            </a:endParaRPr>
          </a:p>
          <a:p>
            <a:r>
              <a:rPr lang="en-US" sz="2800" b="1" dirty="0">
                <a:solidFill>
                  <a:schemeClr val="accent5">
                    <a:lumMod val="50000"/>
                  </a:schemeClr>
                </a:solidFill>
                <a:latin typeface="UTM Avo" panose="02040603050506020204" pitchFamily="18" charset="0"/>
              </a:rPr>
              <a:t>Lung </a:t>
            </a:r>
            <a:r>
              <a:rPr lang="en-US" sz="2800" b="1" dirty="0" err="1">
                <a:solidFill>
                  <a:schemeClr val="accent5">
                    <a:lumMod val="50000"/>
                  </a:schemeClr>
                </a:solidFill>
                <a:latin typeface="UTM Avo" panose="02040603050506020204" pitchFamily="18" charset="0"/>
              </a:rPr>
              <a:t>linh</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màu</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sắc</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thế</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Từng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bông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tươi</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xinh</a:t>
            </a:r>
            <a:r>
              <a:rPr lang="en-US" sz="2800" b="1" dirty="0">
                <a:solidFill>
                  <a:schemeClr val="accent5">
                    <a:lumMod val="50000"/>
                  </a:schemeClr>
                </a:solidFill>
                <a:latin typeface="UTM Avo" panose="02040603050506020204" pitchFamily="18" charset="0"/>
              </a:rPr>
              <a:t>.</a:t>
            </a: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a:solidFill>
                  <a:srgbClr val="FF6600"/>
                </a:solidFill>
                <a:latin typeface="UTM Avo" panose="02040603050506020204" pitchFamily="18" charset="0"/>
              </a:rPr>
              <a:t>Cũng giống như chúng mình</a:t>
            </a:r>
          </a:p>
          <a:p>
            <a:r>
              <a:rPr lang="en-US" sz="2800" b="1">
                <a:solidFill>
                  <a:srgbClr val="FF6600"/>
                </a:solidFill>
                <a:latin typeface="UTM Avo" panose="02040603050506020204" pitchFamily="18" charset="0"/>
              </a:rPr>
              <a:t>Ai cũng đều đáng mến</a:t>
            </a:r>
          </a:p>
          <a:p>
            <a:r>
              <a:rPr lang="en-US" sz="2800" b="1">
                <a:solidFill>
                  <a:srgbClr val="FF6600"/>
                </a:solidFill>
                <a:latin typeface="UTM Avo" panose="02040603050506020204" pitchFamily="18" charset="0"/>
              </a:rPr>
              <a:t>Và khi giọng hòa quyện</a:t>
            </a:r>
          </a:p>
          <a:p>
            <a:r>
              <a:rPr lang="en-US" sz="2800" b="1">
                <a:solidFill>
                  <a:srgbClr val="FF6600"/>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spTree>
    <p:extLst>
      <p:ext uri="{BB962C8B-B14F-4D97-AF65-F5344CB8AC3E}">
        <p14:creationId xmlns:p14="http://schemas.microsoft.com/office/powerpoint/2010/main" val="17990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91327" y="2256076"/>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83111" y="296671"/>
            <a:ext cx="8149389" cy="1376162"/>
          </a:xfrm>
          <a:prstGeom prst="rect">
            <a:avLst/>
          </a:prstGeom>
        </p:spPr>
      </p:pic>
      <p:sp>
        <p:nvSpPr>
          <p:cNvPr id="10" name="Google Shape;1483;p40"/>
          <p:cNvSpPr txBox="1">
            <a:spLocks/>
          </p:cNvSpPr>
          <p:nvPr/>
        </p:nvSpPr>
        <p:spPr>
          <a:xfrm>
            <a:off x="4468630" y="415510"/>
            <a:ext cx="5549429"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5400" b="1" kern="0">
                <a:latin typeface="#9Slide07 SVNCinnamoncake" panose="02000000000000000000" pitchFamily="2" charset="0"/>
              </a:rPr>
              <a:t>LUYỆN ĐỌC TỪ KHÓ</a:t>
            </a:r>
            <a:endParaRPr lang="en-US" sz="5400" b="1" kern="0" dirty="0">
              <a:latin typeface="#9Slide07 SVNCinnamoncake" panose="02000000000000000000" pitchFamily="2"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3768011" y="326637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C000"/>
                </a:solidFill>
                <a:latin typeface="UTM Avo" panose="02040603050506020204" pitchFamily="18" charset="0"/>
              </a:rPr>
              <a:t>ngân nga</a:t>
            </a:r>
            <a:endParaRPr sz="3600" b="1" dirty="0">
              <a:solidFill>
                <a:srgbClr val="FFC000"/>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4278032" y="484031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hòa quyện</a:t>
            </a:r>
            <a:endParaRPr sz="3600" b="1" dirty="0">
              <a:solidFill>
                <a:schemeClr val="accent2">
                  <a:lumMod val="75000"/>
                </a:schemeClr>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7586030" y="325399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0066"/>
                </a:solidFill>
                <a:latin typeface="UTM Avo" panose="02040603050506020204" pitchFamily="18" charset="0"/>
              </a:rPr>
              <a:t>giận dỗi</a:t>
            </a:r>
            <a:endParaRPr sz="3600" b="1" dirty="0">
              <a:solidFill>
                <a:srgbClr val="FF0066"/>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7841983" y="472509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CC00"/>
                </a:solidFill>
                <a:latin typeface="UTM Avo" panose="02040603050506020204" pitchFamily="18" charset="0"/>
              </a:rPr>
              <a:t>vang lừng</a:t>
            </a:r>
            <a:endParaRPr sz="3600" b="1" dirty="0">
              <a:solidFill>
                <a:srgbClr val="00CC00"/>
              </a:solidFill>
              <a:latin typeface="UTM Avo" panose="02040603050506020204" pitchFamily="18" charset="0"/>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Tree>
    <p:extLst>
      <p:ext uri="{BB962C8B-B14F-4D97-AF65-F5344CB8AC3E}">
        <p14:creationId xmlns:p14="http://schemas.microsoft.com/office/powerpoint/2010/main" val="123970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1AF88B5-2E81-3AC5-3BD0-8A7E243B924E}"/>
              </a:ext>
            </a:extLst>
          </p:cNvPr>
          <p:cNvGrpSpPr/>
          <p:nvPr/>
        </p:nvGrpSpPr>
        <p:grpSpPr>
          <a:xfrm>
            <a:off x="864995" y="1317638"/>
            <a:ext cx="9095148" cy="1862048"/>
            <a:chOff x="6230156" y="2722367"/>
            <a:chExt cx="4837806" cy="1363636"/>
          </a:xfrm>
        </p:grpSpPr>
        <p:sp>
          <p:nvSpPr>
            <p:cNvPr id="3" name="矩形 27">
              <a:extLst>
                <a:ext uri="{FF2B5EF4-FFF2-40B4-BE49-F238E27FC236}">
                  <a16:creationId xmlns:a16="http://schemas.microsoft.com/office/drawing/2014/main" id="{0DB7C923-47AD-299F-6652-245B08887F1A}"/>
                </a:ext>
              </a:extLst>
            </p:cNvPr>
            <p:cNvSpPr/>
            <p:nvPr/>
          </p:nvSpPr>
          <p:spPr>
            <a:xfrm>
              <a:off x="6230156" y="2722367"/>
              <a:ext cx="4828752" cy="1363636"/>
            </a:xfrm>
            <a:prstGeom prst="rect">
              <a:avLst/>
            </a:prstGeom>
          </p:spPr>
          <p:txBody>
            <a:bodyPr vert="horz" wrap="none">
              <a:spAutoFit/>
            </a:bodyPr>
            <a:lstStyle/>
            <a:p>
              <a:pPr algn="ctr"/>
              <a:r>
                <a:rPr lang="en-US" altLang="zh-CN" sz="1150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4" name="矩形 28">
              <a:extLst>
                <a:ext uri="{FF2B5EF4-FFF2-40B4-BE49-F238E27FC236}">
                  <a16:creationId xmlns:a16="http://schemas.microsoft.com/office/drawing/2014/main" id="{0486687C-426A-E595-5E09-00AC10217305}"/>
                </a:ext>
              </a:extLst>
            </p:cNvPr>
            <p:cNvSpPr/>
            <p:nvPr/>
          </p:nvSpPr>
          <p:spPr>
            <a:xfrm>
              <a:off x="6239210" y="2722367"/>
              <a:ext cx="4828752"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spTree>
    <p:extLst>
      <p:ext uri="{BB962C8B-B14F-4D97-AF65-F5344CB8AC3E}">
        <p14:creationId xmlns:p14="http://schemas.microsoft.com/office/powerpoint/2010/main" val="91827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1. Những chi tiết nào trong bài thơ cho thấy các bạn nhận ra “mỗi đứa mình một khác”?</a:t>
              </a: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53661" y="2774752"/>
            <a:ext cx="6184234" cy="1815882"/>
          </a:xfrm>
          <a:prstGeom prst="rect">
            <a:avLst/>
          </a:prstGeom>
          <a:noFill/>
        </p:spPr>
        <p:txBody>
          <a:bodyPr wrap="square" rtlCol="0">
            <a:spAutoFit/>
          </a:bodyPr>
          <a:lstStyle/>
          <a:p>
            <a:r>
              <a:rPr lang="en-US" sz="2800" b="1">
                <a:solidFill>
                  <a:schemeClr val="accent1">
                    <a:lumMod val="75000"/>
                  </a:schemeClr>
                </a:solidFill>
                <a:latin typeface="UTM Avo" panose="02040603050506020204" pitchFamily="18" charset="0"/>
              </a:rPr>
              <a:t>Bạn có thấy lạ không</a:t>
            </a:r>
          </a:p>
          <a:p>
            <a:r>
              <a:rPr lang="en-US" sz="2800" b="1">
                <a:solidFill>
                  <a:schemeClr val="accent1">
                    <a:lumMod val="75000"/>
                  </a:schemeClr>
                </a:solidFill>
                <a:latin typeface="UTM Avo" panose="02040603050506020204" pitchFamily="18" charset="0"/>
              </a:rPr>
              <a:t>Mỗi đứa mình một khác</a:t>
            </a:r>
          </a:p>
          <a:p>
            <a:r>
              <a:rPr lang="en-US" sz="2800" b="1">
                <a:solidFill>
                  <a:schemeClr val="accent1">
                    <a:lumMod val="75000"/>
                  </a:schemeClr>
                </a:solidFill>
                <a:latin typeface="UTM Avo" panose="02040603050506020204" pitchFamily="18" charset="0"/>
              </a:rPr>
              <a:t>Cùng ngân nga câu hát</a:t>
            </a:r>
          </a:p>
          <a:p>
            <a:r>
              <a:rPr lang="en-US" sz="2800" b="1">
                <a:solidFill>
                  <a:schemeClr val="accent1">
                    <a:lumMod val="75000"/>
                  </a:schemeClr>
                </a:solidFill>
                <a:latin typeface="UTM Avo" panose="02040603050506020204" pitchFamily="18" charset="0"/>
              </a:rPr>
              <a:t>Chẳng giọng nào giống nhau.</a:t>
            </a:r>
          </a:p>
        </p:txBody>
      </p:sp>
      <p:sp>
        <p:nvSpPr>
          <p:cNvPr id="7" name="TextBox 6"/>
          <p:cNvSpPr txBox="1"/>
          <p:nvPr/>
        </p:nvSpPr>
        <p:spPr>
          <a:xfrm>
            <a:off x="5653660" y="4675742"/>
            <a:ext cx="4652211" cy="1815882"/>
          </a:xfrm>
          <a:prstGeom prst="rect">
            <a:avLst/>
          </a:prstGeom>
          <a:noFill/>
        </p:spPr>
        <p:txBody>
          <a:bodyPr wrap="square" rtlCol="0">
            <a:spAutoFit/>
          </a:bodyPr>
          <a:lstStyle/>
          <a:p>
            <a:r>
              <a:rPr lang="en-US" sz="2800" b="1">
                <a:solidFill>
                  <a:schemeClr val="accent1">
                    <a:lumMod val="75000"/>
                  </a:schemeClr>
                </a:solidFill>
                <a:latin typeface="UTM Avo" panose="02040603050506020204" pitchFamily="18" charset="0"/>
              </a:rPr>
              <a:t>Có bạn thích đứng đầu</a:t>
            </a:r>
          </a:p>
          <a:p>
            <a:r>
              <a:rPr lang="en-US" sz="2800" b="1">
                <a:solidFill>
                  <a:schemeClr val="accent1">
                    <a:lumMod val="75000"/>
                  </a:schemeClr>
                </a:solidFill>
                <a:latin typeface="UTM Avo" panose="02040603050506020204" pitchFamily="18" charset="0"/>
              </a:rPr>
              <a:t>Có bạn hay giận dỗi</a:t>
            </a:r>
          </a:p>
          <a:p>
            <a:r>
              <a:rPr lang="en-US" sz="2800" b="1">
                <a:solidFill>
                  <a:schemeClr val="accent1">
                    <a:lumMod val="75000"/>
                  </a:schemeClr>
                </a:solidFill>
                <a:latin typeface="UTM Avo" panose="02040603050506020204" pitchFamily="18" charset="0"/>
              </a:rPr>
              <a:t>Có bạn thích thay đổi </a:t>
            </a:r>
          </a:p>
          <a:p>
            <a:r>
              <a:rPr lang="en-US" sz="2800" b="1">
                <a:solidFill>
                  <a:schemeClr val="accent1">
                    <a:lumMod val="75000"/>
                  </a:schemeClr>
                </a:solidFill>
                <a:latin typeface="UTM Avo" panose="02040603050506020204" pitchFamily="18" charset="0"/>
              </a:rPr>
              <a:t>Có bạn nhiều ước mơ.</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06399" y="2202266"/>
            <a:ext cx="3768011" cy="4776736"/>
          </a:xfrm>
          <a:prstGeom prst="rect">
            <a:avLst/>
          </a:prstGeom>
        </p:spPr>
      </p:pic>
      <p:cxnSp>
        <p:nvCxnSpPr>
          <p:cNvPr id="10" name="Straight Connector 9"/>
          <p:cNvCxnSpPr/>
          <p:nvPr/>
        </p:nvCxnSpPr>
        <p:spPr>
          <a:xfrm>
            <a:off x="5782236" y="4087906"/>
            <a:ext cx="43891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82236" y="4507125"/>
            <a:ext cx="548640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82236" y="5123329"/>
            <a:ext cx="42062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92994" y="5547824"/>
            <a:ext cx="37490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92994" y="5961529"/>
            <a:ext cx="39319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873676" y="6415424"/>
            <a:ext cx="39319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2. Bạn nhỏ lo lắng điều gì về sự khác biệt đó?</a:t>
              </a: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345353" y="2406316"/>
            <a:ext cx="3768011" cy="4776736"/>
          </a:xfrm>
          <a:prstGeom prst="rect">
            <a:avLst/>
          </a:prstGeom>
        </p:spPr>
      </p:pic>
      <p:pic>
        <p:nvPicPr>
          <p:cNvPr id="16" name="Picture 15">
            <a:extLst>
              <a:ext uri="{FF2B5EF4-FFF2-40B4-BE49-F238E27FC236}">
                <a16:creationId xmlns:a16="http://schemas.microsoft.com/office/drawing/2014/main" id="{76D338ED-40AD-4146-81CD-6FBECB608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63208" y="1702719"/>
            <a:ext cx="7817568" cy="5155281"/>
          </a:xfrm>
          <a:prstGeom prst="rect">
            <a:avLst/>
          </a:prstGeom>
        </p:spPr>
      </p:pic>
      <p:sp>
        <p:nvSpPr>
          <p:cNvPr id="9" name="TextBox 8"/>
          <p:cNvSpPr txBox="1"/>
          <p:nvPr/>
        </p:nvSpPr>
        <p:spPr>
          <a:xfrm>
            <a:off x="4448908" y="3082218"/>
            <a:ext cx="6471138" cy="2554545"/>
          </a:xfrm>
          <a:prstGeom prst="rect">
            <a:avLst/>
          </a:prstGeom>
          <a:noFill/>
        </p:spPr>
        <p:txBody>
          <a:bodyPr wrap="square" rtlCol="0">
            <a:spAutoFit/>
          </a:bodyPr>
          <a:lstStyle/>
          <a:p>
            <a:pPr algn="ctr"/>
            <a:r>
              <a:rPr lang="en-US" sz="3200" b="1">
                <a:solidFill>
                  <a:srgbClr val="0070C0"/>
                </a:solidFill>
                <a:latin typeface="UTM Aptima" panose="02040603050506020204" pitchFamily="18" charset="0"/>
              </a:rPr>
              <a:t>Bạn nhỏ lo lắng rằng nếu </a:t>
            </a:r>
          </a:p>
          <a:p>
            <a:pPr algn="ctr"/>
            <a:r>
              <a:rPr lang="en-US" sz="3200" b="1">
                <a:solidFill>
                  <a:srgbClr val="0070C0"/>
                </a:solidFill>
                <a:latin typeface="UTM Aptima" panose="02040603050506020204" pitchFamily="18" charset="0"/>
              </a:rPr>
              <a:t>khác nhau nhiều như thế, liệu các bạn ấy có cách xa nhau (không thể gắn kết, không thể làm việc </a:t>
            </a:r>
          </a:p>
          <a:p>
            <a:pPr algn="ctr"/>
            <a:r>
              <a:rPr lang="en-US" sz="3200" b="1">
                <a:solidFill>
                  <a:srgbClr val="0070C0"/>
                </a:solidFill>
                <a:latin typeface="UTM Aptima" panose="02040603050506020204" pitchFamily="18" charset="0"/>
              </a:rPr>
              <a:t>cùng nhau,…)</a:t>
            </a: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3. Bạn nhỏ đã phát hiện ra điều gì khi ngắm nhìn vườn hoa của mẹ?</a:t>
              </a: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308844" y="2635066"/>
            <a:ext cx="3768011" cy="4776736"/>
          </a:xfrm>
          <a:prstGeom prst="rect">
            <a:avLst/>
          </a:prstGeom>
        </p:spPr>
      </p:pic>
      <p:pic>
        <p:nvPicPr>
          <p:cNvPr id="16" name="Picture 15">
            <a:extLst>
              <a:ext uri="{FF2B5EF4-FFF2-40B4-BE49-F238E27FC236}">
                <a16:creationId xmlns:a16="http://schemas.microsoft.com/office/drawing/2014/main" id="{76D338ED-40AD-4146-81CD-6FBECB608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285897" y="1570871"/>
            <a:ext cx="9204182" cy="6069681"/>
          </a:xfrm>
          <a:prstGeom prst="rect">
            <a:avLst/>
          </a:prstGeom>
        </p:spPr>
      </p:pic>
      <p:sp>
        <p:nvSpPr>
          <p:cNvPr id="9" name="TextBox 8"/>
          <p:cNvSpPr txBox="1"/>
          <p:nvPr/>
        </p:nvSpPr>
        <p:spPr>
          <a:xfrm>
            <a:off x="3833447" y="3316535"/>
            <a:ext cx="7865494" cy="2554545"/>
          </a:xfrm>
          <a:prstGeom prst="rect">
            <a:avLst/>
          </a:prstGeom>
          <a:noFill/>
        </p:spPr>
        <p:txBody>
          <a:bodyPr wrap="square" rtlCol="0">
            <a:spAutoFit/>
          </a:bodyPr>
          <a:lstStyle/>
          <a:p>
            <a:pPr algn="ctr"/>
            <a:r>
              <a:rPr lang="en-US" sz="3200" b="1">
                <a:solidFill>
                  <a:srgbClr val="002060"/>
                </a:solidFill>
                <a:latin typeface="UTM Aptima" panose="02040603050506020204" pitchFamily="18" charset="0"/>
              </a:rPr>
              <a:t>Bạn nhỏ nhận ra mỗi bông hoa có </a:t>
            </a:r>
          </a:p>
          <a:p>
            <a:pPr algn="ctr"/>
            <a:r>
              <a:rPr lang="en-US" sz="3200" b="1">
                <a:solidFill>
                  <a:srgbClr val="002060"/>
                </a:solidFill>
                <a:latin typeface="UTM Aptima" panose="02040603050506020204" pitchFamily="18" charset="0"/>
              </a:rPr>
              <a:t>một màu sắc riêng, nhưng bông nào cũng lung linh, cũng đẹp. Giống như các bạn ấy, mỗi bạn nhỏ đều khác nhau, nhưng bạn nào cũng đáng yêu, đáng mến.</a:t>
            </a:r>
          </a:p>
        </p:txBody>
      </p:sp>
    </p:spTree>
    <p:extLst>
      <p:ext uri="{BB962C8B-B14F-4D97-AF65-F5344CB8AC3E}">
        <p14:creationId xmlns:p14="http://schemas.microsoft.com/office/powerpoint/2010/main" val="315698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4. Hình ảnh dàn đồng ca ở cuối bài thơ thể hiện điều gì? Tìm câu trả lời đúng.</a:t>
              </a:r>
            </a:p>
          </p:txBody>
        </p:sp>
      </p:grpSp>
      <p:sp>
        <p:nvSpPr>
          <p:cNvPr id="10" name="ĐÚNG">
            <a:extLst>
              <a:ext uri="{FF2B5EF4-FFF2-40B4-BE49-F238E27FC236}">
                <a16:creationId xmlns:a16="http://schemas.microsoft.com/office/drawing/2014/main" id="{49B40D2B-2265-27BF-2A94-2F4B990A5130}"/>
              </a:ext>
            </a:extLst>
          </p:cNvPr>
          <p:cNvSpPr/>
          <p:nvPr/>
        </p:nvSpPr>
        <p:spPr>
          <a:xfrm>
            <a:off x="6332018" y="2932166"/>
            <a:ext cx="5607936"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UTM Avo" panose="02040603050506020204" pitchFamily="18" charset="0"/>
            </a:endParaRPr>
          </a:p>
          <a:p>
            <a:pPr algn="ctr"/>
            <a:endParaRPr lang="en-US" sz="3600" b="1" dirty="0">
              <a:latin typeface="UTM Avo" panose="02040603050506020204" pitchFamily="18" charset="0"/>
            </a:endParaRPr>
          </a:p>
          <a:p>
            <a:pPr algn="ctr"/>
            <a:r>
              <a:rPr lang="en-US" sz="3600" b="1" dirty="0">
                <a:solidFill>
                  <a:srgbClr val="002060"/>
                </a:solidFill>
                <a:latin typeface="UTM Avo" panose="02040603050506020204" pitchFamily="18" charset="0"/>
              </a:rPr>
              <a:t>B. </a:t>
            </a:r>
            <a:r>
              <a:rPr lang="en-US" sz="3600" b="1" dirty="0" err="1">
                <a:solidFill>
                  <a:srgbClr val="002060"/>
                </a:solidFill>
                <a:latin typeface="UTM Avo" panose="02040603050506020204" pitchFamily="18" charset="0"/>
              </a:rPr>
              <a:t>Một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tập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thể</a:t>
            </a:r>
            <a:r>
              <a:rPr lang="en-US" sz="3600" b="1" dirty="0">
                <a:solidFill>
                  <a:srgbClr val="002060"/>
                </a:solidFill>
                <a:latin typeface="UTM Avo" panose="02040603050506020204" pitchFamily="18" charset="0"/>
              </a:rPr>
              <a:t> </a:t>
            </a:r>
          </a:p>
          <a:p>
            <a:pPr algn="ctr"/>
            <a:r>
              <a:rPr lang="en-US" sz="3600" b="1" dirty="0" err="1">
                <a:solidFill>
                  <a:srgbClr val="002060"/>
                </a:solidFill>
                <a:latin typeface="UTM Avo" panose="02040603050506020204" pitchFamily="18" charset="0"/>
              </a:rPr>
              <a:t>thống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nhất</a:t>
            </a:r>
            <a:endParaRPr lang="en-US" sz="3600" b="1" dirty="0">
              <a:solidFill>
                <a:srgbClr val="002060"/>
              </a:solidFill>
              <a:latin typeface="UTM Avo" panose="02040603050506020204" pitchFamily="18" charset="0"/>
            </a:endParaRPr>
          </a:p>
          <a:p>
            <a:pPr algn="ctr"/>
            <a:endParaRPr lang="en-US" sz="6600" b="1" dirty="0">
              <a:latin typeface="UTM Avo" panose="02040603050506020204" pitchFamily="18" charset="0"/>
            </a:endParaRPr>
          </a:p>
        </p:txBody>
      </p:sp>
      <p:sp>
        <p:nvSpPr>
          <p:cNvPr id="11" name="SAI">
            <a:extLst>
              <a:ext uri="{FF2B5EF4-FFF2-40B4-BE49-F238E27FC236}">
                <a16:creationId xmlns:a16="http://schemas.microsoft.com/office/drawing/2014/main" id="{6492CCB9-2AFB-892D-5D37-FE2E5C833769}"/>
              </a:ext>
            </a:extLst>
          </p:cNvPr>
          <p:cNvSpPr/>
          <p:nvPr/>
        </p:nvSpPr>
        <p:spPr>
          <a:xfrm>
            <a:off x="381683" y="4858718"/>
            <a:ext cx="4877869"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UTM Avo" panose="02040603050506020204" pitchFamily="18" charset="0"/>
              </a:rPr>
              <a:t>C. Một tập thể đầy sức mạnh</a:t>
            </a:r>
          </a:p>
        </p:txBody>
      </p:sp>
      <p:sp>
        <p:nvSpPr>
          <p:cNvPr id="12" name="SAI">
            <a:extLst>
              <a:ext uri="{FF2B5EF4-FFF2-40B4-BE49-F238E27FC236}">
                <a16:creationId xmlns:a16="http://schemas.microsoft.com/office/drawing/2014/main" id="{B38B3AA3-2254-B027-61D0-2E35B2FDC12B}"/>
              </a:ext>
            </a:extLst>
          </p:cNvPr>
          <p:cNvSpPr/>
          <p:nvPr/>
        </p:nvSpPr>
        <p:spPr>
          <a:xfrm>
            <a:off x="6324774" y="4939168"/>
            <a:ext cx="5615180"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UTM Avo" panose="02040603050506020204" pitchFamily="18" charset="0"/>
              </a:rPr>
              <a:t>D. Một tập thể rất đông người</a:t>
            </a:r>
          </a:p>
        </p:txBody>
      </p:sp>
      <p:pic>
        <p:nvPicPr>
          <p:cNvPr id="13" name="Đúng">
            <a:extLst>
              <a:ext uri="{FF2B5EF4-FFF2-40B4-BE49-F238E27FC236}">
                <a16:creationId xmlns:a16="http://schemas.microsoft.com/office/drawing/2014/main" id="{1B173132-DE86-9512-233D-3E20F4555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5028" y="2847378"/>
            <a:ext cx="1557448" cy="1618810"/>
          </a:xfrm>
          <a:prstGeom prst="rect">
            <a:avLst/>
          </a:prstGeom>
        </p:spPr>
      </p:pic>
      <p:pic>
        <p:nvPicPr>
          <p:cNvPr id="14" name="Sai">
            <a:extLst>
              <a:ext uri="{FF2B5EF4-FFF2-40B4-BE49-F238E27FC236}">
                <a16:creationId xmlns:a16="http://schemas.microsoft.com/office/drawing/2014/main" id="{9E465E94-8DA5-067D-F35F-EE28243E3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3935" y="4939168"/>
            <a:ext cx="1665329" cy="1624834"/>
          </a:xfrm>
          <a:prstGeom prst="rect">
            <a:avLst/>
          </a:prstGeom>
        </p:spPr>
      </p:pic>
      <p:pic>
        <p:nvPicPr>
          <p:cNvPr id="15" name="Sai">
            <a:extLst>
              <a:ext uri="{FF2B5EF4-FFF2-40B4-BE49-F238E27FC236}">
                <a16:creationId xmlns:a16="http://schemas.microsoft.com/office/drawing/2014/main"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5028" y="5062260"/>
            <a:ext cx="1665329" cy="1624834"/>
          </a:xfrm>
          <a:prstGeom prst="rect">
            <a:avLst/>
          </a:prstGeom>
        </p:spPr>
      </p:pic>
      <p:sp>
        <p:nvSpPr>
          <p:cNvPr id="17" name="SAI">
            <a:extLst>
              <a:ext uri="{FF2B5EF4-FFF2-40B4-BE49-F238E27FC236}">
                <a16:creationId xmlns:a16="http://schemas.microsoft.com/office/drawing/2014/main" id="{B38B3AA3-2254-B027-61D0-2E35B2FDC12B}"/>
              </a:ext>
            </a:extLst>
          </p:cNvPr>
          <p:cNvSpPr/>
          <p:nvPr/>
        </p:nvSpPr>
        <p:spPr>
          <a:xfrm>
            <a:off x="381683" y="2823007"/>
            <a:ext cx="5004851"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70000"/>
              </a:lnSpc>
            </a:pPr>
            <a:endParaRPr lang="en-US" sz="3600" b="1" dirty="0">
              <a:latin typeface="UTM Avo" panose="02040603050506020204" pitchFamily="18" charset="0"/>
            </a:endParaRPr>
          </a:p>
          <a:p>
            <a:pPr marL="742950" indent="-742950" algn="ctr">
              <a:lnSpc>
                <a:spcPct val="70000"/>
              </a:lnSpc>
              <a:buAutoNum type="alphaUcPeriod"/>
            </a:pPr>
            <a:r>
              <a:rPr lang="en-US" sz="3600" b="1" dirty="0" err="1">
                <a:solidFill>
                  <a:srgbClr val="002060"/>
                </a:solidFill>
                <a:latin typeface="UTM Avo" panose="02040603050506020204" pitchFamily="18" charset="0"/>
              </a:rPr>
              <a:t>Một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tập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thể</a:t>
            </a:r>
            <a:r>
              <a:rPr lang="en-US" sz="3600" b="1" dirty="0">
                <a:solidFill>
                  <a:srgbClr val="002060"/>
                </a:solidFill>
                <a:latin typeface="UTM Avo" panose="02040603050506020204" pitchFamily="18" charset="0"/>
              </a:rPr>
              <a:t> </a:t>
            </a:r>
          </a:p>
          <a:p>
            <a:pPr algn="ctr">
              <a:lnSpc>
                <a:spcPct val="70000"/>
              </a:lnSpc>
            </a:pP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thích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hát</a:t>
            </a:r>
            <a:r>
              <a:rPr lang="en-US" sz="6600" b="1" dirty="0">
                <a:solidFill>
                  <a:srgbClr val="002060"/>
                </a:solidFill>
                <a:latin typeface="UTM Avo" panose="02040603050506020204" pitchFamily="18" charset="0"/>
              </a:rPr>
              <a:t> </a:t>
            </a:r>
          </a:p>
        </p:txBody>
      </p:sp>
      <p:pic>
        <p:nvPicPr>
          <p:cNvPr id="18" name="Sai">
            <a:extLst>
              <a:ext uri="{FF2B5EF4-FFF2-40B4-BE49-F238E27FC236}">
                <a16:creationId xmlns:a16="http://schemas.microsoft.com/office/drawing/2014/main"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1893" y="2820100"/>
            <a:ext cx="1665329" cy="1624834"/>
          </a:xfrm>
          <a:prstGeom prst="rect">
            <a:avLst/>
          </a:prstGeom>
        </p:spPr>
      </p:pic>
    </p:spTree>
    <p:extLst>
      <p:ext uri="{BB962C8B-B14F-4D97-AF65-F5344CB8AC3E}">
        <p14:creationId xmlns:p14="http://schemas.microsoft.com/office/powerpoint/2010/main" val="317893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7"/>
                  </p:tgtEl>
                </p:cond>
              </p:nextCondLst>
            </p:seq>
          </p:childTnLst>
        </p:cTn>
      </p:par>
    </p:tnLst>
    <p:bldLst>
      <p:bldP spid="10" grpId="0" animBg="1"/>
      <p:bldP spid="11" grpId="0" animBg="1"/>
      <p:bldP spid="12"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414463"/>
              <a:ext cx="10461812" cy="1754326"/>
            </a:xfrm>
            <a:prstGeom prst="rect">
              <a:avLst/>
            </a:prstGeom>
            <a:noFill/>
          </p:spPr>
          <p:txBody>
            <a:bodyPr wrap="square" rtlCol="0">
              <a:spAutoFit/>
            </a:bodyPr>
            <a:lstStyle/>
            <a:p>
              <a:pPr algn="just"/>
              <a:r>
                <a:rPr lang="en-US" sz="3600" b="1">
                  <a:solidFill>
                    <a:schemeClr val="accent2">
                      <a:lumMod val="75000"/>
                    </a:schemeClr>
                  </a:solidFill>
                  <a:latin typeface="UTM Avo" panose="02040603050506020204" pitchFamily="18" charset="0"/>
                </a:rPr>
                <a:t>5. Theo em, bài thơ muốn nói đến điều kì diệu gì? Điều kì diệu đó thể hiện như thế nào trong lớp của em?</a:t>
              </a: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18420" y="2528563"/>
            <a:ext cx="6073925" cy="4858906"/>
          </a:xfrm>
          <a:prstGeom prst="rect">
            <a:avLst/>
          </a:prstGeom>
        </p:spPr>
      </p:pic>
      <p:sp>
        <p:nvSpPr>
          <p:cNvPr id="6" name="Rounded Rectangle 5"/>
          <p:cNvSpPr/>
          <p:nvPr/>
        </p:nvSpPr>
        <p:spPr>
          <a:xfrm>
            <a:off x="2738573" y="2230466"/>
            <a:ext cx="9183796" cy="4469274"/>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79647" y="2230466"/>
            <a:ext cx="8819630" cy="4524315"/>
          </a:xfrm>
          <a:prstGeom prst="rect">
            <a:avLst/>
          </a:prstGeom>
          <a:noFill/>
        </p:spPr>
        <p:txBody>
          <a:bodyPr wrap="square" rtlCol="0">
            <a:spAutoFit/>
          </a:bodyPr>
          <a:lstStyle/>
          <a:p>
            <a:pPr algn="just"/>
            <a:r>
              <a:rPr lang="en-US" sz="3200" b="1">
                <a:solidFill>
                  <a:srgbClr val="002060"/>
                </a:solidFill>
                <a:latin typeface="UTM Aptima" panose="02040603050506020204" pitchFamily="18" charset="0"/>
              </a:rPr>
              <a:t>- Trong cuộc sống, mỗi người có một vẻ riêng, nhưng điều đó không làm cho chúng ta xa nhau mà bổ sung, hòa quyện với nhau, tạo thành một tập thể đa dạng mà thống nhất.</a:t>
            </a:r>
          </a:p>
          <a:p>
            <a:pPr algn="just"/>
            <a:r>
              <a:rPr lang="en-US" sz="3200" b="1">
                <a:solidFill>
                  <a:srgbClr val="002060"/>
                </a:solidFill>
                <a:latin typeface="UTM Aptima" panose="02040603050506020204" pitchFamily="18" charset="0"/>
              </a:rPr>
              <a:t>- Trong lớp học, điều kì diệu thể hiện qua mỗi bạn đều có một vẻ khác nhau ( bạn cao, bạn gầy, bạn vui tính, bạn nhút nhát,…), nhưng khi hòa vào một tập thể lớp, các bạn bổ sung, hỗ trợ cho nhau.</a:t>
            </a:r>
          </a:p>
        </p:txBody>
      </p:sp>
    </p:spTree>
    <p:extLst>
      <p:ext uri="{BB962C8B-B14F-4D97-AF65-F5344CB8AC3E}">
        <p14:creationId xmlns:p14="http://schemas.microsoft.com/office/powerpoint/2010/main" val="24768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61364" y="0"/>
            <a:ext cx="4898571" cy="6858000"/>
          </a:xfrm>
          <a:prstGeom prst="rect">
            <a:avLst/>
          </a:prstGeom>
        </p:spPr>
      </p:pic>
      <p:grpSp>
        <p:nvGrpSpPr>
          <p:cNvPr id="6" name="Group 5"/>
          <p:cNvGrpSpPr/>
          <p:nvPr/>
        </p:nvGrpSpPr>
        <p:grpSpPr>
          <a:xfrm>
            <a:off x="5217459" y="79337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689912" y="1048871"/>
              <a:ext cx="3455894" cy="769441"/>
            </a:xfrm>
            <a:prstGeom prst="rect">
              <a:avLst/>
            </a:prstGeom>
            <a:noFill/>
          </p:spPr>
          <p:txBody>
            <a:bodyPr wrap="square" rtlCol="0">
              <a:spAutoFit/>
            </a:bodyPr>
            <a:lstStyle/>
            <a:p>
              <a:pPr algn="ctr"/>
              <a:r>
                <a:rPr lang="en-US" sz="4400" b="1">
                  <a:solidFill>
                    <a:schemeClr val="bg1"/>
                  </a:solidFill>
                  <a:effectLst>
                    <a:outerShdw blurRad="38100" dist="38100" dir="2700000" algn="tl">
                      <a:srgbClr val="000000">
                        <a:alpha val="43137"/>
                      </a:srgbClr>
                    </a:outerShdw>
                  </a:effectLst>
                  <a:latin typeface="UTM Avo" panose="02040603050506020204" pitchFamily="18" charset="0"/>
                </a:rPr>
                <a:t>CHỦ ĐIỂM</a:t>
              </a:r>
            </a:p>
          </p:txBody>
        </p:sp>
      </p:grpSp>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id="{EA28E635-6A62-46D9-B46F-8D1817EBA417}"/>
                </a:ext>
              </a:extLst>
            </p:cNvPr>
            <p:cNvSpPr/>
            <p:nvPr/>
          </p:nvSpPr>
          <p:spPr>
            <a:xfrm>
              <a:off x="1436931" y="1351298"/>
              <a:ext cx="8607819" cy="830997"/>
            </a:xfrm>
            <a:prstGeom prst="rect">
              <a:avLst/>
            </a:prstGeom>
          </p:spPr>
          <p:txBody>
            <a:bodyPr wrap="square">
              <a:spAutoFit/>
            </a:bodyPr>
            <a:lstStyle/>
            <a:p>
              <a:pPr algn="ctr"/>
              <a:r>
                <a:rPr lang="en-US" altLang="zh-CN" sz="4800" b="1">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Học thuộc lòng bài thơ.</a:t>
              </a:r>
              <a:endParaRPr lang="zh-CN" altLang="en-US" sz="4800" b="1" dirty="0">
                <a:solidFill>
                  <a:srgbClr val="002060"/>
                </a:solidFill>
                <a:latin typeface="UTM Avo" panose="0204060305050602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591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3" name="Picture 2">
            <a:extLst>
              <a:ext uri="{FF2B5EF4-FFF2-40B4-BE49-F238E27FC236}">
                <a16:creationId xmlns:a16="http://schemas.microsoft.com/office/drawing/2014/main" id="{B9FDBB50-F6DB-0D90-6E72-F6D89BCC44FE}"/>
              </a:ext>
            </a:extLst>
          </p:cNvPr>
          <p:cNvPicPr>
            <a:picLocks noChangeAspect="1"/>
          </p:cNvPicPr>
          <p:nvPr/>
        </p:nvPicPr>
        <p:blipFill>
          <a:blip r:embed="rId4"/>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27573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128135" y="2801843"/>
            <a:ext cx="4531788" cy="453178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170284" y="327432"/>
            <a:ext cx="7644298" cy="1446550"/>
            <a:chOff x="2024053" y="2107293"/>
            <a:chExt cx="7644298" cy="1446550"/>
          </a:xfrm>
        </p:grpSpPr>
        <p:sp>
          <p:nvSpPr>
            <p:cNvPr id="4" name="TextBox 3"/>
            <p:cNvSpPr txBox="1"/>
            <p:nvPr/>
          </p:nvSpPr>
          <p:spPr>
            <a:xfrm rot="21338831">
              <a:off x="2024053" y="2107293"/>
              <a:ext cx="7644298" cy="1446550"/>
            </a:xfrm>
            <a:prstGeom prst="rect">
              <a:avLst/>
            </a:prstGeom>
            <a:noFill/>
          </p:spPr>
          <p:txBody>
            <a:bodyPr wrap="square" rtlCol="0">
              <a:spAutoFit/>
            </a:bodyPr>
            <a:lstStyle/>
            <a:p>
              <a:pPr algn="ctr"/>
              <a:r>
                <a:rPr lang="en-US" sz="8800">
                  <a:ln w="247650">
                    <a:solidFill>
                      <a:schemeClr val="bg1"/>
                    </a:solidFill>
                  </a:ln>
                  <a:solidFill>
                    <a:schemeClr val="bg1"/>
                  </a:solidFill>
                  <a:effectLst>
                    <a:outerShdw blurRad="38100" dist="38100" dir="2700000" algn="tl">
                      <a:srgbClr val="000000">
                        <a:alpha val="43137"/>
                      </a:srgbClr>
                    </a:outerShdw>
                  </a:effectLst>
                  <a:latin typeface="SVN-Poky's" panose="020B0606040200020203" pitchFamily="34" charset="0"/>
                </a:rPr>
                <a:t>Trò chơi </a:t>
              </a:r>
            </a:p>
          </p:txBody>
        </p:sp>
        <p:sp>
          <p:nvSpPr>
            <p:cNvPr id="5" name="TextBox 4"/>
            <p:cNvSpPr txBox="1"/>
            <p:nvPr/>
          </p:nvSpPr>
          <p:spPr>
            <a:xfrm rot="21338831">
              <a:off x="2024053" y="2107293"/>
              <a:ext cx="7644298" cy="1446550"/>
            </a:xfrm>
            <a:prstGeom prst="rect">
              <a:avLst/>
            </a:prstGeom>
            <a:noFill/>
          </p:spPr>
          <p:txBody>
            <a:bodyPr wrap="square" rtlCol="0">
              <a:spAutoFit/>
            </a:bodyPr>
            <a:lstStyle/>
            <a:p>
              <a:pPr algn="ctr"/>
              <a:r>
                <a:rPr lang="en-US" sz="8800">
                  <a:solidFill>
                    <a:srgbClr val="00CC66"/>
                  </a:solidFill>
                  <a:latin typeface="SVN-Poky's" panose="020B0606040200020203" pitchFamily="34" charset="0"/>
                </a:rPr>
                <a:t>Trò</a:t>
              </a:r>
              <a:r>
                <a:rPr lang="en-US" sz="8800">
                  <a:latin typeface="SVN-Poky's" panose="020B0606040200020203" pitchFamily="34" charset="0"/>
                </a:rPr>
                <a:t> </a:t>
              </a:r>
              <a:r>
                <a:rPr lang="en-US" sz="8800">
                  <a:solidFill>
                    <a:srgbClr val="FF9933"/>
                  </a:solidFill>
                  <a:latin typeface="SVN-Poky's" panose="020B0606040200020203" pitchFamily="34" charset="0"/>
                </a:rPr>
                <a:t>chơi</a:t>
              </a:r>
              <a:r>
                <a:rPr lang="en-US" sz="8800">
                  <a:latin typeface="SVN-Poky's" panose="020B0606040200020203" pitchFamily="34" charset="0"/>
                </a:rPr>
                <a:t> </a:t>
              </a:r>
            </a:p>
          </p:txBody>
        </p:sp>
      </p:grpSp>
      <p:sp>
        <p:nvSpPr>
          <p:cNvPr id="6" name="TextBox 5"/>
          <p:cNvSpPr txBox="1"/>
          <p:nvPr/>
        </p:nvSpPr>
        <p:spPr>
          <a:xfrm>
            <a:off x="1694659" y="1873383"/>
            <a:ext cx="6242539" cy="830997"/>
          </a:xfrm>
          <a:prstGeom prst="rect">
            <a:avLst/>
          </a:prstGeom>
          <a:noFill/>
        </p:spPr>
        <p:txBody>
          <a:bodyPr wrap="square" rtlCol="0">
            <a:spAutoFit/>
          </a:bodyPr>
          <a:lstStyle/>
          <a:p>
            <a:r>
              <a:rPr lang="en-US" sz="4800">
                <a:latin typeface="#9Slide07 IcielCadena" panose="02000503000000020004" pitchFamily="2" charset="0"/>
              </a:rPr>
              <a:t>Đoán tên bạn bè qua </a:t>
            </a: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548" b="89969" l="9992" r="89967">
                        <a14:foregroundMark x1="60116" y1="10464" x2="56069" y2="21238"/>
                        <a14:foregroundMark x1="48225" y1="15728" x2="47688" y2="18638"/>
                        <a14:foregroundMark x1="49959" y1="10217" x2="48761" y2="12879"/>
                        <a14:foregroundMark x1="62552" y1="29350" x2="56978" y2="37771"/>
                        <a14:foregroundMark x1="63625" y1="43282" x2="60652" y2="45387"/>
                        <a14:foregroundMark x1="63088" y1="55356" x2="69571" y2="53498"/>
                        <a14:foregroundMark x1="62717" y1="67121" x2="72543" y2="67121"/>
                        <a14:foregroundMark x1="62015" y1="76594" x2="68167" y2="78700"/>
                      </a14:backgroundRemoval>
                    </a14:imgEffect>
                  </a14:imgLayer>
                </a14:imgProps>
              </a:ext>
              <a:ext uri="{28A0092B-C50C-407E-A947-70E740481C1C}">
                <a14:useLocalDpi xmlns:a14="http://schemas.microsoft.com/office/drawing/2010/main" val="0"/>
              </a:ext>
            </a:extLst>
          </a:blip>
          <a:stretch>
            <a:fillRect/>
          </a:stretch>
        </p:blipFill>
        <p:spPr>
          <a:xfrm>
            <a:off x="6223153" y="1301140"/>
            <a:ext cx="4009811" cy="2673207"/>
          </a:xfrm>
          <a:prstGeom prst="rect">
            <a:avLst/>
          </a:prstGeom>
        </p:spPr>
      </p:pic>
      <p:grpSp>
        <p:nvGrpSpPr>
          <p:cNvPr id="11" name="Group 10"/>
          <p:cNvGrpSpPr/>
          <p:nvPr/>
        </p:nvGrpSpPr>
        <p:grpSpPr>
          <a:xfrm>
            <a:off x="8549055" y="1050707"/>
            <a:ext cx="3642945" cy="1578445"/>
            <a:chOff x="8813651" y="1033601"/>
            <a:chExt cx="2438243" cy="1578445"/>
          </a:xfrm>
        </p:grpSpPr>
        <p:sp>
          <p:nvSpPr>
            <p:cNvPr id="8" name="TextBox 7"/>
            <p:cNvSpPr txBox="1"/>
            <p:nvPr/>
          </p:nvSpPr>
          <p:spPr>
            <a:xfrm>
              <a:off x="8813651" y="1042386"/>
              <a:ext cx="2438243" cy="1569660"/>
            </a:xfrm>
            <a:prstGeom prst="rect">
              <a:avLst/>
            </a:prstGeom>
            <a:noFill/>
          </p:spPr>
          <p:txBody>
            <a:bodyPr wrap="square" rtlCol="0">
              <a:spAutoFit/>
            </a:bodyPr>
            <a:lstStyle/>
            <a:p>
              <a:r>
                <a:rPr lang="en-US" sz="9600">
                  <a:ln w="1174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a:ln w="196850">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giọng</a:t>
              </a:r>
            </a:p>
          </p:txBody>
        </p:sp>
        <p:sp>
          <p:nvSpPr>
            <p:cNvPr id="10" name="TextBox 9"/>
            <p:cNvSpPr txBox="1"/>
            <p:nvPr/>
          </p:nvSpPr>
          <p:spPr>
            <a:xfrm>
              <a:off x="8813651" y="1033601"/>
              <a:ext cx="2438243" cy="1569660"/>
            </a:xfrm>
            <a:prstGeom prst="rect">
              <a:avLst/>
            </a:prstGeom>
            <a:noFill/>
          </p:spPr>
          <p:txBody>
            <a:bodyPr wrap="square" rtlCol="0">
              <a:spAutoFit/>
            </a:bodyPr>
            <a:lstStyle/>
            <a:p>
              <a:r>
                <a:rPr lang="en-US" sz="9600">
                  <a:solidFill>
                    <a:srgbClr val="FF3399"/>
                  </a:solidFill>
                  <a:effectLst>
                    <a:outerShdw blurRad="38100" dist="38100" dir="2700000" algn="tl">
                      <a:srgbClr val="000000">
                        <a:alpha val="43137"/>
                      </a:srgbClr>
                    </a:outerShdw>
                  </a:effectLst>
                  <a:latin typeface="UTM Arruba KT" panose="02040603050506020204" pitchFamily="18" charset="0"/>
                </a:rPr>
                <a:t> g</a:t>
              </a:r>
              <a:r>
                <a:rPr lang="en-US" sz="9600">
                  <a:solidFill>
                    <a:srgbClr val="33CC33"/>
                  </a:solidFill>
                  <a:effectLst>
                    <a:outerShdw blurRad="38100" dist="38100" dir="2700000" algn="tl">
                      <a:srgbClr val="000000">
                        <a:alpha val="43137"/>
                      </a:srgbClr>
                    </a:outerShdw>
                  </a:effectLst>
                  <a:latin typeface="UTM Arruba KT" panose="02040603050506020204" pitchFamily="18" charset="0"/>
                </a:rPr>
                <a:t>i</a:t>
              </a:r>
              <a:r>
                <a:rPr lang="en-US" sz="9600">
                  <a:solidFill>
                    <a:srgbClr val="FF6600"/>
                  </a:solidFill>
                  <a:effectLst>
                    <a:outerShdw blurRad="38100" dist="38100" dir="2700000" algn="tl">
                      <a:srgbClr val="000000">
                        <a:alpha val="43137"/>
                      </a:srgbClr>
                    </a:outerShdw>
                  </a:effectLst>
                  <a:latin typeface="UTM Arruba KT" panose="02040603050506020204" pitchFamily="18" charset="0"/>
                </a:rPr>
                <a:t>ọ</a:t>
              </a:r>
              <a:r>
                <a:rPr lang="en-US" sz="9600">
                  <a:solidFill>
                    <a:srgbClr val="7030A0"/>
                  </a:solidFill>
                  <a:effectLst>
                    <a:outerShdw blurRad="38100" dist="38100" dir="2700000" algn="tl">
                      <a:srgbClr val="000000">
                        <a:alpha val="43137"/>
                      </a:srgbClr>
                    </a:outerShdw>
                  </a:effectLst>
                  <a:latin typeface="UTM Arruba KT" panose="02040603050506020204" pitchFamily="18" charset="0"/>
                </a:rPr>
                <a:t>n</a:t>
              </a:r>
              <a:r>
                <a:rPr lang="en-US" sz="9600">
                  <a:solidFill>
                    <a:srgbClr val="FFFF00"/>
                  </a:solidFill>
                  <a:effectLst>
                    <a:outerShdw blurRad="38100" dist="38100" dir="2700000" algn="tl">
                      <a:srgbClr val="000000">
                        <a:alpha val="43137"/>
                      </a:srgbClr>
                    </a:outerShdw>
                  </a:effectLst>
                  <a:latin typeface="UTM Arruba KT" panose="02040603050506020204" pitchFamily="18" charset="0"/>
                </a:rPr>
                <a:t>g</a:t>
              </a:r>
            </a:p>
          </p:txBody>
        </p:sp>
      </p:grpSp>
      <p:grpSp>
        <p:nvGrpSpPr>
          <p:cNvPr id="13" name="Group 12"/>
          <p:cNvGrpSpPr/>
          <p:nvPr/>
        </p:nvGrpSpPr>
        <p:grpSpPr>
          <a:xfrm>
            <a:off x="9188417" y="2503742"/>
            <a:ext cx="3651119" cy="1578445"/>
            <a:chOff x="9319956" y="2288881"/>
            <a:chExt cx="3651119" cy="1578445"/>
          </a:xfrm>
        </p:grpSpPr>
        <p:sp>
          <p:nvSpPr>
            <p:cNvPr id="9" name="TextBox 8"/>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nói</a:t>
              </a:r>
            </a:p>
          </p:txBody>
        </p:sp>
        <p:sp>
          <p:nvSpPr>
            <p:cNvPr id="12" name="TextBox 11"/>
            <p:cNvSpPr txBox="1"/>
            <p:nvPr/>
          </p:nvSpPr>
          <p:spPr>
            <a:xfrm>
              <a:off x="9328130" y="2297666"/>
              <a:ext cx="3642945" cy="1569660"/>
            </a:xfrm>
            <a:prstGeom prst="rect">
              <a:avLst/>
            </a:prstGeom>
            <a:noFill/>
          </p:spPr>
          <p:txBody>
            <a:bodyPr wrap="square" rtlCol="0">
              <a:spAutoFit/>
            </a:bodyPr>
            <a:lstStyle/>
            <a:p>
              <a:r>
                <a:rPr lang="en-US" sz="9600">
                  <a:latin typeface="UTM Arruba KT" panose="02040603050506020204" pitchFamily="18" charset="0"/>
                </a:rPr>
                <a:t> </a:t>
              </a:r>
              <a:r>
                <a:rPr lang="en-US" sz="9600">
                  <a:solidFill>
                    <a:srgbClr val="00B0F0"/>
                  </a:solidFill>
                  <a:effectLst>
                    <a:outerShdw blurRad="38100" dist="38100" dir="2700000" algn="tl">
                      <a:srgbClr val="000000">
                        <a:alpha val="43137"/>
                      </a:srgbClr>
                    </a:outerShdw>
                  </a:effectLst>
                  <a:latin typeface="UTM Arruba KT" panose="02040603050506020204" pitchFamily="18" charset="0"/>
                </a:rPr>
                <a:t>n</a:t>
              </a:r>
              <a:r>
                <a:rPr lang="en-US" sz="9600">
                  <a:solidFill>
                    <a:schemeClr val="accent4">
                      <a:lumMod val="60000"/>
                      <a:lumOff val="40000"/>
                    </a:schemeClr>
                  </a:solidFill>
                  <a:effectLst>
                    <a:outerShdw blurRad="38100" dist="38100" dir="2700000" algn="tl">
                      <a:srgbClr val="000000">
                        <a:alpha val="43137"/>
                      </a:srgbClr>
                    </a:outerShdw>
                  </a:effectLst>
                  <a:latin typeface="UTM Arruba KT" panose="02040603050506020204" pitchFamily="18" charset="0"/>
                </a:rPr>
                <a:t>ó</a:t>
              </a:r>
              <a:r>
                <a:rPr lang="en-US" sz="9600">
                  <a:effectLst>
                    <a:outerShdw blurRad="38100" dist="38100" dir="2700000" algn="tl">
                      <a:srgbClr val="000000">
                        <a:alpha val="43137"/>
                      </a:srgbClr>
                    </a:outerShdw>
                  </a:effectLst>
                  <a:latin typeface="UTM Arruba KT" panose="02040603050506020204" pitchFamily="18" charset="0"/>
                </a:rPr>
                <a:t>i</a:t>
              </a:r>
            </a:p>
          </p:txBody>
        </p:sp>
      </p:grpSp>
    </p:spTree>
    <p:extLst>
      <p:ext uri="{BB962C8B-B14F-4D97-AF65-F5344CB8AC3E}">
        <p14:creationId xmlns:p14="http://schemas.microsoft.com/office/powerpoint/2010/main" val="306169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anim calcmode="lin" valueType="num">
                                      <p:cBhvr>
                                        <p:cTn id="25" dur="250" fill="hold"/>
                                        <p:tgtEl>
                                          <p:spTgt spid="11"/>
                                        </p:tgtEl>
                                        <p:attrNameLst>
                                          <p:attrName>ppt_x</p:attrName>
                                        </p:attrNameLst>
                                      </p:cBhvr>
                                      <p:tavLst>
                                        <p:tav tm="0">
                                          <p:val>
                                            <p:strVal val="#ppt_x"/>
                                          </p:val>
                                        </p:tav>
                                        <p:tav tm="100000">
                                          <p:val>
                                            <p:strVal val="#ppt_x"/>
                                          </p:val>
                                        </p:tav>
                                      </p:tavLst>
                                    </p:anim>
                                    <p:anim calcmode="lin" valueType="num">
                                      <p:cBhvr>
                                        <p:cTn id="26" dur="25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750"/>
                            </p:stCondLst>
                            <p:childTnLst>
                              <p:par>
                                <p:cTn id="28" presetID="42"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anim calcmode="lin" valueType="num">
                                      <p:cBhvr>
                                        <p:cTn id="31" dur="250" fill="hold"/>
                                        <p:tgtEl>
                                          <p:spTgt spid="13"/>
                                        </p:tgtEl>
                                        <p:attrNameLst>
                                          <p:attrName>ppt_x</p:attrName>
                                        </p:attrNameLst>
                                      </p:cBhvr>
                                      <p:tavLst>
                                        <p:tav tm="0">
                                          <p:val>
                                            <p:strVal val="#ppt_x"/>
                                          </p:val>
                                        </p:tav>
                                        <p:tav tm="100000">
                                          <p:val>
                                            <p:strVal val="#ppt_x"/>
                                          </p:val>
                                        </p:tav>
                                      </p:tavLst>
                                    </p:anim>
                                    <p:anim calcmode="lin" valueType="num">
                                      <p:cBhvr>
                                        <p:cTn id="3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07258" y="2911038"/>
            <a:ext cx="4612662" cy="4612662"/>
          </a:xfrm>
          <a:prstGeom prst="rect">
            <a:avLst/>
          </a:prstGeom>
        </p:spPr>
      </p:pic>
      <p:grpSp>
        <p:nvGrpSpPr>
          <p:cNvPr id="2" name="Group 1"/>
          <p:cNvGrpSpPr/>
          <p:nvPr/>
        </p:nvGrpSpPr>
        <p:grpSpPr>
          <a:xfrm>
            <a:off x="-1627484" y="221942"/>
            <a:ext cx="7644298" cy="1200329"/>
            <a:chOff x="2024053" y="2230403"/>
            <a:chExt cx="7644298" cy="1200329"/>
          </a:xfrm>
        </p:grpSpPr>
        <p:sp>
          <p:nvSpPr>
            <p:cNvPr id="3" name="TextBox 2"/>
            <p:cNvSpPr txBox="1"/>
            <p:nvPr/>
          </p:nvSpPr>
          <p:spPr>
            <a:xfrm rot="21338831">
              <a:off x="2024053" y="2230403"/>
              <a:ext cx="7644298" cy="1200329"/>
            </a:xfrm>
            <a:prstGeom prst="rect">
              <a:avLst/>
            </a:prstGeom>
            <a:noFill/>
          </p:spPr>
          <p:txBody>
            <a:bodyPr wrap="square" rtlCol="0">
              <a:spAutoFit/>
            </a:bodyPr>
            <a:lstStyle/>
            <a:p>
              <a:pPr algn="ctr"/>
              <a:r>
                <a:rPr lang="en-US" sz="7200">
                  <a:ln w="247650">
                    <a:solidFill>
                      <a:schemeClr val="bg1"/>
                    </a:solidFill>
                  </a:ln>
                  <a:solidFill>
                    <a:schemeClr val="bg1"/>
                  </a:solidFill>
                  <a:effectLst>
                    <a:outerShdw blurRad="38100" dist="38100" dir="2700000" algn="tl">
                      <a:srgbClr val="000000">
                        <a:alpha val="43137"/>
                      </a:srgbClr>
                    </a:outerShdw>
                  </a:effectLst>
                  <a:latin typeface="SVN-Poky's" panose="020B0606040200020203" pitchFamily="34" charset="0"/>
                </a:rPr>
                <a:t>Trò chơi </a:t>
              </a:r>
            </a:p>
          </p:txBody>
        </p:sp>
        <p:sp>
          <p:nvSpPr>
            <p:cNvPr id="4" name="TextBox 3"/>
            <p:cNvSpPr txBox="1"/>
            <p:nvPr/>
          </p:nvSpPr>
          <p:spPr>
            <a:xfrm rot="21338831">
              <a:off x="2024053" y="2230403"/>
              <a:ext cx="7644298" cy="1200329"/>
            </a:xfrm>
            <a:prstGeom prst="rect">
              <a:avLst/>
            </a:prstGeom>
            <a:noFill/>
          </p:spPr>
          <p:txBody>
            <a:bodyPr wrap="square" rtlCol="0">
              <a:spAutoFit/>
            </a:bodyPr>
            <a:lstStyle/>
            <a:p>
              <a:pPr algn="ctr"/>
              <a:r>
                <a:rPr lang="en-US" sz="7200">
                  <a:solidFill>
                    <a:srgbClr val="00CC66"/>
                  </a:solidFill>
                  <a:latin typeface="SVN-Poky's" panose="020B0606040200020203" pitchFamily="34" charset="0"/>
                </a:rPr>
                <a:t>Trò</a:t>
              </a:r>
              <a:r>
                <a:rPr lang="en-US" sz="7200">
                  <a:latin typeface="SVN-Poky's" panose="020B0606040200020203" pitchFamily="34" charset="0"/>
                </a:rPr>
                <a:t> </a:t>
              </a:r>
              <a:r>
                <a:rPr lang="en-US" sz="7200">
                  <a:solidFill>
                    <a:srgbClr val="FF9933"/>
                  </a:solidFill>
                  <a:latin typeface="SVN-Poky's" panose="020B0606040200020203" pitchFamily="34" charset="0"/>
                </a:rPr>
                <a:t>chơi</a:t>
              </a:r>
              <a:r>
                <a:rPr lang="en-US" sz="7200">
                  <a:latin typeface="SVN-Poky's" panose="020B0606040200020203" pitchFamily="34" charset="0"/>
                </a:rPr>
                <a:t> </a:t>
              </a:r>
            </a:p>
          </p:txBody>
        </p:sp>
      </p:grpSp>
      <p:pic>
        <p:nvPicPr>
          <p:cNvPr id="5" name="Picture 4"/>
          <p:cNvPicPr>
            <a:picLocks noChangeAspect="1"/>
          </p:cNvPicPr>
          <p:nvPr/>
        </p:nvPicPr>
        <p:blipFill>
          <a:blip r:embed="rId4"/>
          <a:stretch>
            <a:fillRect/>
          </a:stretch>
        </p:blipFill>
        <p:spPr>
          <a:xfrm>
            <a:off x="4018293" y="-66421"/>
            <a:ext cx="6680187" cy="2406151"/>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1151" b="100000" l="9967" r="89978">
                        <a14:foregroundMark x1="46035" y1="38340" x2="33040" y2="41672"/>
                        <a14:foregroundMark x1="41685" y1="94791" x2="47522" y2="91217"/>
                        <a14:foregroundMark x1="58150" y1="95457" x2="63326" y2="91217"/>
                      </a14:backgroundRemoval>
                    </a14:imgEffect>
                  </a14:imgLayer>
                </a14:imgProps>
              </a:ext>
              <a:ext uri="{28A0092B-C50C-407E-A947-70E740481C1C}">
                <a14:useLocalDpi xmlns:a14="http://schemas.microsoft.com/office/drawing/2010/main" val="0"/>
              </a:ext>
            </a:extLst>
          </a:blip>
          <a:stretch>
            <a:fillRect/>
          </a:stretch>
        </p:blipFill>
        <p:spPr>
          <a:xfrm>
            <a:off x="7583639" y="3353588"/>
            <a:ext cx="3848131" cy="3498301"/>
          </a:xfrm>
          <a:prstGeom prst="rect">
            <a:avLst/>
          </a:prstGeom>
        </p:spPr>
      </p:pic>
      <p:grpSp>
        <p:nvGrpSpPr>
          <p:cNvPr id="15" name="Group 14"/>
          <p:cNvGrpSpPr/>
          <p:nvPr/>
        </p:nvGrpSpPr>
        <p:grpSpPr>
          <a:xfrm>
            <a:off x="-9214" y="1514693"/>
            <a:ext cx="7226443" cy="3514508"/>
            <a:chOff x="-9214" y="1514693"/>
            <a:chExt cx="7226443" cy="3514508"/>
          </a:xfrm>
        </p:grpSpPr>
        <p:grpSp>
          <p:nvGrpSpPr>
            <p:cNvPr id="6" name="Group 5"/>
            <p:cNvGrpSpPr/>
            <p:nvPr/>
          </p:nvGrpSpPr>
          <p:grpSpPr>
            <a:xfrm>
              <a:off x="-9214" y="1514693"/>
              <a:ext cx="7226443" cy="3514508"/>
              <a:chOff x="3623247" y="1528927"/>
              <a:chExt cx="7085393" cy="3602355"/>
            </a:xfrm>
          </p:grpSpPr>
          <p:pic>
            <p:nvPicPr>
              <p:cNvPr id="7" name="图片 19" descr="千库网_儿童节金色发光可爱五星边框_元素编号12237751"/>
              <p:cNvPicPr>
                <a:picLocks noChangeAspect="1"/>
              </p:cNvPicPr>
              <p:nvPr/>
            </p:nvPicPr>
            <p:blipFill>
              <a:blip r:embed="rId7"/>
              <a:stretch>
                <a:fillRect/>
              </a:stretch>
            </p:blipFill>
            <p:spPr>
              <a:xfrm>
                <a:off x="5240655" y="2017395"/>
                <a:ext cx="811530" cy="811530"/>
              </a:xfrm>
              <a:prstGeom prst="rect">
                <a:avLst/>
              </a:prstGeom>
            </p:spPr>
          </p:pic>
          <p:pic>
            <p:nvPicPr>
              <p:cNvPr id="8" name="图片 8" descr="千库网_儿童节金色发光可爱五星边框_元素编号12237751"/>
              <p:cNvPicPr>
                <a:picLocks noChangeAspect="1"/>
              </p:cNvPicPr>
              <p:nvPr/>
            </p:nvPicPr>
            <p:blipFill>
              <a:blip r:embed="rId7"/>
              <a:stretch>
                <a:fillRect/>
              </a:stretch>
            </p:blipFill>
            <p:spPr>
              <a:xfrm>
                <a:off x="5240655" y="3502025"/>
                <a:ext cx="811530" cy="811530"/>
              </a:xfrm>
              <a:prstGeom prst="rect">
                <a:avLst/>
              </a:prstGeom>
            </p:spPr>
          </p:pic>
          <p:sp>
            <p:nvSpPr>
              <p:cNvPr id="9" name="圆角矩形 21"/>
              <p:cNvSpPr/>
              <p:nvPr/>
            </p:nvSpPr>
            <p:spPr>
              <a:xfrm>
                <a:off x="4180205" y="1720851"/>
                <a:ext cx="6528435" cy="3410431"/>
              </a:xfrm>
              <a:prstGeom prst="roundRect">
                <a:avLst/>
              </a:prstGeom>
              <a:solidFill>
                <a:schemeClr val="bg1"/>
              </a:solid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0" descr="千库网_六一儿童节多个侧面伸出脑袋儿童_元素编号13101512"/>
              <p:cNvPicPr>
                <a:picLocks noChangeAspect="1"/>
              </p:cNvPicPr>
              <p:nvPr/>
            </p:nvPicPr>
            <p:blipFill>
              <a:blip r:embed="rId8"/>
              <a:srcRect r="35246"/>
              <a:stretch>
                <a:fillRect/>
              </a:stretch>
            </p:blipFill>
            <p:spPr>
              <a:xfrm>
                <a:off x="3623247" y="1528927"/>
                <a:ext cx="1698625" cy="3602355"/>
              </a:xfrm>
              <a:prstGeom prst="rect">
                <a:avLst/>
              </a:prstGeom>
            </p:spPr>
          </p:pic>
        </p:grpSp>
        <p:sp>
          <p:nvSpPr>
            <p:cNvPr id="14" name="TextBox 13"/>
            <p:cNvSpPr txBox="1"/>
            <p:nvPr/>
          </p:nvSpPr>
          <p:spPr>
            <a:xfrm>
              <a:off x="1346791" y="1799317"/>
              <a:ext cx="5674496" cy="3108543"/>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Oẳn tù tì hoặc rút thăm để lần lượt chọn ra người chơi. Người chơi sẽ được bịt mắt sau đó nghe từng thành viên còn lại nói 1-2 tiếng để đoán tên người nói. Người chơi giỏi nhất là người đoán đúng hết tên của các thành viên.</a:t>
              </a:r>
            </a:p>
          </p:txBody>
        </p:sp>
      </p:grpSp>
      <p:pic>
        <p:nvPicPr>
          <p:cNvPr id="16" name="Picture 15"/>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48000" y1="31879" x2="52545" y2="36667"/>
                        <a14:foregroundMark x1="69697" y1="42364" x2="73030" y2="41697"/>
                        <a14:foregroundMark x1="69939" y1="36667" x2="68000" y2="39030"/>
                        <a14:foregroundMark x1="67515" y1="45455" x2="70606" y2="46909"/>
                        <a14:foregroundMark x1="58905" y1="30249" x2="61194" y2="36517"/>
                      </a14:backgroundRemoval>
                    </a14:imgEffect>
                  </a14:imgLayer>
                </a14:imgProps>
              </a:ext>
              <a:ext uri="{28A0092B-C50C-407E-A947-70E740481C1C}">
                <a14:useLocalDpi xmlns:a14="http://schemas.microsoft.com/office/drawing/2010/main" val="0"/>
              </a:ext>
            </a:extLst>
          </a:blip>
          <a:stretch>
            <a:fillRect/>
          </a:stretch>
        </p:blipFill>
        <p:spPr>
          <a:xfrm>
            <a:off x="5719586" y="3126784"/>
            <a:ext cx="4179321" cy="4179321"/>
          </a:xfrm>
          <a:prstGeom prst="rect">
            <a:avLst/>
          </a:prstGeom>
        </p:spPr>
      </p:pic>
    </p:spTree>
    <p:extLst>
      <p:ext uri="{BB962C8B-B14F-4D97-AF65-F5344CB8AC3E}">
        <p14:creationId xmlns:p14="http://schemas.microsoft.com/office/powerpoint/2010/main" val="410233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02916" y="3322713"/>
            <a:ext cx="4581922" cy="923330"/>
            <a:chOff x="2155762" y="1128912"/>
            <a:chExt cx="4581922" cy="923330"/>
          </a:xfrm>
        </p:grpSpPr>
        <p:sp>
          <p:nvSpPr>
            <p:cNvPr id="3" name="TextBox 2"/>
            <p:cNvSpPr txBox="1"/>
            <p:nvPr/>
          </p:nvSpPr>
          <p:spPr>
            <a:xfrm>
              <a:off x="2155762" y="1128912"/>
              <a:ext cx="4581922" cy="923330"/>
            </a:xfrm>
            <a:prstGeom prst="rect">
              <a:avLst/>
            </a:prstGeom>
            <a:noFill/>
            <a:ln>
              <a:noFill/>
            </a:ln>
          </p:spPr>
          <p:txBody>
            <a:bodyPr wrap="square" rtlCol="0">
              <a:spAutoFit/>
            </a:bodyPr>
            <a:lstStyle/>
            <a:p>
              <a:r>
                <a:rPr lang="en-US" sz="5400" b="1">
                  <a:ln w="180975">
                    <a:solidFill>
                      <a:schemeClr val="bg1"/>
                    </a:solidFill>
                  </a:ln>
                  <a:solidFill>
                    <a:schemeClr val="bg1"/>
                  </a:solidFill>
                  <a:effectLst>
                    <a:outerShdw blurRad="38100" dist="38100" dir="2700000" algn="tl">
                      <a:srgbClr val="000000">
                        <a:alpha val="43137"/>
                      </a:srgbClr>
                    </a:outerShdw>
                  </a:effectLst>
                  <a:latin typeface="#9Slide05 SVNHollycakes" panose="02000000000000000000" pitchFamily="2" charset="0"/>
                </a:rPr>
                <a:t>Tiết 1 : Đọc</a:t>
              </a:r>
            </a:p>
          </p:txBody>
        </p:sp>
        <p:sp>
          <p:nvSpPr>
            <p:cNvPr id="4" name="TextBox 3"/>
            <p:cNvSpPr txBox="1"/>
            <p:nvPr/>
          </p:nvSpPr>
          <p:spPr>
            <a:xfrm>
              <a:off x="2155762" y="1128912"/>
              <a:ext cx="4581922" cy="923330"/>
            </a:xfrm>
            <a:prstGeom prst="rect">
              <a:avLst/>
            </a:prstGeom>
            <a:noFill/>
          </p:spPr>
          <p:txBody>
            <a:bodyPr wrap="square" rtlCol="0">
              <a:spAutoFit/>
            </a:bodyPr>
            <a:lstStyle/>
            <a:p>
              <a:r>
                <a:rPr lang="en-US" sz="5400" b="1">
                  <a:solidFill>
                    <a:srgbClr val="00CC00"/>
                  </a:solidFill>
                  <a:effectLst>
                    <a:outerShdw blurRad="38100" dist="38100" dir="2700000" algn="tl">
                      <a:srgbClr val="000000">
                        <a:alpha val="43137"/>
                      </a:srgbClr>
                    </a:outerShdw>
                  </a:effectLst>
                  <a:latin typeface="#9Slide05 SVNHollycakes" panose="02000000000000000000" pitchFamily="2" charset="0"/>
                </a:rPr>
                <a:t>Tiết 1 : Đọc</a:t>
              </a:r>
            </a:p>
          </p:txBody>
        </p:sp>
      </p:grpSp>
      <p:grpSp>
        <p:nvGrpSpPr>
          <p:cNvPr id="5" name="组合 26">
            <a:extLst>
              <a:ext uri="{FF2B5EF4-FFF2-40B4-BE49-F238E27FC236}">
                <a16:creationId xmlns:a16="http://schemas.microsoft.com/office/drawing/2014/main" id="{11AF88B5-2E81-3AC5-3BD0-8A7E243B924E}"/>
              </a:ext>
            </a:extLst>
          </p:cNvPr>
          <p:cNvGrpSpPr/>
          <p:nvPr/>
        </p:nvGrpSpPr>
        <p:grpSpPr>
          <a:xfrm>
            <a:off x="712176" y="4584191"/>
            <a:ext cx="6537725" cy="1455839"/>
            <a:chOff x="6897592" y="2715564"/>
            <a:chExt cx="3477486" cy="1066156"/>
          </a:xfrm>
        </p:grpSpPr>
        <p:sp>
          <p:nvSpPr>
            <p:cNvPr id="6" name="矩形 27">
              <a:extLst>
                <a:ext uri="{FF2B5EF4-FFF2-40B4-BE49-F238E27FC236}">
                  <a16:creationId xmlns:a16="http://schemas.microsoft.com/office/drawing/2014/main" id="{0DB7C923-47AD-299F-6652-245B08887F1A}"/>
                </a:ext>
              </a:extLst>
            </p:cNvPr>
            <p:cNvSpPr/>
            <p:nvPr/>
          </p:nvSpPr>
          <p:spPr>
            <a:xfrm>
              <a:off x="6913982" y="2722367"/>
              <a:ext cx="3461096" cy="1059353"/>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a:ln w="330200">
                    <a:solidFill>
                      <a:prstClr val="white"/>
                    </a:solidFill>
                  </a:ln>
                  <a:solidFill>
                    <a:prstClr val="white"/>
                  </a:solidFill>
                  <a:effectLst>
                    <a:outerShdw blurRad="127000" dist="127000" dir="13500000" algn="br" rotWithShape="0">
                      <a:prstClr val="black">
                        <a:alpha val="12000"/>
                      </a:prstClr>
                    </a:outerShdw>
                  </a:effectLst>
                  <a:latin typeface="#9Slide07 IcielCadena" panose="02000503000000020004"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w="330200">
                  <a:solidFill>
                    <a:prstClr val="white"/>
                  </a:solidFill>
                </a:ln>
                <a:solidFill>
                  <a:prstClr val="white"/>
                </a:solidFill>
                <a:effectLst>
                  <a:outerShdw blurRad="127000" dist="127000" dir="13500000" algn="br" rotWithShape="0">
                    <a:prstClr val="black">
                      <a:alpha val="12000"/>
                    </a:prstClr>
                  </a:outerShdw>
                </a:effectLst>
                <a:uLnTx/>
                <a:uFillTx/>
                <a:latin typeface="#9Slide07 IcielCadena" panose="02000503000000020004" pitchFamily="2" charset="0"/>
                <a:ea typeface="字魂131号-酷乐潮玩体" panose="00000500000000000000" pitchFamily="2" charset="-122"/>
                <a:sym typeface="Arial" panose="020B0604020202020204" pitchFamily="34" charset="0"/>
              </a:endParaRPr>
            </a:p>
          </p:txBody>
        </p:sp>
        <p:sp>
          <p:nvSpPr>
            <p:cNvPr id="7" name="矩形 28">
              <a:extLst>
                <a:ext uri="{FF2B5EF4-FFF2-40B4-BE49-F238E27FC236}">
                  <a16:creationId xmlns:a16="http://schemas.microsoft.com/office/drawing/2014/main" id="{0486687C-426A-E595-5E09-00AC10217305}"/>
                </a:ext>
              </a:extLst>
            </p:cNvPr>
            <p:cNvSpPr/>
            <p:nvPr/>
          </p:nvSpPr>
          <p:spPr>
            <a:xfrm>
              <a:off x="6897592" y="2715564"/>
              <a:ext cx="3461095" cy="105935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outerShdw blurRad="38100" dist="38100" dir="2700000" algn="tl">
                      <a:srgbClr val="000000">
                        <a:alpha val="43137"/>
                      </a:srgbClr>
                    </a:outerShdw>
                  </a:effectLst>
                  <a:latin typeface="#9Slide07 IcielCadena" panose="02000503000000020004"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outerShdw blurRad="38100" dist="38100" dir="2700000" algn="tl">
                    <a:srgbClr val="000000">
                      <a:alpha val="43137"/>
                    </a:srgbClr>
                  </a:outerShdw>
                </a:effectLst>
                <a:uLnTx/>
                <a:uFillTx/>
                <a:latin typeface="#9Slide07 IcielCadena" panose="02000503000000020004" pitchFamily="2" charset="0"/>
                <a:ea typeface="字魂131号-酷乐潮玩体" panose="00000500000000000000" pitchFamily="2" charset="-122"/>
                <a:sym typeface="Arial" panose="020B0604020202020204" pitchFamily="34" charset="0"/>
              </a:endParaRPr>
            </a:p>
          </p:txBody>
        </p:sp>
      </p:grpSp>
      <p:sp>
        <p:nvSpPr>
          <p:cNvPr id="8" name="TextBox 7"/>
          <p:cNvSpPr txBox="1"/>
          <p:nvPr/>
        </p:nvSpPr>
        <p:spPr>
          <a:xfrm>
            <a:off x="4701530" y="6026096"/>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spTree>
    <p:extLst>
      <p:ext uri="{BB962C8B-B14F-4D97-AF65-F5344CB8AC3E}">
        <p14:creationId xmlns:p14="http://schemas.microsoft.com/office/powerpoint/2010/main" val="38203886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8A74EA6E-7705-426D-80DE-7634C46ED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271697"/>
            <a:ext cx="11684000" cy="6275626"/>
          </a:xfrm>
          <a:prstGeom prst="rect">
            <a:avLst/>
          </a:prstGeom>
        </p:spPr>
      </p:pic>
      <p:grpSp>
        <p:nvGrpSpPr>
          <p:cNvPr id="3" name="Group 2"/>
          <p:cNvGrpSpPr/>
          <p:nvPr/>
        </p:nvGrpSpPr>
        <p:grpSpPr>
          <a:xfrm>
            <a:off x="3027112" y="214470"/>
            <a:ext cx="4971966" cy="1192564"/>
            <a:chOff x="3218445" y="891050"/>
            <a:chExt cx="4971966" cy="1192564"/>
          </a:xfrm>
        </p:grpSpPr>
        <p:pic>
          <p:nvPicPr>
            <p:cNvPr id="4" name="图片 24">
              <a:extLst>
                <a:ext uri="{FF2B5EF4-FFF2-40B4-BE49-F238E27FC236}">
                  <a16:creationId xmlns:a16="http://schemas.microsoft.com/office/drawing/2014/main" id="{4D635F0F-B284-4F93-8C85-DDD11D7F1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8445" y="891050"/>
              <a:ext cx="4971966" cy="1192564"/>
            </a:xfrm>
            <a:prstGeom prst="rect">
              <a:avLst/>
            </a:prstGeom>
          </p:spPr>
        </p:pic>
        <p:sp>
          <p:nvSpPr>
            <p:cNvPr id="5" name="文本框 38"/>
            <p:cNvSpPr txBox="1"/>
            <p:nvPr/>
          </p:nvSpPr>
          <p:spPr>
            <a:xfrm>
              <a:off x="4853664" y="1102611"/>
              <a:ext cx="2539913" cy="769441"/>
            </a:xfrm>
            <a:prstGeom prst="rect">
              <a:avLst/>
            </a:prstGeom>
            <a:noFill/>
          </p:spPr>
          <p:txBody>
            <a:bodyPr wrap="square">
              <a:spAutoFit/>
            </a:bodyPr>
            <a:lstStyle/>
            <a:p>
              <a:pPr algn="ctr"/>
              <a:r>
                <a:rPr lang="en-US" altLang="zh-CN" sz="4400">
                  <a:solidFill>
                    <a:srgbClr val="FFFF00"/>
                  </a:solidFill>
                  <a:latin typeface="UTM Azuki" panose="02040603050506020204" pitchFamily="18" charset="0"/>
                  <a:ea typeface="思源黑体 CN Medium" panose="020B0600000000000000" pitchFamily="34" charset="-122"/>
                </a:rPr>
                <a:t>MỤC TIÊU</a:t>
              </a:r>
              <a:endParaRPr lang="zh-CN" altLang="en-US" sz="4400" dirty="0">
                <a:solidFill>
                  <a:srgbClr val="FFFF00"/>
                </a:solidFill>
                <a:latin typeface="UTM Azuki" panose="02040603050506020204" pitchFamily="18" charset="0"/>
                <a:ea typeface="思源黑体 CN Medium" panose="020B0600000000000000" pitchFamily="34" charset="-122"/>
              </a:endParaRPr>
            </a:p>
          </p:txBody>
        </p:sp>
      </p:grpSp>
      <p:sp>
        <p:nvSpPr>
          <p:cNvPr id="6" name="Rectangle 5"/>
          <p:cNvSpPr/>
          <p:nvPr/>
        </p:nvSpPr>
        <p:spPr>
          <a:xfrm>
            <a:off x="1045029" y="1103896"/>
            <a:ext cx="10123714" cy="4893647"/>
          </a:xfrm>
          <a:prstGeom prst="rect">
            <a:avLst/>
          </a:prstGeom>
        </p:spPr>
        <p:txBody>
          <a:bodyPr wrap="square">
            <a:spAutoFit/>
          </a:bodyPr>
          <a:lstStyle/>
          <a:p>
            <a:pPr algn="just"/>
            <a:r>
              <a:rPr lang="en-US" sz="2500" b="1">
                <a:solidFill>
                  <a:schemeClr val="accent1">
                    <a:lumMod val="50000"/>
                  </a:schemeClr>
                </a:solidFill>
                <a:latin typeface="UTM Avo" panose="02040603050506020204" pitchFamily="18" charset="0"/>
              </a:rPr>
              <a:t>*Năng lực đặc thù:</a:t>
            </a:r>
            <a:endParaRPr lang="en-US" sz="2500">
              <a:solidFill>
                <a:schemeClr val="accent1">
                  <a:lumMod val="50000"/>
                </a:schemeClr>
              </a:solidFill>
              <a:latin typeface="UTM Avo" panose="02040603050506020204" pitchFamily="18" charset="0"/>
            </a:endParaRPr>
          </a:p>
          <a:p>
            <a:pPr algn="just"/>
            <a:r>
              <a:rPr lang="en-US" sz="2500">
                <a:solidFill>
                  <a:schemeClr val="accent1">
                    <a:lumMod val="50000"/>
                  </a:schemeClr>
                </a:solidFill>
                <a:latin typeface="UTM Avo" panose="02040603050506020204" pitchFamily="18" charset="0"/>
              </a:rPr>
              <a:t>- Đọc đúng và đọc diễn cảm bài thơ Điều kì diệu, biết nhấn giọng vào những từ ngữ thể hiện tâm trạng, cảm xúc của nhận vật trong bài thơ.</a:t>
            </a:r>
          </a:p>
          <a:p>
            <a:pPr algn="just"/>
            <a:r>
              <a:rPr lang="en-US" sz="2500">
                <a:solidFill>
                  <a:schemeClr val="accent1">
                    <a:lumMod val="50000"/>
                  </a:schemeClr>
                </a:solidFill>
                <a:latin typeface="UTM Avo" panose="02040603050506020204" pitchFamily="18" charset="0"/>
              </a:rPr>
              <a:t>- Nhận biết được các sự việc qua lời kể của nhân vật. Hiểu suy nghĩ, cảm xúc của nhân vật dựa vào lời nói của nhân vật. Hiểu điều tác giả muốn nói qua bài thơ: Mỗi người một vẻ, không ai giống ai, nhưng khi hòa chung trong một tập thể thì lại rất hòa quyện, thống nhất.</a:t>
            </a:r>
          </a:p>
          <a:p>
            <a:pPr algn="just"/>
            <a:r>
              <a:rPr lang="en-US" sz="2500" b="1">
                <a:solidFill>
                  <a:schemeClr val="accent1">
                    <a:lumMod val="50000"/>
                  </a:schemeClr>
                </a:solidFill>
                <a:latin typeface="UTM Avo" panose="02040603050506020204" pitchFamily="18" charset="0"/>
              </a:rPr>
              <a:t>*Phẩm chất</a:t>
            </a:r>
            <a:endParaRPr lang="en-US" sz="2500">
              <a:solidFill>
                <a:schemeClr val="accent1">
                  <a:lumMod val="50000"/>
                </a:schemeClr>
              </a:solidFill>
              <a:latin typeface="UTM Avo" panose="02040603050506020204" pitchFamily="18" charset="0"/>
            </a:endParaRPr>
          </a:p>
          <a:p>
            <a:pPr algn="just"/>
            <a:r>
              <a:rPr lang="en-US" sz="2500">
                <a:solidFill>
                  <a:schemeClr val="accent1">
                    <a:lumMod val="50000"/>
                  </a:schemeClr>
                </a:solidFill>
                <a:latin typeface="UTM Avo" panose="02040603050506020204" pitchFamily="18" charset="0"/>
              </a:rPr>
              <a:t>- Biết khám phá và trân trọng vẻ riêng của những người xung quanh, có khả năng nhận biết và bày tỏ tình cảm, cảm xúc.</a:t>
            </a:r>
          </a:p>
        </p:txBody>
      </p:sp>
    </p:spTree>
    <p:extLst>
      <p:ext uri="{BB962C8B-B14F-4D97-AF65-F5344CB8AC3E}">
        <p14:creationId xmlns:p14="http://schemas.microsoft.com/office/powerpoint/2010/main" val="214106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grpSp>
        <p:nvGrpSpPr>
          <p:cNvPr id="3" name="组合 26">
            <a:extLst>
              <a:ext uri="{FF2B5EF4-FFF2-40B4-BE49-F238E27FC236}">
                <a16:creationId xmlns:a16="http://schemas.microsoft.com/office/drawing/2014/main" id="{11AF88B5-2E81-3AC5-3BD0-8A7E243B924E}"/>
              </a:ext>
            </a:extLst>
          </p:cNvPr>
          <p:cNvGrpSpPr/>
          <p:nvPr/>
        </p:nvGrpSpPr>
        <p:grpSpPr>
          <a:xfrm>
            <a:off x="315166" y="1494100"/>
            <a:ext cx="8060222" cy="1862048"/>
            <a:chOff x="6500872" y="2722367"/>
            <a:chExt cx="4287318" cy="1363636"/>
          </a:xfrm>
        </p:grpSpPr>
        <p:sp>
          <p:nvSpPr>
            <p:cNvPr id="4" name="矩形 27">
              <a:extLst>
                <a:ext uri="{FF2B5EF4-FFF2-40B4-BE49-F238E27FC236}">
                  <a16:creationId xmlns:a16="http://schemas.microsoft.com/office/drawing/2014/main" id="{0DB7C923-47AD-299F-6652-245B08887F1A}"/>
                </a:ext>
              </a:extLst>
            </p:cNvPr>
            <p:cNvSpPr/>
            <p:nvPr/>
          </p:nvSpPr>
          <p:spPr>
            <a:xfrm>
              <a:off x="6500872" y="2722367"/>
              <a:ext cx="4287317" cy="1363636"/>
            </a:xfrm>
            <a:prstGeom prst="rect">
              <a:avLst/>
            </a:prstGeom>
          </p:spPr>
          <p:txBody>
            <a:bodyPr vert="horz" wrap="none">
              <a:spAutoFit/>
            </a:bodyPr>
            <a:lstStyle/>
            <a:p>
              <a:pPr algn="ctr"/>
              <a:r>
                <a:rPr lang="en-US" altLang="zh-CN" sz="1150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LUYỆN ĐỌC</a:t>
              </a:r>
              <a:endParaRPr lang="zh-CN" altLang="en-US" sz="115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5" name="矩形 28">
              <a:extLst>
                <a:ext uri="{FF2B5EF4-FFF2-40B4-BE49-F238E27FC236}">
                  <a16:creationId xmlns:a16="http://schemas.microsoft.com/office/drawing/2014/main" id="{0486687C-426A-E595-5E09-00AC10217305}"/>
                </a:ext>
              </a:extLst>
            </p:cNvPr>
            <p:cNvSpPr/>
            <p:nvPr/>
          </p:nvSpPr>
          <p:spPr>
            <a:xfrm>
              <a:off x="6500873" y="2722367"/>
              <a:ext cx="4287317"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LUYỆN ĐỌC</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304538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a:solidFill>
                  <a:srgbClr val="00CC00"/>
                </a:solidFill>
                <a:effectLst>
                  <a:outerShdw blurRad="38100" dist="38100" dir="2700000" algn="tl">
                    <a:srgbClr val="000000">
                      <a:alpha val="43137"/>
                    </a:srgbClr>
                  </a:outerShdw>
                </a:effectLst>
                <a:latin typeface="UTM Avo" panose="02040603050506020204" pitchFamily="18" charset="0"/>
              </a:rPr>
              <a:t>ĐIỀU KÌ DIỆU</a:t>
            </a: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Bạn có thấy lạ không</a:t>
            </a:r>
          </a:p>
          <a:p>
            <a:r>
              <a:rPr lang="en-US" sz="2800" b="1">
                <a:solidFill>
                  <a:schemeClr val="accent5">
                    <a:lumMod val="50000"/>
                  </a:schemeClr>
                </a:solidFill>
                <a:latin typeface="UTM Avo" panose="02040603050506020204" pitchFamily="18" charset="0"/>
              </a:rPr>
              <a:t>Mỗi đứa mình một khác</a:t>
            </a:r>
          </a:p>
          <a:p>
            <a:r>
              <a:rPr lang="en-US" sz="2800" b="1">
                <a:solidFill>
                  <a:schemeClr val="accent5">
                    <a:lumMod val="50000"/>
                  </a:schemeClr>
                </a:solidFill>
                <a:latin typeface="UTM Avo" panose="02040603050506020204" pitchFamily="18" charset="0"/>
              </a:rPr>
              <a:t>Cùng ngân nga câu hát</a:t>
            </a:r>
          </a:p>
          <a:p>
            <a:r>
              <a:rPr lang="en-US" sz="2800" b="1">
                <a:solidFill>
                  <a:schemeClr val="accent5">
                    <a:lumMod val="50000"/>
                  </a:schemeClr>
                </a:solidFill>
                <a:latin typeface="UTM Avo" panose="02040603050506020204" pitchFamily="18" charset="0"/>
              </a:rPr>
              <a:t>Chẳng giọng nào giống nhau.</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Có bạn thích đứng đầu</a:t>
            </a:r>
          </a:p>
          <a:p>
            <a:r>
              <a:rPr lang="en-US" sz="2800" b="1">
                <a:solidFill>
                  <a:schemeClr val="accent5">
                    <a:lumMod val="50000"/>
                  </a:schemeClr>
                </a:solidFill>
                <a:latin typeface="UTM Avo" panose="02040603050506020204" pitchFamily="18" charset="0"/>
              </a:rPr>
              <a:t>Có bạn hay giận dỗi</a:t>
            </a:r>
          </a:p>
          <a:p>
            <a:r>
              <a:rPr lang="en-US" sz="2800" b="1">
                <a:solidFill>
                  <a:schemeClr val="accent5">
                    <a:lumMod val="50000"/>
                  </a:schemeClr>
                </a:solidFill>
                <a:latin typeface="UTM Avo" panose="02040603050506020204" pitchFamily="18" charset="0"/>
              </a:rPr>
              <a:t>Có bạn thích thay đổi </a:t>
            </a:r>
          </a:p>
          <a:p>
            <a:r>
              <a:rPr lang="en-US" sz="2800" b="1">
                <a:solidFill>
                  <a:schemeClr val="accent5">
                    <a:lumMod val="50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Bạn có nghĩ vu vơ</a:t>
            </a:r>
          </a:p>
          <a:p>
            <a:r>
              <a:rPr lang="en-US" sz="2800" b="1">
                <a:solidFill>
                  <a:schemeClr val="accent5">
                    <a:lumMod val="50000"/>
                  </a:schemeClr>
                </a:solidFill>
                <a:latin typeface="UTM Avo" panose="02040603050506020204" pitchFamily="18" charset="0"/>
              </a:rPr>
              <a:t>Mình khác nhau nhiều thế</a:t>
            </a:r>
          </a:p>
          <a:p>
            <a:r>
              <a:rPr lang="en-US" sz="2800" b="1">
                <a:solidFill>
                  <a:schemeClr val="accent5">
                    <a:lumMod val="50000"/>
                  </a:schemeClr>
                </a:solidFill>
                <a:latin typeface="UTM Avo" panose="02040603050506020204" pitchFamily="18" charset="0"/>
              </a:rPr>
              <a:t>Nếu mỗi người một vẻ</a:t>
            </a:r>
          </a:p>
          <a:p>
            <a:r>
              <a:rPr lang="en-US" sz="2800" b="1">
                <a:solidFill>
                  <a:schemeClr val="accent5">
                    <a:lumMod val="50000"/>
                  </a:schemeClr>
                </a:solidFill>
                <a:latin typeface="UTM Avo" panose="02040603050506020204" pitchFamily="18" charset="0"/>
              </a:rPr>
              <a:t>Liệu mình có cách xa?</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a:solidFill>
                  <a:schemeClr val="accent5">
                    <a:lumMod val="50000"/>
                  </a:schemeClr>
                </a:solidFill>
                <a:latin typeface="UTM Avo" panose="02040603050506020204" pitchFamily="18" charset="0"/>
              </a:rPr>
              <a:t>Tớ</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bỗng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phát</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hiện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ra</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Trong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vườn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của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mẹ</a:t>
            </a:r>
            <a:endParaRPr lang="en-US" sz="2800" b="1" dirty="0">
              <a:solidFill>
                <a:schemeClr val="accent5">
                  <a:lumMod val="50000"/>
                </a:schemeClr>
              </a:solidFill>
              <a:latin typeface="UTM Avo" panose="02040603050506020204" pitchFamily="18" charset="0"/>
            </a:endParaRPr>
          </a:p>
          <a:p>
            <a:r>
              <a:rPr lang="en-US" sz="2800" b="1" dirty="0">
                <a:solidFill>
                  <a:schemeClr val="accent5">
                    <a:lumMod val="50000"/>
                  </a:schemeClr>
                </a:solidFill>
                <a:latin typeface="UTM Avo" panose="02040603050506020204" pitchFamily="18" charset="0"/>
              </a:rPr>
              <a:t>Lung </a:t>
            </a:r>
            <a:r>
              <a:rPr lang="en-US" sz="2800" b="1" dirty="0" err="1">
                <a:solidFill>
                  <a:schemeClr val="accent5">
                    <a:lumMod val="50000"/>
                  </a:schemeClr>
                </a:solidFill>
                <a:latin typeface="UTM Avo" panose="02040603050506020204" pitchFamily="18" charset="0"/>
              </a:rPr>
              <a:t>linh</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màu</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sắc</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thế</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Từng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bông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tươi</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xinh</a:t>
            </a:r>
            <a:r>
              <a:rPr lang="en-US" sz="2800" b="1" dirty="0">
                <a:solidFill>
                  <a:schemeClr val="accent5">
                    <a:lumMod val="50000"/>
                  </a:schemeClr>
                </a:solidFill>
                <a:latin typeface="UTM Avo" panose="02040603050506020204" pitchFamily="18" charset="0"/>
              </a:rPr>
              <a:t>.</a:t>
            </a: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Cũng giống như chúng mình</a:t>
            </a:r>
          </a:p>
          <a:p>
            <a:r>
              <a:rPr lang="en-US" sz="2800" b="1">
                <a:solidFill>
                  <a:schemeClr val="accent5">
                    <a:lumMod val="50000"/>
                  </a:schemeClr>
                </a:solidFill>
                <a:latin typeface="UTM Avo" panose="02040603050506020204" pitchFamily="18" charset="0"/>
              </a:rPr>
              <a:t>Ai cũng đều đáng mến</a:t>
            </a:r>
          </a:p>
          <a:p>
            <a:r>
              <a:rPr lang="en-US" sz="2800" b="1">
                <a:solidFill>
                  <a:schemeClr val="accent5">
                    <a:lumMod val="50000"/>
                  </a:schemeClr>
                </a:solidFill>
                <a:latin typeface="UTM Avo" panose="02040603050506020204" pitchFamily="18" charset="0"/>
              </a:rPr>
              <a:t>Và khi giọng hòa quyện</a:t>
            </a:r>
          </a:p>
          <a:p>
            <a:r>
              <a:rPr lang="en-US" sz="2800" b="1">
                <a:solidFill>
                  <a:schemeClr val="accent5">
                    <a:lumMod val="50000"/>
                  </a:schemeClr>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grpSp>
        <p:nvGrpSpPr>
          <p:cNvPr id="10" name="Group 9"/>
          <p:cNvGrpSpPr/>
          <p:nvPr/>
        </p:nvGrpSpPr>
        <p:grpSpPr>
          <a:xfrm>
            <a:off x="6501679" y="3153806"/>
            <a:ext cx="6038992" cy="3911890"/>
            <a:chOff x="5734276" y="2540494"/>
            <a:chExt cx="6038992" cy="3911890"/>
          </a:xfrm>
        </p:grpSpPr>
        <p:pic>
          <p:nvPicPr>
            <p:cNvPr id="11" name="Picture 10">
              <a:extLst>
                <a:ext uri="{FF2B5EF4-FFF2-40B4-BE49-F238E27FC236}">
                  <a16:creationId xmlns:a16="http://schemas.microsoft.com/office/drawing/2014/main" id="{E7BEA6AB-E8BB-4650-86A8-072C6AA27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14" b="6814"/>
            <a:stretch/>
          </p:blipFill>
          <p:spPr bwMode="auto">
            <a:xfrm>
              <a:off x="5734276" y="2540494"/>
              <a:ext cx="6038992" cy="39118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628580" y="3861181"/>
              <a:ext cx="3537284" cy="1569660"/>
            </a:xfrm>
            <a:prstGeom prst="rect">
              <a:avLst/>
            </a:prstGeom>
            <a:noFill/>
          </p:spPr>
          <p:txBody>
            <a:bodyPr wrap="square" rtlCol="0">
              <a:spAutoFit/>
            </a:bodyPr>
            <a:lstStyle/>
            <a:p>
              <a:pPr algn="ctr"/>
              <a:r>
                <a:rPr lang="en-US" sz="4800" dirty="0" err="1">
                  <a:solidFill>
                    <a:srgbClr val="FF0000"/>
                  </a:solidFill>
                  <a:latin typeface="UTM Alexander" panose="02040603050506020204" pitchFamily="18" charset="0"/>
                </a:rPr>
                <a:t>Bài</a:t>
              </a:r>
              <a:r>
                <a:rPr lang="en-US" sz="4800" dirty="0">
                  <a:solidFill>
                    <a:srgbClr val="FF0000"/>
                  </a:solidFill>
                  <a:latin typeface="UTM Alexander" panose="02040603050506020204" pitchFamily="18" charset="0"/>
                </a:rPr>
                <a:t> </a:t>
              </a:r>
              <a:r>
                <a:rPr lang="en-US" sz="4800" dirty="0" err="1">
                  <a:solidFill>
                    <a:srgbClr val="FF0000"/>
                  </a:solidFill>
                  <a:latin typeface="UTM Alexander" panose="02040603050506020204" pitchFamily="18" charset="0"/>
                </a:rPr>
                <a:t>thơ</a:t>
              </a:r>
              <a:r>
                <a:rPr lang="en-US" sz="4800" dirty="0">
                  <a:solidFill>
                    <a:srgbClr val="FF0000"/>
                  </a:solidFill>
                  <a:latin typeface="UTM Alexander" panose="02040603050506020204" pitchFamily="18" charset="0"/>
                </a:rPr>
                <a:t> </a:t>
              </a:r>
              <a:r>
                <a:rPr lang="en-US" sz="4800" dirty="0" err="1">
                  <a:solidFill>
                    <a:srgbClr val="FF0000"/>
                  </a:solidFill>
                  <a:latin typeface="UTM Alexander" panose="02040603050506020204" pitchFamily="18" charset="0"/>
                </a:rPr>
                <a:t>có</a:t>
              </a:r>
              <a:r>
                <a:rPr lang="en-US" sz="4800" dirty="0">
                  <a:solidFill>
                    <a:srgbClr val="FF0000"/>
                  </a:solidFill>
                  <a:latin typeface="UTM Alexander" panose="02040603050506020204" pitchFamily="18" charset="0"/>
                </a:rPr>
                <a:t> </a:t>
              </a:r>
              <a:r>
                <a:rPr lang="en-US" sz="4800" dirty="0" err="1">
                  <a:solidFill>
                    <a:srgbClr val="FF0000"/>
                  </a:solidFill>
                  <a:latin typeface="UTM Alexander" panose="02040603050506020204" pitchFamily="18" charset="0"/>
                </a:rPr>
                <a:t>mấy</a:t>
              </a:r>
              <a:r>
                <a:rPr lang="en-US" sz="4800" dirty="0">
                  <a:solidFill>
                    <a:srgbClr val="FF0000"/>
                  </a:solidFill>
                  <a:latin typeface="UTM Alexander" panose="02040603050506020204" pitchFamily="18" charset="0"/>
                </a:rPr>
                <a:t> </a:t>
              </a:r>
              <a:r>
                <a:rPr lang="en-US" sz="4800" dirty="0" err="1">
                  <a:solidFill>
                    <a:srgbClr val="FF0000"/>
                  </a:solidFill>
                  <a:latin typeface="UTM Alexander" panose="02040603050506020204" pitchFamily="18" charset="0"/>
                </a:rPr>
                <a:t>khổ</a:t>
              </a:r>
              <a:r>
                <a:rPr lang="en-US" sz="4800" dirty="0">
                  <a:solidFill>
                    <a:srgbClr val="FF0000"/>
                  </a:solidFill>
                  <a:latin typeface="UTM Alexander" panose="02040603050506020204" pitchFamily="18" charset="0"/>
                </a:rPr>
                <a:t>?</a:t>
              </a:r>
            </a:p>
          </p:txBody>
        </p:sp>
      </p:grpSp>
    </p:spTree>
    <p:extLst>
      <p:ext uri="{BB962C8B-B14F-4D97-AF65-F5344CB8AC3E}">
        <p14:creationId xmlns:p14="http://schemas.microsoft.com/office/powerpoint/2010/main" val="34970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F2F6A6-2E15-4D70-8451-D72598D0C0AE}">
  <ds:schemaRefs>
    <ds:schemaRef ds:uri="http://schemas.microsoft.com/sharepoint/v3/contenttype/forms"/>
  </ds:schemaRefs>
</ds:datastoreItem>
</file>

<file path=customXml/itemProps2.xml><?xml version="1.0" encoding="utf-8"?>
<ds:datastoreItem xmlns:ds="http://schemas.openxmlformats.org/officeDocument/2006/customXml" ds:itemID="{E3019C62-412B-473A-BBC1-8CA3F3FB8597}">
  <ds:schemaRefs>
    <ds:schemaRef ds:uri="http://schemas.microsoft.com/office/2006/metadata/properties"/>
    <ds:schemaRef ds:uri="http://schemas.microsoft.com/office/infopath/2007/PartnerControls"/>
    <ds:schemaRef ds:uri="aa3bae8b-93bb-44fa-b79c-ae2e3c4b5ffa"/>
    <ds:schemaRef ds:uri="04428cd5-0689-4562-8eaa-c57d4739e61c"/>
  </ds:schemaRefs>
</ds:datastoreItem>
</file>

<file path=customXml/itemProps3.xml><?xml version="1.0" encoding="utf-8"?>
<ds:datastoreItem xmlns:ds="http://schemas.openxmlformats.org/officeDocument/2006/customXml" ds:itemID="{991013F6-3186-4EFD-BF3B-5A1C927937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3bae8b-93bb-44fa-b79c-ae2e3c4b5ffa"/>
    <ds:schemaRef ds:uri="04428cd5-0689-4562-8eaa-c57d4739e6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338</TotalTime>
  <Words>999</Words>
  <Application>Microsoft Office PowerPoint</Application>
  <PresentationFormat>Widescreen</PresentationFormat>
  <Paragraphs>140</Paragraphs>
  <Slides>21</Slides>
  <Notes>0</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HA12</Manager>
  <Company>HA12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HA12</dc:title>
  <dc:subject>HA12</dc:subject>
  <dc:creator>HA12</dc:creator>
  <cp:keywords>Măngnon</cp:keywords>
  <dc:description>HA12</dc:description>
  <cp:lastModifiedBy>Nguyễn Thị Hồng Linh</cp:lastModifiedBy>
  <cp:revision>3</cp:revision>
  <dcterms:created xsi:type="dcterms:W3CDTF">2023-06-18T14:45:43Z</dcterms:created>
  <dcterms:modified xsi:type="dcterms:W3CDTF">2024-06-06T07:47:31Z</dcterms:modified>
  <cp:category>HA12</cp:category>
  <cp:version>HA12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y fmtid="{D5CDD505-2E9C-101B-9397-08002B2CF9AE}" pid="3" name="MediaServiceImageTags">
    <vt:lpwstr/>
  </property>
</Properties>
</file>