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60" r:id="rId4"/>
    <p:sldId id="261" r:id="rId5"/>
    <p:sldId id="259" r:id="rId6"/>
    <p:sldId id="257" r:id="rId7"/>
    <p:sldId id="263" r:id="rId8"/>
    <p:sldId id="264" r:id="rId9"/>
    <p:sldId id="265" r:id="rId10"/>
    <p:sldId id="266" r:id="rId11"/>
    <p:sldId id="267" r:id="rId12"/>
    <p:sldId id="262" r:id="rId13"/>
    <p:sldId id="268" r:id="rId14"/>
    <p:sldId id="271" r:id="rId15"/>
    <p:sldId id="272" r:id="rId16"/>
    <p:sldId id="273" r:id="rId17"/>
    <p:sldId id="269" r:id="rId18"/>
    <p:sldId id="274" r:id="rId19"/>
    <p:sldId id="275" r:id="rId20"/>
    <p:sldId id="276" r:id="rId21"/>
    <p:sldId id="277" r:id="rId22"/>
    <p:sldId id="278" r:id="rId23"/>
    <p:sldId id="279" r:id="rId24"/>
    <p:sldId id="280" r:id="rId25"/>
    <p:sldId id="281" r:id="rId26"/>
    <p:sldId id="282" r:id="rId27"/>
    <p:sldId id="285" r:id="rId28"/>
    <p:sldId id="297" r:id="rId29"/>
    <p:sldId id="283" r:id="rId30"/>
    <p:sldId id="284" r:id="rId31"/>
    <p:sldId id="286"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188"/>
    <a:srgbClr val="FFF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17DBE4-0951-403E-9777-234157B9B15B}" v="1" dt="2024-10-12T14:12:25.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1695" y="8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5DA89750-8641-4578-961E-DF76F130BAC3}"/>
    <pc:docChg chg="modSld">
      <pc:chgData name="Trần Thị Bích" userId="9d8effc8-766d-4e1d-b902-18f00c0dc3e8" providerId="ADAL" clId="{5DA89750-8641-4578-961E-DF76F130BAC3}" dt="2024-08-18T07:49:20.361" v="1" actId="208"/>
      <pc:docMkLst>
        <pc:docMk/>
      </pc:docMkLst>
      <pc:sldChg chg="modSp mod">
        <pc:chgData name="Trần Thị Bích" userId="9d8effc8-766d-4e1d-b902-18f00c0dc3e8" providerId="ADAL" clId="{5DA89750-8641-4578-961E-DF76F130BAC3}" dt="2024-08-18T07:49:20.361" v="1" actId="208"/>
        <pc:sldMkLst>
          <pc:docMk/>
          <pc:sldMk cId="1149722947" sldId="256"/>
        </pc:sldMkLst>
        <pc:spChg chg="mod">
          <ac:chgData name="Trần Thị Bích" userId="9d8effc8-766d-4e1d-b902-18f00c0dc3e8" providerId="ADAL" clId="{5DA89750-8641-4578-961E-DF76F130BAC3}" dt="2024-08-18T07:49:20.361" v="1" actId="208"/>
          <ac:spMkLst>
            <pc:docMk/>
            <pc:sldMk cId="1149722947" sldId="256"/>
            <ac:spMk id="9" creationId="{A4246C27-9980-A32B-C212-119F216B7192}"/>
          </ac:spMkLst>
        </pc:spChg>
        <pc:spChg chg="mod">
          <ac:chgData name="Trần Thị Bích" userId="9d8effc8-766d-4e1d-b902-18f00c0dc3e8" providerId="ADAL" clId="{5DA89750-8641-4578-961E-DF76F130BAC3}" dt="2024-08-18T07:47:47.491" v="0" actId="208"/>
          <ac:spMkLst>
            <pc:docMk/>
            <pc:sldMk cId="1149722947" sldId="256"/>
            <ac:spMk id="17" creationId="{989ABC1B-C796-76EA-87AA-ACE8C750EB4E}"/>
          </ac:spMkLst>
        </pc:spChg>
      </pc:sldChg>
    </pc:docChg>
  </pc:docChgLst>
  <pc:docChgLst>
    <pc:chgData name="Mai Linh Trần" userId="1ca7ee839224ba6e" providerId="LiveId" clId="{6A17DBE4-0951-403E-9777-234157B9B15B}"/>
    <pc:docChg chg="custSel delSld modMainMaster">
      <pc:chgData name="Mai Linh Trần" userId="1ca7ee839224ba6e" providerId="LiveId" clId="{6A17DBE4-0951-403E-9777-234157B9B15B}" dt="2024-10-12T14:13:03.672" v="9" actId="478"/>
      <pc:docMkLst>
        <pc:docMk/>
      </pc:docMkLst>
      <pc:sldChg chg="del">
        <pc:chgData name="Mai Linh Trần" userId="1ca7ee839224ba6e" providerId="LiveId" clId="{6A17DBE4-0951-403E-9777-234157B9B15B}" dt="2024-10-12T14:12:37.027" v="6" actId="47"/>
        <pc:sldMkLst>
          <pc:docMk/>
          <pc:sldMk cId="0" sldId="296"/>
        </pc:sldMkLst>
      </pc:sldChg>
      <pc:sldMasterChg chg="delSp modSp mod modSldLayout">
        <pc:chgData name="Mai Linh Trần" userId="1ca7ee839224ba6e" providerId="LiveId" clId="{6A17DBE4-0951-403E-9777-234157B9B15B}" dt="2024-10-12T14:13:03.672" v="9" actId="478"/>
        <pc:sldMasterMkLst>
          <pc:docMk/>
          <pc:sldMasterMk cId="1860587342" sldId="2147483648"/>
        </pc:sldMasterMkLst>
        <pc:spChg chg="del mod">
          <ac:chgData name="Mai Linh Trần" userId="1ca7ee839224ba6e" providerId="LiveId" clId="{6A17DBE4-0951-403E-9777-234157B9B15B}" dt="2024-10-12T14:12:05.470" v="5" actId="478"/>
          <ac:spMkLst>
            <pc:docMk/>
            <pc:sldMasterMk cId="1860587342" sldId="2147483648"/>
            <ac:spMk id="7" creationId="{22E662E3-4073-E7E6-A653-220304F2BCD9}"/>
          </ac:spMkLst>
        </pc:spChg>
        <pc:picChg chg="del">
          <ac:chgData name="Mai Linh Trần" userId="1ca7ee839224ba6e" providerId="LiveId" clId="{6A17DBE4-0951-403E-9777-234157B9B15B}" dt="2024-10-12T14:12:01.061" v="1" actId="478"/>
          <ac:picMkLst>
            <pc:docMk/>
            <pc:sldMasterMk cId="1860587342" sldId="2147483648"/>
            <ac:picMk id="8" creationId="{401065A7-0D4B-FD06-068E-2B246D54810C}"/>
          </ac:picMkLst>
        </pc:picChg>
        <pc:picChg chg="del">
          <ac:chgData name="Mai Linh Trần" userId="1ca7ee839224ba6e" providerId="LiveId" clId="{6A17DBE4-0951-403E-9777-234157B9B15B}" dt="2024-10-12T14:12:00.123" v="0" actId="478"/>
          <ac:picMkLst>
            <pc:docMk/>
            <pc:sldMasterMk cId="1860587342" sldId="2147483648"/>
            <ac:picMk id="9" creationId="{4AEA2C2B-4BB1-D769-DB1F-7B287E1D5A6A}"/>
          </ac:picMkLst>
        </pc:picChg>
        <pc:picChg chg="del">
          <ac:chgData name="Mai Linh Trần" userId="1ca7ee839224ba6e" providerId="LiveId" clId="{6A17DBE4-0951-403E-9777-234157B9B15B}" dt="2024-10-12T14:12:03.278" v="3" actId="478"/>
          <ac:picMkLst>
            <pc:docMk/>
            <pc:sldMasterMk cId="1860587342" sldId="2147483648"/>
            <ac:picMk id="10" creationId="{489475CB-59F1-F143-7D9E-43EACEA3733A}"/>
          </ac:picMkLst>
        </pc:picChg>
        <pc:picChg chg="del">
          <ac:chgData name="Mai Linh Trần" userId="1ca7ee839224ba6e" providerId="LiveId" clId="{6A17DBE4-0951-403E-9777-234157B9B15B}" dt="2024-10-12T14:12:02.138" v="2" actId="478"/>
          <ac:picMkLst>
            <pc:docMk/>
            <pc:sldMasterMk cId="1860587342" sldId="2147483648"/>
            <ac:picMk id="11" creationId="{32EE2DFB-7896-CC34-6E26-9ABE9CA44EB9}"/>
          </ac:picMkLst>
        </pc:picChg>
        <pc:sldLayoutChg chg="delSp mod">
          <pc:chgData name="Mai Linh Trần" userId="1ca7ee839224ba6e" providerId="LiveId" clId="{6A17DBE4-0951-403E-9777-234157B9B15B}" dt="2024-10-12T14:12:58.388" v="7" actId="478"/>
          <pc:sldLayoutMkLst>
            <pc:docMk/>
            <pc:sldMasterMk cId="1860587342" sldId="2147483648"/>
            <pc:sldLayoutMk cId="3805311492" sldId="2147483649"/>
          </pc:sldLayoutMkLst>
          <pc:picChg chg="del">
            <ac:chgData name="Mai Linh Trần" userId="1ca7ee839224ba6e" providerId="LiveId" clId="{6A17DBE4-0951-403E-9777-234157B9B15B}" dt="2024-10-12T14:12:58.388" v="7" actId="478"/>
            <ac:picMkLst>
              <pc:docMk/>
              <pc:sldMasterMk cId="1860587342" sldId="2147483648"/>
              <pc:sldLayoutMk cId="3805311492" sldId="2147483649"/>
              <ac:picMk id="8" creationId="{ECE6D32E-08AD-683D-89A8-C7E642AF9C07}"/>
            </ac:picMkLst>
          </pc:picChg>
        </pc:sldLayoutChg>
        <pc:sldLayoutChg chg="delSp mod">
          <pc:chgData name="Mai Linh Trần" userId="1ca7ee839224ba6e" providerId="LiveId" clId="{6A17DBE4-0951-403E-9777-234157B9B15B}" dt="2024-10-12T14:13:01.325" v="8" actId="478"/>
          <pc:sldLayoutMkLst>
            <pc:docMk/>
            <pc:sldMasterMk cId="1860587342" sldId="2147483648"/>
            <pc:sldLayoutMk cId="1062551581" sldId="2147483650"/>
          </pc:sldLayoutMkLst>
          <pc:picChg chg="del">
            <ac:chgData name="Mai Linh Trần" userId="1ca7ee839224ba6e" providerId="LiveId" clId="{6A17DBE4-0951-403E-9777-234157B9B15B}" dt="2024-10-12T14:13:01.325" v="8" actId="478"/>
            <ac:picMkLst>
              <pc:docMk/>
              <pc:sldMasterMk cId="1860587342" sldId="2147483648"/>
              <pc:sldLayoutMk cId="1062551581" sldId="2147483650"/>
              <ac:picMk id="9" creationId="{4D4DC60C-F09A-5774-DC16-39E1A612F2C6}"/>
            </ac:picMkLst>
          </pc:picChg>
        </pc:sldLayoutChg>
        <pc:sldLayoutChg chg="delSp mod">
          <pc:chgData name="Mai Linh Trần" userId="1ca7ee839224ba6e" providerId="LiveId" clId="{6A17DBE4-0951-403E-9777-234157B9B15B}" dt="2024-10-12T14:13:03.672" v="9" actId="478"/>
          <pc:sldLayoutMkLst>
            <pc:docMk/>
            <pc:sldMasterMk cId="1860587342" sldId="2147483648"/>
            <pc:sldLayoutMk cId="4170476158" sldId="2147483655"/>
          </pc:sldLayoutMkLst>
          <pc:picChg chg="del">
            <ac:chgData name="Mai Linh Trần" userId="1ca7ee839224ba6e" providerId="LiveId" clId="{6A17DBE4-0951-403E-9777-234157B9B15B}" dt="2024-10-12T14:13:03.672" v="9" actId="478"/>
            <ac:picMkLst>
              <pc:docMk/>
              <pc:sldMasterMk cId="1860587342" sldId="2147483648"/>
              <pc:sldLayoutMk cId="4170476158" sldId="2147483655"/>
              <ac:picMk id="8" creationId="{1FB3B520-1462-EF4E-F030-C75CE6EB8BAD}"/>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6C351-8FC6-40EF-8304-576762930874}"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FD431-39FF-451D-993D-E348991291E1}" type="slidenum">
              <a:rPr lang="en-US" smtClean="0"/>
              <a:t>‹#›</a:t>
            </a:fld>
            <a:endParaRPr lang="en-US"/>
          </a:p>
        </p:txBody>
      </p:sp>
    </p:spTree>
    <p:extLst>
      <p:ext uri="{BB962C8B-B14F-4D97-AF65-F5344CB8AC3E}">
        <p14:creationId xmlns:p14="http://schemas.microsoft.com/office/powerpoint/2010/main" val="115824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https://www.youtube.com/watch?v=RrmFQlagTi4</a:t>
            </a:r>
          </a:p>
        </p:txBody>
      </p:sp>
      <p:sp>
        <p:nvSpPr>
          <p:cNvPr id="4" name="Slide Number Placeholder 3"/>
          <p:cNvSpPr>
            <a:spLocks noGrp="1"/>
          </p:cNvSpPr>
          <p:nvPr>
            <p:ph type="sldNum" sz="quarter" idx="10"/>
          </p:nvPr>
        </p:nvSpPr>
        <p:spPr/>
        <p:txBody>
          <a:bodyPr/>
          <a:lstStyle/>
          <a:p>
            <a:fld id="{A4CFD431-39FF-451D-993D-E348991291E1}" type="slidenum">
              <a:rPr lang="en-US" smtClean="0"/>
              <a:t>4</a:t>
            </a:fld>
            <a:endParaRPr lang="en-US"/>
          </a:p>
        </p:txBody>
      </p:sp>
    </p:spTree>
    <p:extLst>
      <p:ext uri="{BB962C8B-B14F-4D97-AF65-F5344CB8AC3E}">
        <p14:creationId xmlns:p14="http://schemas.microsoft.com/office/powerpoint/2010/main" val="255831386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ave with a pool of water&#10;&#10;Description automatically generated">
            <a:extLst>
              <a:ext uri="{FF2B5EF4-FFF2-40B4-BE49-F238E27FC236}">
                <a16:creationId xmlns:a16="http://schemas.microsoft.com/office/drawing/2014/main" id="{87EDA6F2-A117-0D03-C5AE-E3B71A26380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6D89BF0-4C43-5E9C-DDE2-D12507D66A37}"/>
              </a:ext>
            </a:extLst>
          </p:cNvPr>
          <p:cNvPicPr>
            <a:picLocks noChangeAspect="1"/>
          </p:cNvPicPr>
          <p:nvPr userDrawn="1"/>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380531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Sun shining through a cave&#10;&#10;Description automatically generated">
            <a:extLst>
              <a:ext uri="{FF2B5EF4-FFF2-40B4-BE49-F238E27FC236}">
                <a16:creationId xmlns:a16="http://schemas.microsoft.com/office/drawing/2014/main" id="{C25117C6-1B5C-6E11-D7CE-7D5E7DE500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pic>
        <p:nvPicPr>
          <p:cNvPr id="10" name="Picture 9">
            <a:extLst>
              <a:ext uri="{FF2B5EF4-FFF2-40B4-BE49-F238E27FC236}">
                <a16:creationId xmlns:a16="http://schemas.microsoft.com/office/drawing/2014/main" id="{E99AB08F-19C5-9B16-99AF-D394F5916E11}"/>
              </a:ext>
            </a:extLst>
          </p:cNvPr>
          <p:cNvPicPr>
            <a:picLocks noChangeAspect="1"/>
          </p:cNvPicPr>
          <p:nvPr userDrawn="1"/>
        </p:nvPicPr>
        <p:blipFill>
          <a:blip r:embed="rId3"/>
          <a:stretch>
            <a:fillRect/>
          </a:stretch>
        </p:blipFill>
        <p:spPr>
          <a:xfrm>
            <a:off x="-23255" y="6464109"/>
            <a:ext cx="1450974" cy="499915"/>
          </a:xfrm>
          <a:prstGeom prst="rect">
            <a:avLst/>
          </a:prstGeom>
        </p:spPr>
      </p:pic>
    </p:spTree>
    <p:extLst>
      <p:ext uri="{BB962C8B-B14F-4D97-AF65-F5344CB8AC3E}">
        <p14:creationId xmlns:p14="http://schemas.microsoft.com/office/powerpoint/2010/main" val="106255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ave with a pool of water&#10;&#10;Description automatically generated">
            <a:extLst>
              <a:ext uri="{FF2B5EF4-FFF2-40B4-BE49-F238E27FC236}">
                <a16:creationId xmlns:a16="http://schemas.microsoft.com/office/drawing/2014/main" id="{EE8BBD3C-10AC-2330-3E00-94BBE861A60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3384325-EB58-6A65-EE18-C0B7E2118657}"/>
              </a:ext>
            </a:extLst>
          </p:cNvPr>
          <p:cNvSpPr/>
          <p:nvPr userDrawn="1"/>
        </p:nvSpPr>
        <p:spPr>
          <a:xfrm>
            <a:off x="264160" y="233680"/>
            <a:ext cx="11653520" cy="6441440"/>
          </a:xfrm>
          <a:prstGeom prst="rect">
            <a:avLst/>
          </a:prstGeom>
          <a:solidFill>
            <a:schemeClr val="bg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D39B933-AC7F-9532-A259-646FAFE1E5CA}"/>
              </a:ext>
            </a:extLst>
          </p:cNvPr>
          <p:cNvSpPr/>
          <p:nvPr userDrawn="1"/>
        </p:nvSpPr>
        <p:spPr>
          <a:xfrm>
            <a:off x="345440" y="314960"/>
            <a:ext cx="11470640" cy="6289040"/>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BEBC1E1-D964-ED69-8967-3BE33A0F4E61}"/>
              </a:ext>
            </a:extLst>
          </p:cNvPr>
          <p:cNvPicPr>
            <a:picLocks noChangeAspect="1"/>
          </p:cNvPicPr>
          <p:nvPr userDrawn="1"/>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417047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52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614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9496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587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7" r:id="rId4"/>
    <p:sldLayoutId id="2147483658" r:id="rId5"/>
    <p:sldLayoutId id="214748365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4B7D7A-7F00-4A71-C3F9-3F469250E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711"/>
            <a:ext cx="1538269" cy="1538268"/>
          </a:xfrm>
          <a:prstGeom prst="rect">
            <a:avLst/>
          </a:prstGeom>
        </p:spPr>
      </p:pic>
      <p:pic>
        <p:nvPicPr>
          <p:cNvPr id="7" name="Picture 6">
            <a:extLst>
              <a:ext uri="{FF2B5EF4-FFF2-40B4-BE49-F238E27FC236}">
                <a16:creationId xmlns:a16="http://schemas.microsoft.com/office/drawing/2014/main" id="{954E6228-9005-0B41-41CF-4AF2BDFD5DDB}"/>
              </a:ext>
            </a:extLst>
          </p:cNvPr>
          <p:cNvPicPr>
            <a:picLocks noChangeAspect="1"/>
          </p:cNvPicPr>
          <p:nvPr/>
        </p:nvPicPr>
        <p:blipFill>
          <a:blip r:embed="rId3"/>
          <a:stretch>
            <a:fillRect/>
          </a:stretch>
        </p:blipFill>
        <p:spPr>
          <a:xfrm>
            <a:off x="4629785" y="185125"/>
            <a:ext cx="2932430" cy="755970"/>
          </a:xfrm>
          <a:prstGeom prst="rect">
            <a:avLst/>
          </a:prstGeom>
        </p:spPr>
      </p:pic>
      <p:pic>
        <p:nvPicPr>
          <p:cNvPr id="2" name="Picture 1">
            <a:extLst>
              <a:ext uri="{FF2B5EF4-FFF2-40B4-BE49-F238E27FC236}">
                <a16:creationId xmlns:a16="http://schemas.microsoft.com/office/drawing/2014/main" id="{B34D8A8F-03CE-53B2-542D-F7689C776BE2}"/>
              </a:ext>
            </a:extLst>
          </p:cNvPr>
          <p:cNvPicPr>
            <a:picLocks noChangeAspect="1"/>
          </p:cNvPicPr>
          <p:nvPr/>
        </p:nvPicPr>
        <p:blipFill>
          <a:blip r:embed="rId4"/>
          <a:stretch>
            <a:fillRect/>
          </a:stretch>
        </p:blipFill>
        <p:spPr>
          <a:xfrm>
            <a:off x="993205" y="1284655"/>
            <a:ext cx="10205589" cy="4986960"/>
          </a:xfrm>
          <a:prstGeom prst="rect">
            <a:avLst/>
          </a:prstGeom>
        </p:spPr>
      </p:pic>
    </p:spTree>
    <p:extLst>
      <p:ext uri="{BB962C8B-B14F-4D97-AF65-F5344CB8AC3E}">
        <p14:creationId xmlns:p14="http://schemas.microsoft.com/office/powerpoint/2010/main" val="11497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789B2D-4C9F-5A97-E0F2-CEF2D04A4B64}"/>
              </a:ext>
            </a:extLst>
          </p:cNvPr>
          <p:cNvSpPr/>
          <p:nvPr/>
        </p:nvSpPr>
        <p:spPr>
          <a:xfrm>
            <a:off x="382145" y="4511803"/>
            <a:ext cx="11427710" cy="2004677"/>
          </a:xfrm>
          <a:prstGeom prst="rect">
            <a:avLst/>
          </a:prstGeom>
          <a:solidFill>
            <a:schemeClr val="accent4">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311BF1C-CB4A-FE3B-6164-2CC1E942C84E}"/>
              </a:ext>
            </a:extLst>
          </p:cNvPr>
          <p:cNvSpPr/>
          <p:nvPr/>
        </p:nvSpPr>
        <p:spPr>
          <a:xfrm>
            <a:off x="382145" y="1026924"/>
            <a:ext cx="11427710" cy="3423156"/>
          </a:xfrm>
          <a:prstGeom prst="rect">
            <a:avLst/>
          </a:prstGeom>
          <a:solidFill>
            <a:schemeClr val="accent3">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DBF73CC1-21DA-443A-DDB4-2DFAF7CBEC4F}"/>
              </a:ext>
            </a:extLst>
          </p:cNvPr>
          <p:cNvPicPr>
            <a:picLocks noChangeAspect="1"/>
          </p:cNvPicPr>
          <p:nvPr/>
        </p:nvPicPr>
        <p:blipFill>
          <a:blip r:embed="rId2"/>
          <a:stretch>
            <a:fillRect/>
          </a:stretch>
        </p:blipFill>
        <p:spPr>
          <a:xfrm>
            <a:off x="2548511" y="338294"/>
            <a:ext cx="7094977" cy="1053626"/>
          </a:xfrm>
          <a:prstGeom prst="rect">
            <a:avLst/>
          </a:prstGeom>
        </p:spPr>
      </p:pic>
      <p:sp>
        <p:nvSpPr>
          <p:cNvPr id="4" name="TextBox 3">
            <a:extLst>
              <a:ext uri="{FF2B5EF4-FFF2-40B4-BE49-F238E27FC236}">
                <a16:creationId xmlns:a16="http://schemas.microsoft.com/office/drawing/2014/main" id="{91E828E0-525F-272E-B5FF-709EC86E60A5}"/>
              </a:ext>
            </a:extLst>
          </p:cNvPr>
          <p:cNvSpPr txBox="1"/>
          <p:nvPr/>
        </p:nvSpPr>
        <p:spPr>
          <a:xfrm>
            <a:off x="382145" y="1026924"/>
            <a:ext cx="11346429" cy="54784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0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0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94BD4CEA-DFA8-B12B-3234-B5895267CF31}"/>
              </a:ext>
            </a:extLst>
          </p:cNvPr>
          <p:cNvSpPr/>
          <p:nvPr/>
        </p:nvSpPr>
        <p:spPr>
          <a:xfrm>
            <a:off x="382145" y="1088648"/>
            <a:ext cx="475156" cy="398207"/>
          </a:xfrm>
          <a:prstGeom prst="ellipse">
            <a:avLst/>
          </a:prstGeom>
          <a:solidFill>
            <a:srgbClr val="00C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444C25D3-42D0-A956-D50F-928A9A6FE46A}"/>
              </a:ext>
            </a:extLst>
          </p:cNvPr>
          <p:cNvSpPr/>
          <p:nvPr/>
        </p:nvSpPr>
        <p:spPr>
          <a:xfrm>
            <a:off x="463426" y="4511804"/>
            <a:ext cx="475156" cy="398207"/>
          </a:xfrm>
          <a:prstGeom prst="ellipse">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2</a:t>
            </a:r>
            <a:endPar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43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C92E66-47D4-00CD-DA68-F54C584D8614}"/>
              </a:ext>
            </a:extLst>
          </p:cNvPr>
          <p:cNvSpPr/>
          <p:nvPr/>
        </p:nvSpPr>
        <p:spPr>
          <a:xfrm>
            <a:off x="382145" y="600204"/>
            <a:ext cx="11427710" cy="4368036"/>
          </a:xfrm>
          <a:prstGeom prst="rect">
            <a:avLst/>
          </a:prstGeom>
          <a:solidFill>
            <a:srgbClr val="FFFF8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1E828E0-525F-272E-B5FF-709EC86E60A5}"/>
              </a:ext>
            </a:extLst>
          </p:cNvPr>
          <p:cNvSpPr txBox="1"/>
          <p:nvPr/>
        </p:nvSpPr>
        <p:spPr>
          <a:xfrm>
            <a:off x="422785" y="600204"/>
            <a:ext cx="11346429" cy="4939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Sơn Đoòng sở hữu hệ sinh thái đặc biệt.</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a:t>
            </a:r>
            <a:r>
              <a:rPr lang="en-US" sz="3000" dirty="0">
                <a:solidFill>
                  <a:srgbClr val="002060"/>
                </a:solidFill>
                <a:latin typeface="Cambria" panose="02040503050406030204" pitchFamily="18" charset="0"/>
                <a:ea typeface="Cambria" panose="02040503050406030204" pitchFamily="18" charset="0"/>
              </a:rPr>
              <a:t>đ</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iểm chung là không có mắt và cơ thể trong suốt.</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(Phan Nguyên </a:t>
            </a:r>
            <a:r>
              <a:rPr kumimoji="0" lang="vi-VN" sz="30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tổng hợp</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83CF83E2-AD14-4912-6028-C0FD6BDBA169}"/>
              </a:ext>
            </a:extLst>
          </p:cNvPr>
          <p:cNvSpPr/>
          <p:nvPr/>
        </p:nvSpPr>
        <p:spPr>
          <a:xfrm>
            <a:off x="422785" y="692304"/>
            <a:ext cx="475156" cy="398207"/>
          </a:xfrm>
          <a:prstGeom prst="ellipse">
            <a:avLst/>
          </a:prstGeom>
          <a:solidFill>
            <a:srgbClr val="F8FB80"/>
          </a:solidFill>
          <a:ln w="12700" cap="flat" cmpd="sng" algn="ctr">
            <a:solidFill>
              <a:schemeClr val="accent3">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3</a:t>
            </a:r>
            <a:endParaRPr kumimoji="0" lang="en-US" sz="32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92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hild in a scout outfit pointing&#10;&#10;Description automatically generated">
            <a:extLst>
              <a:ext uri="{FF2B5EF4-FFF2-40B4-BE49-F238E27FC236}">
                <a16:creationId xmlns:a16="http://schemas.microsoft.com/office/drawing/2014/main" id="{F695286F-2EE3-7B09-411A-2ABF1FB847F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69264" y="1239520"/>
            <a:ext cx="3129201" cy="5618480"/>
          </a:xfrm>
          <a:prstGeom prst="rect">
            <a:avLst/>
          </a:prstGeom>
        </p:spPr>
      </p:pic>
      <p:grpSp>
        <p:nvGrpSpPr>
          <p:cNvPr id="11" name="Group 10">
            <a:extLst>
              <a:ext uri="{FF2B5EF4-FFF2-40B4-BE49-F238E27FC236}">
                <a16:creationId xmlns:a16="http://schemas.microsoft.com/office/drawing/2014/main" id="{84464F94-6CB7-82EF-B97A-F825C560FF3C}"/>
              </a:ext>
            </a:extLst>
          </p:cNvPr>
          <p:cNvGrpSpPr/>
          <p:nvPr/>
        </p:nvGrpSpPr>
        <p:grpSpPr>
          <a:xfrm>
            <a:off x="3718256" y="467360"/>
            <a:ext cx="7904480" cy="2245360"/>
            <a:chOff x="3718256" y="467360"/>
            <a:chExt cx="7904480" cy="2245360"/>
          </a:xfrm>
        </p:grpSpPr>
        <p:sp>
          <p:nvSpPr>
            <p:cNvPr id="8" name="Speech Bubble: Rectangle with Corners Rounded 7">
              <a:extLst>
                <a:ext uri="{FF2B5EF4-FFF2-40B4-BE49-F238E27FC236}">
                  <a16:creationId xmlns:a16="http://schemas.microsoft.com/office/drawing/2014/main" id="{508FDEFC-FF9F-E471-DCDD-5FB42C1B6837}"/>
                </a:ext>
              </a:extLst>
            </p:cNvPr>
            <p:cNvSpPr/>
            <p:nvPr/>
          </p:nvSpPr>
          <p:spPr>
            <a:xfrm>
              <a:off x="3718256" y="467360"/>
              <a:ext cx="7904480" cy="2245360"/>
            </a:xfrm>
            <a:prstGeom prst="wedgeRoundRectCallout">
              <a:avLst>
                <a:gd name="adj1" fmla="val -46173"/>
                <a:gd name="adj2" fmla="val 62500"/>
                <a:gd name="adj3" fmla="val 16667"/>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785528-2EFD-E32C-53E3-1C17811B6370}"/>
                </a:ext>
              </a:extLst>
            </p:cNvPr>
            <p:cNvSpPr txBox="1"/>
            <p:nvPr/>
          </p:nvSpPr>
          <p:spPr>
            <a:xfrm>
              <a:off x="3830320" y="568960"/>
              <a:ext cx="7630160" cy="2062103"/>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Trong 3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điểm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r>
                <a:rPr lang="en-US" sz="3200" b="1" dirty="0">
                  <a:latin typeface="Cambria" panose="02040503050406030204" pitchFamily="18" charset="0"/>
                  <a:ea typeface="Cambria" panose="02040503050406030204" pitchFamily="18" charset="0"/>
                </a:rPr>
                <a:t>? Theo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điểm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ý </a:t>
              </a:r>
              <a:r>
                <a:rPr lang="en-US" sz="3200" b="1" dirty="0" err="1">
                  <a:latin typeface="Cambria" panose="02040503050406030204" pitchFamily="18" charset="0"/>
                  <a:ea typeface="Cambria" panose="02040503050406030204" pitchFamily="18" charset="0"/>
                </a:rPr>
                <a:t>nghĩa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a:t>
              </a:r>
            </a:p>
          </p:txBody>
        </p:sp>
      </p:grpSp>
      <p:grpSp>
        <p:nvGrpSpPr>
          <p:cNvPr id="14" name="Group 13">
            <a:extLst>
              <a:ext uri="{FF2B5EF4-FFF2-40B4-BE49-F238E27FC236}">
                <a16:creationId xmlns:a16="http://schemas.microsoft.com/office/drawing/2014/main" id="{3E17CCE1-7C30-2817-628E-C40B7DA47894}"/>
              </a:ext>
            </a:extLst>
          </p:cNvPr>
          <p:cNvGrpSpPr/>
          <p:nvPr/>
        </p:nvGrpSpPr>
        <p:grpSpPr>
          <a:xfrm>
            <a:off x="4722434" y="3738707"/>
            <a:ext cx="6605966" cy="2418253"/>
            <a:chOff x="4925634" y="3027507"/>
            <a:chExt cx="6605966" cy="2418253"/>
          </a:xfrm>
        </p:grpSpPr>
        <p:sp>
          <p:nvSpPr>
            <p:cNvPr id="12" name="圆角矩形 15">
              <a:extLst>
                <a:ext uri="{FF2B5EF4-FFF2-40B4-BE49-F238E27FC236}">
                  <a16:creationId xmlns:a16="http://schemas.microsoft.com/office/drawing/2014/main" id="{47E9B8D6-31E1-7160-22A1-C621E421ED72}"/>
                </a:ext>
              </a:extLst>
            </p:cNvPr>
            <p:cNvSpPr/>
            <p:nvPr/>
          </p:nvSpPr>
          <p:spPr>
            <a:xfrm>
              <a:off x="4925634" y="3027507"/>
              <a:ext cx="6605966" cy="2418253"/>
            </a:xfrm>
            <a:custGeom>
              <a:avLst/>
              <a:gdLst>
                <a:gd name="connsiteX0" fmla="*/ 0 w 6605966"/>
                <a:gd name="connsiteY0" fmla="*/ 403050 h 2418253"/>
                <a:gd name="connsiteX1" fmla="*/ 403050 w 6605966"/>
                <a:gd name="connsiteY1" fmla="*/ 0 h 2418253"/>
                <a:gd name="connsiteX2" fmla="*/ 6202916 w 6605966"/>
                <a:gd name="connsiteY2" fmla="*/ 0 h 2418253"/>
                <a:gd name="connsiteX3" fmla="*/ 6605966 w 6605966"/>
                <a:gd name="connsiteY3" fmla="*/ 403050 h 2418253"/>
                <a:gd name="connsiteX4" fmla="*/ 6605966 w 6605966"/>
                <a:gd name="connsiteY4" fmla="*/ 2015203 h 2418253"/>
                <a:gd name="connsiteX5" fmla="*/ 6202916 w 6605966"/>
                <a:gd name="connsiteY5" fmla="*/ 2418253 h 2418253"/>
                <a:gd name="connsiteX6" fmla="*/ 403050 w 6605966"/>
                <a:gd name="connsiteY6" fmla="*/ 2418253 h 2418253"/>
                <a:gd name="connsiteX7" fmla="*/ 0 w 6605966"/>
                <a:gd name="connsiteY7" fmla="*/ 2015203 h 2418253"/>
                <a:gd name="connsiteX8" fmla="*/ 0 w 6605966"/>
                <a:gd name="connsiteY8" fmla="*/ 403050 h 241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5966" h="2418253" extrusionOk="0">
                  <a:moveTo>
                    <a:pt x="0" y="403050"/>
                  </a:moveTo>
                  <a:cubicBezTo>
                    <a:pt x="-17360" y="173641"/>
                    <a:pt x="191338" y="-11003"/>
                    <a:pt x="403050" y="0"/>
                  </a:cubicBezTo>
                  <a:cubicBezTo>
                    <a:pt x="1187568" y="-94193"/>
                    <a:pt x="5307223" y="-70811"/>
                    <a:pt x="6202916" y="0"/>
                  </a:cubicBezTo>
                  <a:cubicBezTo>
                    <a:pt x="6460043" y="15537"/>
                    <a:pt x="6623737" y="172466"/>
                    <a:pt x="6605966" y="403050"/>
                  </a:cubicBezTo>
                  <a:cubicBezTo>
                    <a:pt x="6715690" y="666058"/>
                    <a:pt x="6602378" y="1374858"/>
                    <a:pt x="6605966" y="2015203"/>
                  </a:cubicBezTo>
                  <a:cubicBezTo>
                    <a:pt x="6580688" y="2232694"/>
                    <a:pt x="6415259" y="2404259"/>
                    <a:pt x="6202916" y="2418253"/>
                  </a:cubicBezTo>
                  <a:cubicBezTo>
                    <a:pt x="4304633" y="2396628"/>
                    <a:pt x="1826402" y="2532829"/>
                    <a:pt x="403050" y="2418253"/>
                  </a:cubicBezTo>
                  <a:cubicBezTo>
                    <a:pt x="168855" y="2456758"/>
                    <a:pt x="40477" y="2236964"/>
                    <a:pt x="0" y="2015203"/>
                  </a:cubicBezTo>
                  <a:cubicBezTo>
                    <a:pt x="-130999" y="1489492"/>
                    <a:pt x="-18139" y="706814"/>
                    <a:pt x="0" y="403050"/>
                  </a:cubicBezTo>
                  <a:close/>
                </a:path>
              </a:pathLst>
            </a:custGeom>
            <a:noFill/>
            <a:ln w="28575">
              <a:solidFill>
                <a:srgbClr val="FFBB00"/>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TextBox 12">
              <a:extLst>
                <a:ext uri="{FF2B5EF4-FFF2-40B4-BE49-F238E27FC236}">
                  <a16:creationId xmlns:a16="http://schemas.microsoft.com/office/drawing/2014/main" id="{FA638F77-D52E-676F-B8BD-AB4BC2F0A324}"/>
                </a:ext>
              </a:extLst>
            </p:cNvPr>
            <p:cNvSpPr txBox="1"/>
            <p:nvPr/>
          </p:nvSpPr>
          <p:spPr>
            <a:xfrm>
              <a:off x="5166607" y="3180080"/>
              <a:ext cx="6124019" cy="2062103"/>
            </a:xfrm>
            <a:prstGeom prst="rect">
              <a:avLst/>
            </a:prstGeom>
            <a:noFill/>
          </p:spPr>
          <p:txBody>
            <a:bodyPr wrap="square" rtlCol="0">
              <a:spAutoFit/>
            </a:bodyPr>
            <a:lstStyle/>
            <a:p>
              <a:pPr algn="just"/>
              <a:r>
                <a:rPr lang="vi-VN"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a:solidFill>
                    <a:schemeClr val="accent3">
                      <a:lumMod val="75000"/>
                    </a:schemeClr>
                  </a:solidFill>
                  <a:latin typeface="Cambria" panose="02040503050406030204" pitchFamily="18" charset="0"/>
                  <a:ea typeface="Cambria" panose="02040503050406030204" pitchFamily="18" charset="0"/>
                </a:rPr>
                <a:t>Ba </a:t>
              </a:r>
              <a:r>
                <a:rPr lang="en-US" sz="3200" b="1" dirty="0" err="1">
                  <a:solidFill>
                    <a:schemeClr val="accent3">
                      <a:lumMod val="75000"/>
                    </a:schemeClr>
                  </a:solidFill>
                  <a:latin typeface="Cambria" panose="02040503050406030204" pitchFamily="18" charset="0"/>
                  <a:ea typeface="Cambria" panose="02040503050406030204" pitchFamily="18" charset="0"/>
                </a:rPr>
                <a:t>đoạn</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đều</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có</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phần</a:t>
              </a:r>
              <a:r>
                <a:rPr lang="en-US" sz="3200" b="1" dirty="0">
                  <a:solidFill>
                    <a:schemeClr val="accent3">
                      <a:lumMod val="75000"/>
                    </a:schemeClr>
                  </a:solidFill>
                  <a:latin typeface="Cambria" panose="02040503050406030204" pitchFamily="18" charset="0"/>
                  <a:ea typeface="Cambria" panose="02040503050406030204" pitchFamily="18" charset="0"/>
                </a:rPr>
                <a:t> in </a:t>
              </a:r>
              <a:r>
                <a:rPr lang="en-US" sz="3200" b="1" dirty="0" err="1">
                  <a:solidFill>
                    <a:schemeClr val="accent3">
                      <a:lumMod val="75000"/>
                    </a:schemeClr>
                  </a:solidFill>
                  <a:latin typeface="Cambria" panose="02040503050406030204" pitchFamily="18" charset="0"/>
                  <a:ea typeface="Cambria" panose="02040503050406030204" pitchFamily="18" charset="0"/>
                </a:rPr>
                <a:t>đậm</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chúng</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là</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chủ</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đề</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là</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thông</a:t>
              </a:r>
              <a:r>
                <a:rPr lang="en-US" sz="3200" b="1" dirty="0">
                  <a:solidFill>
                    <a:schemeClr val="accent3">
                      <a:lumMod val="75000"/>
                    </a:schemeClr>
                  </a:solidFill>
                  <a:latin typeface="Cambria" panose="02040503050406030204" pitchFamily="18" charset="0"/>
                  <a:ea typeface="Cambria" panose="02040503050406030204" pitchFamily="18" charset="0"/>
                </a:rPr>
                <a:t> tin </a:t>
              </a:r>
              <a:r>
                <a:rPr lang="en-US" sz="3200" b="1" dirty="0" err="1">
                  <a:solidFill>
                    <a:schemeClr val="accent3">
                      <a:lumMod val="75000"/>
                    </a:schemeClr>
                  </a:solidFill>
                  <a:latin typeface="Cambria" panose="02040503050406030204" pitchFamily="18" charset="0"/>
                  <a:ea typeface="Cambria" panose="02040503050406030204" pitchFamily="18" charset="0"/>
                </a:rPr>
                <a:t>có</a:t>
              </a:r>
              <a:r>
                <a:rPr lang="en-US" sz="3200" b="1" dirty="0">
                  <a:solidFill>
                    <a:schemeClr val="accent3">
                      <a:lumMod val="75000"/>
                    </a:schemeClr>
                  </a:solidFill>
                  <a:latin typeface="Cambria" panose="02040503050406030204" pitchFamily="18" charset="0"/>
                  <a:ea typeface="Cambria" panose="02040503050406030204" pitchFamily="18" charset="0"/>
                </a:rPr>
                <a:t> ý </a:t>
              </a:r>
              <a:r>
                <a:rPr lang="en-US" sz="3200" b="1" dirty="0" err="1">
                  <a:solidFill>
                    <a:schemeClr val="accent3">
                      <a:lumMod val="75000"/>
                    </a:schemeClr>
                  </a:solidFill>
                  <a:latin typeface="Cambria" panose="02040503050406030204" pitchFamily="18" charset="0"/>
                  <a:ea typeface="Cambria" panose="02040503050406030204" pitchFamily="18" charset="0"/>
                </a:rPr>
                <a:t>nghĩa</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khái</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quát</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cho</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nội</a:t>
              </a:r>
              <a:r>
                <a:rPr lang="en-US" sz="3200" b="1" dirty="0">
                  <a:solidFill>
                    <a:schemeClr val="accent3">
                      <a:lumMod val="75000"/>
                    </a:schemeClr>
                  </a:solidFill>
                  <a:latin typeface="Cambria" panose="02040503050406030204" pitchFamily="18" charset="0"/>
                  <a:ea typeface="Cambria" panose="02040503050406030204" pitchFamily="18" charset="0"/>
                </a:rPr>
                <a:t> dung </a:t>
              </a:r>
              <a:r>
                <a:rPr lang="en-US" sz="3200" b="1" dirty="0" err="1">
                  <a:solidFill>
                    <a:schemeClr val="accent3">
                      <a:lumMod val="75000"/>
                    </a:schemeClr>
                  </a:solidFill>
                  <a:latin typeface="Cambria" panose="02040503050406030204" pitchFamily="18" charset="0"/>
                  <a:ea typeface="Cambria" panose="02040503050406030204" pitchFamily="18" charset="0"/>
                </a:rPr>
                <a:t>từng</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đoạn</a:t>
              </a:r>
              <a:r>
                <a:rPr lang="en-US" sz="3200" b="1" dirty="0">
                  <a:solidFill>
                    <a:schemeClr val="accent3">
                      <a:lumMod val="75000"/>
                    </a:schemeClr>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9557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49539C-406D-A5B4-AC8F-B1F687282B45}"/>
              </a:ext>
            </a:extLst>
          </p:cNvPr>
          <p:cNvPicPr>
            <a:picLocks noChangeAspect="1"/>
          </p:cNvPicPr>
          <p:nvPr/>
        </p:nvPicPr>
        <p:blipFill>
          <a:blip r:embed="rId2"/>
          <a:stretch>
            <a:fillRect/>
          </a:stretch>
        </p:blipFill>
        <p:spPr>
          <a:xfrm>
            <a:off x="1720242" y="660400"/>
            <a:ext cx="9055399" cy="1401346"/>
          </a:xfrm>
          <a:prstGeom prst="rect">
            <a:avLst/>
          </a:prstGeom>
        </p:spPr>
      </p:pic>
      <p:sp>
        <p:nvSpPr>
          <p:cNvPr id="4" name="Google Shape;276;p7">
            <a:extLst>
              <a:ext uri="{FF2B5EF4-FFF2-40B4-BE49-F238E27FC236}">
                <a16:creationId xmlns:a16="http://schemas.microsoft.com/office/drawing/2014/main" id="{40337A29-CB17-E70E-8B10-59E156DAB652}"/>
              </a:ext>
            </a:extLst>
          </p:cNvPr>
          <p:cNvSpPr/>
          <p:nvPr/>
        </p:nvSpPr>
        <p:spPr>
          <a:xfrm>
            <a:off x="6473228" y="2652748"/>
            <a:ext cx="3533218"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ln w="3175">
                  <a:solidFill>
                    <a:schemeClr val="bg1"/>
                  </a:solidFill>
                </a:ln>
                <a:solidFill>
                  <a:srgbClr val="009999"/>
                </a:solidFill>
                <a:latin typeface="Cambria" panose="02040503050406030204" pitchFamily="18" charset="0"/>
                <a:ea typeface="Cambria" panose="02040503050406030204" pitchFamily="18" charset="0"/>
              </a:rPr>
              <a:t> </a:t>
            </a:r>
            <a:r>
              <a:rPr lang="vi-VN" sz="4400" b="1" dirty="0">
                <a:ln w="3175">
                  <a:solidFill>
                    <a:schemeClr val="bg1"/>
                  </a:solidFill>
                </a:ln>
                <a:solidFill>
                  <a:srgbClr val="009999"/>
                </a:solidFill>
                <a:latin typeface="Cambria" panose="02040503050406030204" pitchFamily="18" charset="0"/>
                <a:ea typeface="Cambria" panose="02040503050406030204" pitchFamily="18" charset="0"/>
              </a:rPr>
              <a:t>vết đứt gãy</a:t>
            </a:r>
            <a:endParaRPr sz="4400" b="1" dirty="0">
              <a:ln w="3175">
                <a:solidFill>
                  <a:schemeClr val="bg1"/>
                </a:solidFill>
              </a:ln>
              <a:solidFill>
                <a:schemeClr val="accent5">
                  <a:lumMod val="75000"/>
                </a:schemeClr>
              </a:solidFill>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24A6991F-56AC-C09A-8C25-DB7F8A54C2E9}"/>
              </a:ext>
            </a:extLst>
          </p:cNvPr>
          <p:cNvSpPr/>
          <p:nvPr/>
        </p:nvSpPr>
        <p:spPr>
          <a:xfrm>
            <a:off x="1240200" y="2622162"/>
            <a:ext cx="4114467"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chemeClr val="bg1"/>
                </a:solidFill>
                <a:latin typeface="UTM Avo" panose="02040603050506020204" pitchFamily="18" charset="0"/>
              </a:rPr>
              <a:t> </a:t>
            </a:r>
            <a:r>
              <a:rPr lang="vi-VN" sz="4000" b="1" dirty="0">
                <a:ln>
                  <a:solidFill>
                    <a:schemeClr val="bg1"/>
                  </a:solidFill>
                </a:ln>
                <a:solidFill>
                  <a:srgbClr val="FF0066"/>
                </a:solidFill>
                <a:latin typeface="Cambria" panose="02040503050406030204" pitchFamily="18" charset="0"/>
                <a:ea typeface="Cambria" panose="02040503050406030204" pitchFamily="18" charset="0"/>
              </a:rPr>
              <a:t>Sơn Đoòng</a:t>
            </a:r>
            <a:endParaRPr sz="4000" b="1" dirty="0">
              <a:ln>
                <a:solidFill>
                  <a:schemeClr val="bg1"/>
                </a:solidFill>
              </a:ln>
              <a:solidFill>
                <a:srgbClr val="FF0066"/>
              </a:solidFill>
              <a:latin typeface="Cambria" panose="02040503050406030204" pitchFamily="18" charset="0"/>
              <a:ea typeface="Cambria" panose="02040503050406030204" pitchFamily="18" charset="0"/>
            </a:endParaRPr>
          </a:p>
        </p:txBody>
      </p:sp>
      <p:sp>
        <p:nvSpPr>
          <p:cNvPr id="6" name="Google Shape;276;p7">
            <a:extLst>
              <a:ext uri="{FF2B5EF4-FFF2-40B4-BE49-F238E27FC236}">
                <a16:creationId xmlns:a16="http://schemas.microsoft.com/office/drawing/2014/main" id="{2A158E51-89EB-921D-1D6D-C439C5AFF373}"/>
              </a:ext>
            </a:extLst>
          </p:cNvPr>
          <p:cNvSpPr/>
          <p:nvPr/>
        </p:nvSpPr>
        <p:spPr>
          <a:xfrm>
            <a:off x="1720242" y="4401383"/>
            <a:ext cx="3745838"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chemeClr val="accent3">
                    <a:lumMod val="75000"/>
                  </a:schemeClr>
                </a:solidFill>
                <a:latin typeface="Cambria" panose="02040503050406030204" pitchFamily="18" charset="0"/>
                <a:ea typeface="Cambria" panose="02040503050406030204" pitchFamily="18" charset="0"/>
              </a:rPr>
              <a:t> </a:t>
            </a:r>
            <a:r>
              <a:rPr lang="vi-VN" sz="4000" b="1" dirty="0">
                <a:solidFill>
                  <a:schemeClr val="accent3">
                    <a:lumMod val="75000"/>
                  </a:schemeClr>
                </a:solidFill>
                <a:latin typeface="Cambria" panose="02040503050406030204" pitchFamily="18" charset="0"/>
                <a:ea typeface="Cambria" panose="02040503050406030204" pitchFamily="18" charset="0"/>
              </a:rPr>
              <a:t>Rào Thương</a:t>
            </a:r>
            <a:endParaRPr sz="4000" b="1" dirty="0">
              <a:ln w="3175">
                <a:noFill/>
              </a:ln>
              <a:solidFill>
                <a:schemeClr val="accent3">
                  <a:lumMod val="75000"/>
                </a:schemeClr>
              </a:solidFill>
              <a:latin typeface="Cambria" panose="02040503050406030204" pitchFamily="18" charset="0"/>
              <a:ea typeface="Cambria" panose="02040503050406030204" pitchFamily="18" charset="0"/>
            </a:endParaRPr>
          </a:p>
        </p:txBody>
      </p:sp>
      <p:sp>
        <p:nvSpPr>
          <p:cNvPr id="7" name="Google Shape;276;p7">
            <a:extLst>
              <a:ext uri="{FF2B5EF4-FFF2-40B4-BE49-F238E27FC236}">
                <a16:creationId xmlns:a16="http://schemas.microsoft.com/office/drawing/2014/main" id="{A2C316A4-F8D2-22C9-E56B-99BA58ECBAD5}"/>
              </a:ext>
            </a:extLst>
          </p:cNvPr>
          <p:cNvSpPr/>
          <p:nvPr/>
        </p:nvSpPr>
        <p:spPr>
          <a:xfrm>
            <a:off x="6601690" y="4401383"/>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a:solidFill>
                  <a:schemeClr val="accent5">
                    <a:lumMod val="75000"/>
                  </a:schemeClr>
                </a:solidFill>
                <a:latin typeface="Cambria" panose="02040503050406030204" pitchFamily="18" charset="0"/>
                <a:ea typeface="Cambria" panose="02040503050406030204" pitchFamily="18" charset="0"/>
              </a:rPr>
              <a:t> </a:t>
            </a:r>
            <a:r>
              <a:rPr lang="vi-VN" sz="4000" b="1" dirty="0">
                <a:solidFill>
                  <a:schemeClr val="accent5">
                    <a:lumMod val="75000"/>
                  </a:schemeClr>
                </a:solidFill>
                <a:latin typeface="Cambria" panose="02040503050406030204" pitchFamily="18" charset="0"/>
                <a:ea typeface="Cambria" panose="02040503050406030204" pitchFamily="18" charset="0"/>
              </a:rPr>
              <a:t>sầm uất</a:t>
            </a:r>
            <a:endParaRPr sz="4000" b="1"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435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85D5CB-6762-F518-6552-DA1FD5C2670E}"/>
              </a:ext>
            </a:extLst>
          </p:cNvPr>
          <p:cNvPicPr>
            <a:picLocks noChangeAspect="1"/>
          </p:cNvPicPr>
          <p:nvPr/>
        </p:nvPicPr>
        <p:blipFill>
          <a:blip r:embed="rId2"/>
          <a:stretch>
            <a:fillRect/>
          </a:stretch>
        </p:blipFill>
        <p:spPr>
          <a:xfrm>
            <a:off x="2378914" y="358885"/>
            <a:ext cx="6841326" cy="1082523"/>
          </a:xfrm>
          <a:prstGeom prst="rect">
            <a:avLst/>
          </a:prstGeom>
        </p:spPr>
      </p:pic>
      <p:grpSp>
        <p:nvGrpSpPr>
          <p:cNvPr id="3" name="Group 2">
            <a:extLst>
              <a:ext uri="{FF2B5EF4-FFF2-40B4-BE49-F238E27FC236}">
                <a16:creationId xmlns:a16="http://schemas.microsoft.com/office/drawing/2014/main" id="{D6A7A18B-E9A3-9CA3-236C-E7942E7C6FAB}"/>
              </a:ext>
            </a:extLst>
          </p:cNvPr>
          <p:cNvGrpSpPr/>
          <p:nvPr/>
        </p:nvGrpSpPr>
        <p:grpSpPr>
          <a:xfrm>
            <a:off x="588752" y="1853251"/>
            <a:ext cx="6364950" cy="2576509"/>
            <a:chOff x="517631" y="2085020"/>
            <a:chExt cx="10889509" cy="2576509"/>
          </a:xfrm>
        </p:grpSpPr>
        <p:sp>
          <p:nvSpPr>
            <p:cNvPr id="4" name="Flowchart: Alternate Process 3">
              <a:extLst>
                <a:ext uri="{FF2B5EF4-FFF2-40B4-BE49-F238E27FC236}">
                  <a16:creationId xmlns:a16="http://schemas.microsoft.com/office/drawing/2014/main" id="{7C6E209C-DFF3-5B92-A277-081B4561A0B4}"/>
                </a:ext>
              </a:extLst>
            </p:cNvPr>
            <p:cNvSpPr/>
            <p:nvPr/>
          </p:nvSpPr>
          <p:spPr>
            <a:xfrm>
              <a:off x="517631" y="2085020"/>
              <a:ext cx="10889509" cy="2576509"/>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FB585B-FC45-C19D-1FC9-3004A44C7FFE}"/>
                </a:ext>
              </a:extLst>
            </p:cNvPr>
            <p:cNvSpPr txBox="1"/>
            <p:nvPr/>
          </p:nvSpPr>
          <p:spPr>
            <a:xfrm>
              <a:off x="828807" y="2209100"/>
              <a:ext cx="10267156" cy="2308324"/>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Rừng nguyên sinh: </a:t>
              </a:r>
              <a:r>
                <a:rPr lang="vi-VN" sz="3600" dirty="0">
                  <a:solidFill>
                    <a:srgbClr val="002060"/>
                  </a:solidFill>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357767D3-C31B-C053-055C-7F89BFA218B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7339582" y="1693862"/>
            <a:ext cx="4377437" cy="2735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06894FB0-B2C6-35FD-342E-48BFC6A27C3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428209" y="4553839"/>
            <a:ext cx="3244850" cy="1986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254A9F5-8F98-7126-D142-82C4611F412C}"/>
              </a:ext>
            </a:extLst>
          </p:cNvPr>
          <p:cNvPicPr>
            <a:picLocks noChangeAspect="1"/>
          </p:cNvPicPr>
          <p:nvPr/>
        </p:nvPicPr>
        <p:blipFill>
          <a:blip r:embed="rId7"/>
          <a:stretch>
            <a:fillRect/>
          </a:stretch>
        </p:blipFill>
        <p:spPr>
          <a:xfrm>
            <a:off x="8143185" y="4597997"/>
            <a:ext cx="3165475" cy="1941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3DCDDA5E-BA6F-6206-8E06-BE745EC6682A}"/>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883340" y="4553839"/>
            <a:ext cx="2991147" cy="1985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86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5">
            <a:extLst>
              <a:ext uri="{FF2B5EF4-FFF2-40B4-BE49-F238E27FC236}">
                <a16:creationId xmlns:a16="http://schemas.microsoft.com/office/drawing/2014/main" id="{FE8BC664-BC58-3AC8-B375-09130B34BA74}"/>
              </a:ext>
            </a:extLst>
          </p:cNvPr>
          <p:cNvSpPr/>
          <p:nvPr/>
        </p:nvSpPr>
        <p:spPr>
          <a:xfrm>
            <a:off x="6459794" y="1921333"/>
            <a:ext cx="5063612" cy="3515707"/>
          </a:xfrm>
          <a:custGeom>
            <a:avLst/>
            <a:gdLst>
              <a:gd name="connsiteX0" fmla="*/ 0 w 5063612"/>
              <a:gd name="connsiteY0" fmla="*/ 585963 h 3515707"/>
              <a:gd name="connsiteX1" fmla="*/ 585963 w 5063612"/>
              <a:gd name="connsiteY1" fmla="*/ 0 h 3515707"/>
              <a:gd name="connsiteX2" fmla="*/ 4477649 w 5063612"/>
              <a:gd name="connsiteY2" fmla="*/ 0 h 3515707"/>
              <a:gd name="connsiteX3" fmla="*/ 5063612 w 5063612"/>
              <a:gd name="connsiteY3" fmla="*/ 585963 h 3515707"/>
              <a:gd name="connsiteX4" fmla="*/ 5063612 w 5063612"/>
              <a:gd name="connsiteY4" fmla="*/ 2929744 h 3515707"/>
              <a:gd name="connsiteX5" fmla="*/ 4477649 w 5063612"/>
              <a:gd name="connsiteY5" fmla="*/ 3515707 h 3515707"/>
              <a:gd name="connsiteX6" fmla="*/ 585963 w 5063612"/>
              <a:gd name="connsiteY6" fmla="*/ 3515707 h 3515707"/>
              <a:gd name="connsiteX7" fmla="*/ 0 w 5063612"/>
              <a:gd name="connsiteY7" fmla="*/ 2929744 h 3515707"/>
              <a:gd name="connsiteX8" fmla="*/ 0 w 5063612"/>
              <a:gd name="connsiteY8" fmla="*/ 585963 h 35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612" h="3515707" extrusionOk="0">
                <a:moveTo>
                  <a:pt x="0" y="585963"/>
                </a:moveTo>
                <a:cubicBezTo>
                  <a:pt x="-15171" y="256392"/>
                  <a:pt x="267657" y="-5369"/>
                  <a:pt x="585963" y="0"/>
                </a:cubicBezTo>
                <a:cubicBezTo>
                  <a:pt x="2273699" y="-94193"/>
                  <a:pt x="3149831" y="-70811"/>
                  <a:pt x="4477649" y="0"/>
                </a:cubicBezTo>
                <a:cubicBezTo>
                  <a:pt x="4846463" y="20337"/>
                  <a:pt x="5087704" y="251518"/>
                  <a:pt x="5063612" y="585963"/>
                </a:cubicBezTo>
                <a:cubicBezTo>
                  <a:pt x="5065446" y="1502395"/>
                  <a:pt x="4913962" y="2351012"/>
                  <a:pt x="5063612" y="2929744"/>
                </a:cubicBezTo>
                <a:cubicBezTo>
                  <a:pt x="5055746" y="3251773"/>
                  <a:pt x="4778288" y="3484349"/>
                  <a:pt x="4477649" y="3515707"/>
                </a:cubicBezTo>
                <a:cubicBezTo>
                  <a:pt x="4077355" y="3494082"/>
                  <a:pt x="1930740" y="3630283"/>
                  <a:pt x="585963" y="3515707"/>
                </a:cubicBezTo>
                <a:cubicBezTo>
                  <a:pt x="250224" y="3555952"/>
                  <a:pt x="40109" y="3252532"/>
                  <a:pt x="0" y="2929744"/>
                </a:cubicBezTo>
                <a:cubicBezTo>
                  <a:pt x="123760" y="2557934"/>
                  <a:pt x="16653" y="1494288"/>
                  <a:pt x="0" y="585963"/>
                </a:cubicBezTo>
                <a:close/>
              </a:path>
            </a:pathLst>
          </a:custGeom>
          <a:noFill/>
          <a:ln w="28575">
            <a:solidFill>
              <a:srgbClr val="FFBB00"/>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Picture 2">
            <a:extLst>
              <a:ext uri="{FF2B5EF4-FFF2-40B4-BE49-F238E27FC236}">
                <a16:creationId xmlns:a16="http://schemas.microsoft.com/office/drawing/2014/main" id="{5552ACF9-4B4D-45A1-8E73-6A631CB4AF5E}"/>
              </a:ext>
            </a:extLst>
          </p:cNvPr>
          <p:cNvPicPr>
            <a:picLocks noChangeAspect="1"/>
          </p:cNvPicPr>
          <p:nvPr/>
        </p:nvPicPr>
        <p:blipFill>
          <a:blip r:embed="rId2"/>
          <a:stretch>
            <a:fillRect/>
          </a:stretch>
        </p:blipFill>
        <p:spPr>
          <a:xfrm>
            <a:off x="328496" y="2438203"/>
            <a:ext cx="5865270" cy="2998837"/>
          </a:xfrm>
          <a:prstGeom prst="rect">
            <a:avLst/>
          </a:prstGeom>
        </p:spPr>
      </p:pic>
      <p:sp>
        <p:nvSpPr>
          <p:cNvPr id="4" name="圆角矩形 15">
            <a:extLst>
              <a:ext uri="{FF2B5EF4-FFF2-40B4-BE49-F238E27FC236}">
                <a16:creationId xmlns:a16="http://schemas.microsoft.com/office/drawing/2014/main" id="{B9F6E40C-EA7C-5D27-DE44-076EF1672D88}"/>
              </a:ext>
            </a:extLst>
          </p:cNvPr>
          <p:cNvSpPr/>
          <p:nvPr/>
        </p:nvSpPr>
        <p:spPr>
          <a:xfrm>
            <a:off x="7789606" y="1650509"/>
            <a:ext cx="2403987" cy="541648"/>
          </a:xfrm>
          <a:custGeom>
            <a:avLst/>
            <a:gdLst>
              <a:gd name="connsiteX0" fmla="*/ 0 w 2403987"/>
              <a:gd name="connsiteY0" fmla="*/ 90276 h 541648"/>
              <a:gd name="connsiteX1" fmla="*/ 90276 w 2403987"/>
              <a:gd name="connsiteY1" fmla="*/ 0 h 541648"/>
              <a:gd name="connsiteX2" fmla="*/ 2313711 w 2403987"/>
              <a:gd name="connsiteY2" fmla="*/ 0 h 541648"/>
              <a:gd name="connsiteX3" fmla="*/ 2403987 w 2403987"/>
              <a:gd name="connsiteY3" fmla="*/ 90276 h 541648"/>
              <a:gd name="connsiteX4" fmla="*/ 2403987 w 2403987"/>
              <a:gd name="connsiteY4" fmla="*/ 451372 h 541648"/>
              <a:gd name="connsiteX5" fmla="*/ 2313711 w 2403987"/>
              <a:gd name="connsiteY5" fmla="*/ 541648 h 541648"/>
              <a:gd name="connsiteX6" fmla="*/ 90276 w 2403987"/>
              <a:gd name="connsiteY6" fmla="*/ 541648 h 541648"/>
              <a:gd name="connsiteX7" fmla="*/ 0 w 2403987"/>
              <a:gd name="connsiteY7" fmla="*/ 451372 h 541648"/>
              <a:gd name="connsiteX8" fmla="*/ 0 w 2403987"/>
              <a:gd name="connsiteY8" fmla="*/ 90276 h 5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987" h="541648" fill="none" extrusionOk="0">
                <a:moveTo>
                  <a:pt x="0" y="90276"/>
                </a:moveTo>
                <a:cubicBezTo>
                  <a:pt x="3791" y="34087"/>
                  <a:pt x="38315" y="8685"/>
                  <a:pt x="90276" y="0"/>
                </a:cubicBezTo>
                <a:cubicBezTo>
                  <a:pt x="702934" y="-48969"/>
                  <a:pt x="1571282" y="10257"/>
                  <a:pt x="2313711" y="0"/>
                </a:cubicBezTo>
                <a:cubicBezTo>
                  <a:pt x="2357269" y="6231"/>
                  <a:pt x="2404683" y="40068"/>
                  <a:pt x="2403987" y="90276"/>
                </a:cubicBezTo>
                <a:cubicBezTo>
                  <a:pt x="2407144" y="264292"/>
                  <a:pt x="2413320" y="400625"/>
                  <a:pt x="2403987" y="451372"/>
                </a:cubicBezTo>
                <a:cubicBezTo>
                  <a:pt x="2406119" y="499825"/>
                  <a:pt x="2363578" y="531887"/>
                  <a:pt x="2313711" y="541648"/>
                </a:cubicBezTo>
                <a:cubicBezTo>
                  <a:pt x="1276395" y="577921"/>
                  <a:pt x="955216" y="516318"/>
                  <a:pt x="90276" y="541648"/>
                </a:cubicBezTo>
                <a:cubicBezTo>
                  <a:pt x="40968" y="540943"/>
                  <a:pt x="-711" y="498680"/>
                  <a:pt x="0" y="451372"/>
                </a:cubicBezTo>
                <a:cubicBezTo>
                  <a:pt x="10086" y="298435"/>
                  <a:pt x="6034" y="154325"/>
                  <a:pt x="0" y="90276"/>
                </a:cubicBezTo>
                <a:close/>
              </a:path>
              <a:path w="2403987" h="541648" stroke="0" extrusionOk="0">
                <a:moveTo>
                  <a:pt x="0" y="90276"/>
                </a:moveTo>
                <a:cubicBezTo>
                  <a:pt x="-2165" y="39569"/>
                  <a:pt x="46465" y="-6112"/>
                  <a:pt x="90276" y="0"/>
                </a:cubicBezTo>
                <a:cubicBezTo>
                  <a:pt x="961894" y="-94193"/>
                  <a:pt x="1696992" y="-70811"/>
                  <a:pt x="2313711" y="0"/>
                </a:cubicBezTo>
                <a:cubicBezTo>
                  <a:pt x="2367315" y="1686"/>
                  <a:pt x="2409543" y="37921"/>
                  <a:pt x="2403987" y="90276"/>
                </a:cubicBezTo>
                <a:cubicBezTo>
                  <a:pt x="2404354" y="131852"/>
                  <a:pt x="2417515" y="294196"/>
                  <a:pt x="2403987" y="451372"/>
                </a:cubicBezTo>
                <a:cubicBezTo>
                  <a:pt x="2395885" y="499593"/>
                  <a:pt x="2359795" y="536498"/>
                  <a:pt x="2313711" y="541648"/>
                </a:cubicBezTo>
                <a:cubicBezTo>
                  <a:pt x="1506415" y="520023"/>
                  <a:pt x="1067494" y="656224"/>
                  <a:pt x="90276" y="541648"/>
                </a:cubicBezTo>
                <a:cubicBezTo>
                  <a:pt x="38217" y="548956"/>
                  <a:pt x="3031" y="501167"/>
                  <a:pt x="0" y="451372"/>
                </a:cubicBezTo>
                <a:cubicBezTo>
                  <a:pt x="9302" y="317273"/>
                  <a:pt x="-27622" y="202321"/>
                  <a:pt x="0" y="90276"/>
                </a:cubicBezTo>
                <a:close/>
              </a:path>
            </a:pathLst>
          </a:custGeom>
          <a:solidFill>
            <a:schemeClr val="accent4">
              <a:lumMod val="60000"/>
              <a:lumOff val="40000"/>
            </a:schemeClr>
          </a:solidFill>
          <a:ln w="28575">
            <a:solidFill>
              <a:schemeClr val="tx1"/>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00" b="1" dirty="0">
                <a:solidFill>
                  <a:schemeClr val="tx1"/>
                </a:solidFill>
                <a:latin typeface="Cambria" panose="02040503050406030204" pitchFamily="18" charset="0"/>
                <a:ea typeface="Cambria" panose="02040503050406030204" pitchFamily="18" charset="0"/>
                <a:sym typeface="Arial" panose="020B0604020202020204" pitchFamily="34" charset="0"/>
              </a:rPr>
              <a:t>Yêu cầu</a:t>
            </a:r>
            <a:endParaRPr kumimoji="1" lang="zh-CN" altLang="en-US" sz="4000" b="1" dirty="0">
              <a:solidFill>
                <a:schemeClr val="tx1"/>
              </a:solidFill>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5" name="图片 6" descr="卡通人物&#10;&#10;低可信度描述已自动生成">
            <a:extLst>
              <a:ext uri="{FF2B5EF4-FFF2-40B4-BE49-F238E27FC236}">
                <a16:creationId xmlns:a16="http://schemas.microsoft.com/office/drawing/2014/main" id="{9450F955-E895-13C9-0BF4-4D6A8994256B}"/>
              </a:ext>
            </a:extLst>
          </p:cNvPr>
          <p:cNvPicPr>
            <a:picLocks noChangeAspect="1"/>
          </p:cNvPicPr>
          <p:nvPr/>
        </p:nvPicPr>
        <p:blipFill>
          <a:blip r:embed="rId3"/>
          <a:stretch>
            <a:fillRect/>
          </a:stretch>
        </p:blipFill>
        <p:spPr>
          <a:xfrm>
            <a:off x="6515141" y="2509434"/>
            <a:ext cx="721402" cy="721402"/>
          </a:xfrm>
          <a:prstGeom prst="rect">
            <a:avLst/>
          </a:prstGeom>
        </p:spPr>
      </p:pic>
      <p:sp>
        <p:nvSpPr>
          <p:cNvPr id="6" name="TextBox 5">
            <a:extLst>
              <a:ext uri="{FF2B5EF4-FFF2-40B4-BE49-F238E27FC236}">
                <a16:creationId xmlns:a16="http://schemas.microsoft.com/office/drawing/2014/main" id="{C67F89FE-B24F-3F14-8469-0CA67A26079C}"/>
              </a:ext>
            </a:extLst>
          </p:cNvPr>
          <p:cNvSpPr txBox="1"/>
          <p:nvPr/>
        </p:nvSpPr>
        <p:spPr>
          <a:xfrm>
            <a:off x="7157892" y="2637250"/>
            <a:ext cx="4458593" cy="553998"/>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Phân công đọc theo đoạn.</a:t>
            </a:r>
            <a:endParaRPr lang="en-US" sz="3000" dirty="0">
              <a:latin typeface="Cambria" panose="02040503050406030204" pitchFamily="18" charset="0"/>
              <a:ea typeface="Cambria" panose="02040503050406030204" pitchFamily="18" charset="0"/>
            </a:endParaRPr>
          </a:p>
        </p:txBody>
      </p:sp>
      <p:pic>
        <p:nvPicPr>
          <p:cNvPr id="7" name="图片 6" descr="卡通人物&#10;&#10;低可信度描述已自动生成">
            <a:extLst>
              <a:ext uri="{FF2B5EF4-FFF2-40B4-BE49-F238E27FC236}">
                <a16:creationId xmlns:a16="http://schemas.microsoft.com/office/drawing/2014/main" id="{ECC462D2-BD7A-2794-20CA-BCC4526D3820}"/>
              </a:ext>
            </a:extLst>
          </p:cNvPr>
          <p:cNvPicPr>
            <a:picLocks noChangeAspect="1"/>
          </p:cNvPicPr>
          <p:nvPr/>
        </p:nvPicPr>
        <p:blipFill>
          <a:blip r:embed="rId3"/>
          <a:stretch>
            <a:fillRect/>
          </a:stretch>
        </p:blipFill>
        <p:spPr>
          <a:xfrm>
            <a:off x="6515141" y="3383236"/>
            <a:ext cx="721402" cy="721402"/>
          </a:xfrm>
          <a:prstGeom prst="rect">
            <a:avLst/>
          </a:prstGeom>
        </p:spPr>
      </p:pic>
      <p:sp>
        <p:nvSpPr>
          <p:cNvPr id="8" name="TextBox 7">
            <a:extLst>
              <a:ext uri="{FF2B5EF4-FFF2-40B4-BE49-F238E27FC236}">
                <a16:creationId xmlns:a16="http://schemas.microsoft.com/office/drawing/2014/main" id="{5ABDC5D6-E987-01BD-3DE4-3561E92BEA6A}"/>
              </a:ext>
            </a:extLst>
          </p:cNvPr>
          <p:cNvSpPr txBox="1"/>
          <p:nvPr/>
        </p:nvSpPr>
        <p:spPr>
          <a:xfrm>
            <a:off x="7157892" y="3511052"/>
            <a:ext cx="4458593" cy="1015663"/>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Tất cả các thành viên đều đọc.</a:t>
            </a:r>
            <a:endParaRPr lang="en-US" sz="3000" dirty="0">
              <a:latin typeface="Cambria" panose="02040503050406030204" pitchFamily="18" charset="0"/>
              <a:ea typeface="Cambria" panose="02040503050406030204" pitchFamily="18" charset="0"/>
            </a:endParaRPr>
          </a:p>
        </p:txBody>
      </p:sp>
      <p:pic>
        <p:nvPicPr>
          <p:cNvPr id="9" name="图片 6" descr="卡通人物&#10;&#10;低可信度描述已自动生成">
            <a:extLst>
              <a:ext uri="{FF2B5EF4-FFF2-40B4-BE49-F238E27FC236}">
                <a16:creationId xmlns:a16="http://schemas.microsoft.com/office/drawing/2014/main" id="{B68B7E7A-C9C5-CC45-51EA-F87A8F54FCBE}"/>
              </a:ext>
            </a:extLst>
          </p:cNvPr>
          <p:cNvPicPr>
            <a:picLocks noChangeAspect="1"/>
          </p:cNvPicPr>
          <p:nvPr/>
        </p:nvPicPr>
        <p:blipFill>
          <a:blip r:embed="rId3"/>
          <a:stretch>
            <a:fillRect/>
          </a:stretch>
        </p:blipFill>
        <p:spPr>
          <a:xfrm>
            <a:off x="6515141" y="4392724"/>
            <a:ext cx="721402" cy="721402"/>
          </a:xfrm>
          <a:prstGeom prst="rect">
            <a:avLst/>
          </a:prstGeom>
        </p:spPr>
      </p:pic>
      <p:sp>
        <p:nvSpPr>
          <p:cNvPr id="10" name="TextBox 9">
            <a:extLst>
              <a:ext uri="{FF2B5EF4-FFF2-40B4-BE49-F238E27FC236}">
                <a16:creationId xmlns:a16="http://schemas.microsoft.com/office/drawing/2014/main" id="{591F8DC1-A7AE-3CDB-9171-C8ECD9E3145D}"/>
              </a:ext>
            </a:extLst>
          </p:cNvPr>
          <p:cNvSpPr txBox="1"/>
          <p:nvPr/>
        </p:nvSpPr>
        <p:spPr>
          <a:xfrm>
            <a:off x="7157892" y="4520540"/>
            <a:ext cx="4458593" cy="553998"/>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Sửa lỗi cùng nhau.</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284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73768-CA40-66A2-5981-15F8E6CDB145}"/>
              </a:ext>
            </a:extLst>
          </p:cNvPr>
          <p:cNvPicPr>
            <a:picLocks noChangeAspect="1"/>
          </p:cNvPicPr>
          <p:nvPr/>
        </p:nvPicPr>
        <p:blipFill>
          <a:blip r:embed="rId2"/>
          <a:stretch>
            <a:fillRect/>
          </a:stretch>
        </p:blipFill>
        <p:spPr>
          <a:xfrm>
            <a:off x="902089" y="2722880"/>
            <a:ext cx="10387821" cy="3800949"/>
          </a:xfrm>
          <a:prstGeom prst="rect">
            <a:avLst/>
          </a:prstGeom>
        </p:spPr>
      </p:pic>
      <p:pic>
        <p:nvPicPr>
          <p:cNvPr id="8" name="Picture 7">
            <a:extLst>
              <a:ext uri="{FF2B5EF4-FFF2-40B4-BE49-F238E27FC236}">
                <a16:creationId xmlns:a16="http://schemas.microsoft.com/office/drawing/2014/main" id="{630276C1-95D8-0E58-DDB6-E094A8ED7069}"/>
              </a:ext>
            </a:extLst>
          </p:cNvPr>
          <p:cNvPicPr>
            <a:picLocks noChangeAspect="1"/>
          </p:cNvPicPr>
          <p:nvPr/>
        </p:nvPicPr>
        <p:blipFill>
          <a:blip r:embed="rId3"/>
          <a:stretch>
            <a:fillRect/>
          </a:stretch>
        </p:blipFill>
        <p:spPr>
          <a:xfrm>
            <a:off x="3292933" y="574894"/>
            <a:ext cx="5951736" cy="2055020"/>
          </a:xfrm>
          <a:prstGeom prst="rect">
            <a:avLst/>
          </a:prstGeom>
        </p:spPr>
      </p:pic>
    </p:spTree>
    <p:extLst>
      <p:ext uri="{BB962C8B-B14F-4D97-AF65-F5344CB8AC3E}">
        <p14:creationId xmlns:p14="http://schemas.microsoft.com/office/powerpoint/2010/main" val="3796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8EE44-5B21-F0C3-3A09-D50A98DE9895}"/>
              </a:ext>
            </a:extLst>
          </p:cNvPr>
          <p:cNvPicPr>
            <a:picLocks noChangeAspect="1"/>
          </p:cNvPicPr>
          <p:nvPr/>
        </p:nvPicPr>
        <p:blipFill>
          <a:blip r:embed="rId2"/>
          <a:stretch>
            <a:fillRect/>
          </a:stretch>
        </p:blipFill>
        <p:spPr>
          <a:xfrm>
            <a:off x="339914" y="2524515"/>
            <a:ext cx="9647366" cy="2073918"/>
          </a:xfrm>
          <a:prstGeom prst="rect">
            <a:avLst/>
          </a:prstGeom>
        </p:spPr>
      </p:pic>
      <p:pic>
        <p:nvPicPr>
          <p:cNvPr id="5" name="Picture 4" descr="A cartoon of a child sitting on a log&#10;&#10;Description automatically generated">
            <a:extLst>
              <a:ext uri="{FF2B5EF4-FFF2-40B4-BE49-F238E27FC236}">
                <a16:creationId xmlns:a16="http://schemas.microsoft.com/office/drawing/2014/main" id="{A310A73F-5AC9-D96F-9155-9B75F1B5C8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38024" y="1188720"/>
            <a:ext cx="2314062" cy="4084320"/>
          </a:xfrm>
          <a:prstGeom prst="rect">
            <a:avLst/>
          </a:prstGeom>
        </p:spPr>
      </p:pic>
    </p:spTree>
    <p:extLst>
      <p:ext uri="{BB962C8B-B14F-4D97-AF65-F5344CB8AC3E}">
        <p14:creationId xmlns:p14="http://schemas.microsoft.com/office/powerpoint/2010/main" val="411611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51DA5A09-DDC4-A58A-AC9E-96F7361BC3FA}"/>
              </a:ext>
            </a:extLst>
          </p:cNvPr>
          <p:cNvPicPr>
            <a:picLocks noChangeAspect="1"/>
          </p:cNvPicPr>
          <p:nvPr/>
        </p:nvPicPr>
        <p:blipFill>
          <a:blip r:embed="rId2"/>
          <a:srcRect/>
          <a:stretch/>
        </p:blipFill>
        <p:spPr>
          <a:xfrm rot="21379208" flipH="1">
            <a:off x="1952832" y="893802"/>
            <a:ext cx="1782786" cy="1782788"/>
          </a:xfrm>
          <a:prstGeom prst="rect">
            <a:avLst/>
          </a:prstGeom>
        </p:spPr>
      </p:pic>
      <p:grpSp>
        <p:nvGrpSpPr>
          <p:cNvPr id="3" name="Group 2">
            <a:extLst>
              <a:ext uri="{FF2B5EF4-FFF2-40B4-BE49-F238E27FC236}">
                <a16:creationId xmlns:a16="http://schemas.microsoft.com/office/drawing/2014/main" id="{96057942-D3C0-20D9-A51D-6D641568F449}"/>
              </a:ext>
            </a:extLst>
          </p:cNvPr>
          <p:cNvGrpSpPr/>
          <p:nvPr/>
        </p:nvGrpSpPr>
        <p:grpSpPr>
          <a:xfrm>
            <a:off x="-155389" y="1785196"/>
            <a:ext cx="4998996" cy="4998996"/>
            <a:chOff x="-155389" y="1592156"/>
            <a:chExt cx="4998996" cy="4998996"/>
          </a:xfrm>
        </p:grpSpPr>
        <p:pic>
          <p:nvPicPr>
            <p:cNvPr id="4" name="图片 1">
              <a:extLst>
                <a:ext uri="{FF2B5EF4-FFF2-40B4-BE49-F238E27FC236}">
                  <a16:creationId xmlns:a16="http://schemas.microsoft.com/office/drawing/2014/main" id="{EE72E1E6-85E6-B92C-B4E9-89B29094CD8B}"/>
                </a:ext>
              </a:extLst>
            </p:cNvPr>
            <p:cNvPicPr>
              <a:picLocks noChangeAspect="1"/>
            </p:cNvPicPr>
            <p:nvPr/>
          </p:nvPicPr>
          <p:blipFill>
            <a:blip r:embed="rId3"/>
            <a:srcRect/>
            <a:stretch/>
          </p:blipFill>
          <p:spPr>
            <a:xfrm>
              <a:off x="-155389" y="1592156"/>
              <a:ext cx="4998996" cy="4998996"/>
            </a:xfrm>
            <a:prstGeom prst="rect">
              <a:avLst/>
            </a:prstGeom>
          </p:spPr>
        </p:pic>
        <p:sp>
          <p:nvSpPr>
            <p:cNvPr id="5" name="TextBox 4">
              <a:extLst>
                <a:ext uri="{FF2B5EF4-FFF2-40B4-BE49-F238E27FC236}">
                  <a16:creationId xmlns:a16="http://schemas.microsoft.com/office/drawing/2014/main" id="{538B3645-DFE7-ACE1-2E1B-E80F630084FF}"/>
                </a:ext>
              </a:extLst>
            </p:cNvPr>
            <p:cNvSpPr txBox="1"/>
            <p:nvPr/>
          </p:nvSpPr>
          <p:spPr>
            <a:xfrm>
              <a:off x="1507039" y="2371725"/>
              <a:ext cx="2201790" cy="1200329"/>
            </a:xfrm>
            <a:prstGeom prst="rect">
              <a:avLst/>
            </a:prstGeom>
            <a:noFill/>
          </p:spPr>
          <p:txBody>
            <a:bodyPr wrap="square" rtlCol="0">
              <a:spAutoFit/>
            </a:bodyPr>
            <a:lstStyle/>
            <a:p>
              <a:pPr algn="ctr"/>
              <a:r>
                <a:rPr lang="vi-VN" sz="3600" b="1" dirty="0">
                  <a:solidFill>
                    <a:schemeClr val="accent2">
                      <a:lumMod val="75000"/>
                    </a:schemeClr>
                  </a:solidFill>
                  <a:latin typeface="Cambria" panose="02040503050406030204" pitchFamily="18" charset="0"/>
                  <a:ea typeface="Cambria" panose="02040503050406030204" pitchFamily="18" charset="0"/>
                </a:rPr>
                <a:t>Đọc thầm bài đọc</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5253389-0DC3-35D4-255C-CAB4AC280ED7}"/>
              </a:ext>
            </a:extLst>
          </p:cNvPr>
          <p:cNvGrpSpPr/>
          <p:nvPr/>
        </p:nvGrpSpPr>
        <p:grpSpPr>
          <a:xfrm>
            <a:off x="3402014" y="1799946"/>
            <a:ext cx="4998996" cy="4998996"/>
            <a:chOff x="3402014" y="1688186"/>
            <a:chExt cx="4998996" cy="4998996"/>
          </a:xfrm>
        </p:grpSpPr>
        <p:pic>
          <p:nvPicPr>
            <p:cNvPr id="7" name="图片 16">
              <a:extLst>
                <a:ext uri="{FF2B5EF4-FFF2-40B4-BE49-F238E27FC236}">
                  <a16:creationId xmlns:a16="http://schemas.microsoft.com/office/drawing/2014/main" id="{28EA609D-808A-71E7-3FF5-3ADBB5A59F1F}"/>
                </a:ext>
              </a:extLst>
            </p:cNvPr>
            <p:cNvPicPr>
              <a:picLocks noChangeAspect="1"/>
            </p:cNvPicPr>
            <p:nvPr/>
          </p:nvPicPr>
          <p:blipFill>
            <a:blip r:embed="rId3"/>
            <a:srcRect/>
            <a:stretch/>
          </p:blipFill>
          <p:spPr>
            <a:xfrm>
              <a:off x="3402014" y="1688186"/>
              <a:ext cx="4998996" cy="4998996"/>
            </a:xfrm>
            <a:prstGeom prst="rect">
              <a:avLst/>
            </a:prstGeom>
          </p:spPr>
        </p:pic>
        <p:sp>
          <p:nvSpPr>
            <p:cNvPr id="8" name="TextBox 7">
              <a:extLst>
                <a:ext uri="{FF2B5EF4-FFF2-40B4-BE49-F238E27FC236}">
                  <a16:creationId xmlns:a16="http://schemas.microsoft.com/office/drawing/2014/main" id="{548C3FDD-C775-1BA5-879D-6ACF5B94AE65}"/>
                </a:ext>
              </a:extLst>
            </p:cNvPr>
            <p:cNvSpPr txBox="1"/>
            <p:nvPr/>
          </p:nvSpPr>
          <p:spPr>
            <a:xfrm>
              <a:off x="4938725" y="2289425"/>
              <a:ext cx="2414784" cy="1200329"/>
            </a:xfrm>
            <a:prstGeom prst="rect">
              <a:avLst/>
            </a:prstGeom>
            <a:noFill/>
          </p:spPr>
          <p:txBody>
            <a:bodyPr wrap="square" rtlCol="0">
              <a:spAutoFit/>
            </a:bodyPr>
            <a:lstStyle/>
            <a:p>
              <a:pPr algn="ctr"/>
              <a:r>
                <a:rPr lang="vi-VN" sz="3600" b="1" dirty="0">
                  <a:solidFill>
                    <a:schemeClr val="accent3">
                      <a:lumMod val="50000"/>
                    </a:schemeClr>
                  </a:solidFill>
                  <a:latin typeface="Cambria" panose="02040503050406030204" pitchFamily="18" charset="0"/>
                  <a:ea typeface="Cambria" panose="02040503050406030204" pitchFamily="18" charset="0"/>
                </a:rPr>
                <a:t>Thảo luận nhóm đôi</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233A8CC3-62BB-8C1A-D864-204AC43CCFF1}"/>
              </a:ext>
            </a:extLst>
          </p:cNvPr>
          <p:cNvGrpSpPr/>
          <p:nvPr/>
        </p:nvGrpSpPr>
        <p:grpSpPr>
          <a:xfrm>
            <a:off x="7029981" y="1666174"/>
            <a:ext cx="5124299" cy="5124299"/>
            <a:chOff x="7029981" y="1625534"/>
            <a:chExt cx="5124299" cy="5124299"/>
          </a:xfrm>
        </p:grpSpPr>
        <p:pic>
          <p:nvPicPr>
            <p:cNvPr id="10" name="图片 17">
              <a:extLst>
                <a:ext uri="{FF2B5EF4-FFF2-40B4-BE49-F238E27FC236}">
                  <a16:creationId xmlns:a16="http://schemas.microsoft.com/office/drawing/2014/main" id="{E3B482E6-154C-424F-8EDE-A58017EAE2B5}"/>
                </a:ext>
              </a:extLst>
            </p:cNvPr>
            <p:cNvPicPr>
              <a:picLocks noChangeAspect="1"/>
            </p:cNvPicPr>
            <p:nvPr/>
          </p:nvPicPr>
          <p:blipFill>
            <a:blip r:embed="rId3"/>
            <a:srcRect/>
            <a:stretch/>
          </p:blipFill>
          <p:spPr>
            <a:xfrm>
              <a:off x="7029981" y="1625534"/>
              <a:ext cx="5124299" cy="5124299"/>
            </a:xfrm>
            <a:prstGeom prst="rect">
              <a:avLst/>
            </a:prstGeom>
          </p:spPr>
        </p:pic>
        <p:sp>
          <p:nvSpPr>
            <p:cNvPr id="11" name="TextBox 10">
              <a:extLst>
                <a:ext uri="{FF2B5EF4-FFF2-40B4-BE49-F238E27FC236}">
                  <a16:creationId xmlns:a16="http://schemas.microsoft.com/office/drawing/2014/main" id="{C0B63BAF-AD5E-02A2-BDD8-5BD6EB5F1E41}"/>
                </a:ext>
              </a:extLst>
            </p:cNvPr>
            <p:cNvSpPr txBox="1"/>
            <p:nvPr/>
          </p:nvSpPr>
          <p:spPr>
            <a:xfrm>
              <a:off x="8592151" y="2094726"/>
              <a:ext cx="2506660" cy="1754326"/>
            </a:xfrm>
            <a:prstGeom prst="rect">
              <a:avLst/>
            </a:prstGeom>
            <a:noFill/>
          </p:spPr>
          <p:txBody>
            <a:bodyPr wrap="square" rtlCol="0">
              <a:spAutoFit/>
            </a:bodyPr>
            <a:lstStyle/>
            <a:p>
              <a:pPr algn="ctr"/>
              <a:r>
                <a:rPr lang="vi-VN" sz="3600" b="1" dirty="0">
                  <a:solidFill>
                    <a:schemeClr val="accent6">
                      <a:lumMod val="75000"/>
                    </a:schemeClr>
                  </a:solidFill>
                  <a:latin typeface="Cambria" panose="02040503050406030204" pitchFamily="18" charset="0"/>
                  <a:ea typeface="Cambria" panose="02040503050406030204" pitchFamily="18" charset="0"/>
                </a:rPr>
                <a:t>Trả lời các câu hỏi cuối bài</a:t>
              </a:r>
              <a:endParaRPr lang="en-US" sz="36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3F304CF6-DB02-D3C4-6C4B-B1A2E8C94D3A}"/>
              </a:ext>
            </a:extLst>
          </p:cNvPr>
          <p:cNvPicPr>
            <a:picLocks noChangeAspect="1"/>
          </p:cNvPicPr>
          <p:nvPr/>
        </p:nvPicPr>
        <p:blipFill>
          <a:blip r:embed="rId4"/>
          <a:stretch>
            <a:fillRect/>
          </a:stretch>
        </p:blipFill>
        <p:spPr>
          <a:xfrm>
            <a:off x="2857430" y="370147"/>
            <a:ext cx="7029174" cy="1511079"/>
          </a:xfrm>
          <a:prstGeom prst="rect">
            <a:avLst/>
          </a:prstGeom>
        </p:spPr>
      </p:pic>
    </p:spTree>
    <p:extLst>
      <p:ext uri="{BB962C8B-B14F-4D97-AF65-F5344CB8AC3E}">
        <p14:creationId xmlns:p14="http://schemas.microsoft.com/office/powerpoint/2010/main" val="353415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159775-3231-B321-172B-35B635292D75}"/>
              </a:ext>
            </a:extLst>
          </p:cNvPr>
          <p:cNvGrpSpPr/>
          <p:nvPr/>
        </p:nvGrpSpPr>
        <p:grpSpPr>
          <a:xfrm>
            <a:off x="192531" y="60276"/>
            <a:ext cx="11602788" cy="1676660"/>
            <a:chOff x="111251" y="253316"/>
            <a:chExt cx="11602788" cy="1676660"/>
          </a:xfrm>
        </p:grpSpPr>
        <p:grpSp>
          <p:nvGrpSpPr>
            <p:cNvPr id="3" name="Group 2">
              <a:extLst>
                <a:ext uri="{FF2B5EF4-FFF2-40B4-BE49-F238E27FC236}">
                  <a16:creationId xmlns:a16="http://schemas.microsoft.com/office/drawing/2014/main" id="{5EC25E69-A2C0-0A21-F556-BA5C3CA442DA}"/>
                </a:ext>
              </a:extLst>
            </p:cNvPr>
            <p:cNvGrpSpPr/>
            <p:nvPr/>
          </p:nvGrpSpPr>
          <p:grpSpPr>
            <a:xfrm>
              <a:off x="490315" y="454979"/>
              <a:ext cx="11223724" cy="1474997"/>
              <a:chOff x="197374" y="173694"/>
              <a:chExt cx="11668916" cy="1474997"/>
            </a:xfrm>
          </p:grpSpPr>
          <p:sp>
            <p:nvSpPr>
              <p:cNvPr id="5" name="Rounded Rectangle 4">
                <a:extLst>
                  <a:ext uri="{FF2B5EF4-FFF2-40B4-BE49-F238E27FC236}">
                    <a16:creationId xmlns:a16="http://schemas.microsoft.com/office/drawing/2014/main" id="{C6A913F5-D15E-F9F8-E9CC-293F7B3A2A96}"/>
                  </a:ext>
                </a:extLst>
              </p:cNvPr>
              <p:cNvSpPr/>
              <p:nvPr/>
            </p:nvSpPr>
            <p:spPr>
              <a:xfrm>
                <a:off x="197374" y="173694"/>
                <a:ext cx="11668916" cy="1474997"/>
              </a:xfrm>
              <a:prstGeom prst="roundRect">
                <a:avLst/>
              </a:prstGeom>
              <a:solidFill>
                <a:schemeClr val="accent6">
                  <a:lumMod val="40000"/>
                  <a:lumOff val="60000"/>
                  <a:alpha val="97000"/>
                </a:schemeClr>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B5CE16-95E0-FFC4-5DC4-97AD5E364971}"/>
                  </a:ext>
                </a:extLst>
              </p:cNvPr>
              <p:cNvSpPr txBox="1"/>
              <p:nvPr/>
            </p:nvSpPr>
            <p:spPr>
              <a:xfrm>
                <a:off x="905497" y="277090"/>
                <a:ext cx="10718463" cy="1323439"/>
              </a:xfrm>
              <a:prstGeom prst="rect">
                <a:avLst/>
              </a:prstGeom>
              <a:noFill/>
            </p:spPr>
            <p:txBody>
              <a:bodyPr wrap="square" rtlCol="0">
                <a:spAutoFit/>
              </a:bodyPr>
              <a:lstStyle/>
              <a:p>
                <a:pPr algn="just"/>
                <a:r>
                  <a:rPr lang="vi-VN" sz="4000" b="1" dirty="0">
                    <a:solidFill>
                      <a:schemeClr val="accent3">
                        <a:lumMod val="50000"/>
                      </a:schemeClr>
                    </a:solidFill>
                    <a:latin typeface="Cambria" panose="02040503050406030204" pitchFamily="18" charset="0"/>
                    <a:ea typeface="Cambria" panose="02040503050406030204" pitchFamily="18" charset="0"/>
                  </a:rPr>
                  <a:t>1. Những câu được in đậm trong văn bản cho biết điều gì?</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grpSp>
        <p:pic>
          <p:nvPicPr>
            <p:cNvPr id="8" name="Picture 7" descr="A child wearing a hat&#10;&#10;Description automatically generated">
              <a:extLst>
                <a:ext uri="{FF2B5EF4-FFF2-40B4-BE49-F238E27FC236}">
                  <a16:creationId xmlns:a16="http://schemas.microsoft.com/office/drawing/2014/main" id="{3FFCE532-F297-B96C-E8FB-C297149F4B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251" y="253316"/>
              <a:ext cx="1060171" cy="1676660"/>
            </a:xfrm>
            <a:prstGeom prst="rect">
              <a:avLst/>
            </a:prstGeom>
          </p:spPr>
        </p:pic>
      </p:grpSp>
      <p:grpSp>
        <p:nvGrpSpPr>
          <p:cNvPr id="15" name="Group 14">
            <a:extLst>
              <a:ext uri="{FF2B5EF4-FFF2-40B4-BE49-F238E27FC236}">
                <a16:creationId xmlns:a16="http://schemas.microsoft.com/office/drawing/2014/main" id="{EC37C350-8F26-05CF-5D19-C1366C14B14D}"/>
              </a:ext>
            </a:extLst>
          </p:cNvPr>
          <p:cNvGrpSpPr/>
          <p:nvPr/>
        </p:nvGrpSpPr>
        <p:grpSpPr>
          <a:xfrm>
            <a:off x="192531" y="1831074"/>
            <a:ext cx="11017703" cy="640080"/>
            <a:chOff x="606954" y="2103120"/>
            <a:chExt cx="11017703" cy="640080"/>
          </a:xfrm>
        </p:grpSpPr>
        <p:sp>
          <p:nvSpPr>
            <p:cNvPr id="13" name="Rectangle 12">
              <a:extLst>
                <a:ext uri="{FF2B5EF4-FFF2-40B4-BE49-F238E27FC236}">
                  <a16:creationId xmlns:a16="http://schemas.microsoft.com/office/drawing/2014/main" id="{377AAB1F-E453-1D9E-3AB0-5DFD558D4967}"/>
                </a:ext>
              </a:extLst>
            </p:cNvPr>
            <p:cNvSpPr/>
            <p:nvPr/>
          </p:nvSpPr>
          <p:spPr>
            <a:xfrm>
              <a:off x="606954" y="2103120"/>
              <a:ext cx="11017703" cy="64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DB273C9-EB87-C445-EB02-95B533247F53}"/>
                </a:ext>
              </a:extLst>
            </p:cNvPr>
            <p:cNvSpPr txBox="1"/>
            <p:nvPr/>
          </p:nvSpPr>
          <p:spPr>
            <a:xfrm>
              <a:off x="722616" y="2153920"/>
              <a:ext cx="10839619" cy="584775"/>
            </a:xfrm>
            <a:prstGeom prst="rect">
              <a:avLst/>
            </a:prstGeom>
            <a:noFill/>
          </p:spPr>
          <p:txBody>
            <a:bodyPr wrap="square" rtlCol="0">
              <a:spAutoFit/>
            </a:bodyPr>
            <a:lstStyle/>
            <a:p>
              <a:r>
                <a:rPr kumimoji="0" lang="vi-VN" sz="32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p>
          </p:txBody>
        </p:sp>
      </p:grpSp>
      <p:grpSp>
        <p:nvGrpSpPr>
          <p:cNvPr id="16" name="Group 15">
            <a:extLst>
              <a:ext uri="{FF2B5EF4-FFF2-40B4-BE49-F238E27FC236}">
                <a16:creationId xmlns:a16="http://schemas.microsoft.com/office/drawing/2014/main" id="{AEB70F04-4DEB-DFF8-F95F-5C4D9FA73721}"/>
              </a:ext>
            </a:extLst>
          </p:cNvPr>
          <p:cNvGrpSpPr/>
          <p:nvPr/>
        </p:nvGrpSpPr>
        <p:grpSpPr>
          <a:xfrm>
            <a:off x="192530" y="3066215"/>
            <a:ext cx="11017703" cy="640080"/>
            <a:chOff x="606954" y="2103120"/>
            <a:chExt cx="11017703" cy="640080"/>
          </a:xfrm>
        </p:grpSpPr>
        <p:sp>
          <p:nvSpPr>
            <p:cNvPr id="17" name="Rectangle 16">
              <a:extLst>
                <a:ext uri="{FF2B5EF4-FFF2-40B4-BE49-F238E27FC236}">
                  <a16:creationId xmlns:a16="http://schemas.microsoft.com/office/drawing/2014/main" id="{BE71B475-F5EF-2476-2CB3-839217F166C3}"/>
                </a:ext>
              </a:extLst>
            </p:cNvPr>
            <p:cNvSpPr/>
            <p:nvPr/>
          </p:nvSpPr>
          <p:spPr>
            <a:xfrm>
              <a:off x="606954" y="2103120"/>
              <a:ext cx="11017703" cy="64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5D5BCEC-A263-57AB-3E05-C3BDF0B7757B}"/>
                </a:ext>
              </a:extLst>
            </p:cNvPr>
            <p:cNvSpPr txBox="1"/>
            <p:nvPr/>
          </p:nvSpPr>
          <p:spPr>
            <a:xfrm>
              <a:off x="722616" y="2153920"/>
              <a:ext cx="1083961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p>
          </p:txBody>
        </p:sp>
      </p:grpSp>
      <p:grpSp>
        <p:nvGrpSpPr>
          <p:cNvPr id="19" name="Group 18">
            <a:extLst>
              <a:ext uri="{FF2B5EF4-FFF2-40B4-BE49-F238E27FC236}">
                <a16:creationId xmlns:a16="http://schemas.microsoft.com/office/drawing/2014/main" id="{66CDF0CD-6CAC-9821-F234-9A7978455146}"/>
              </a:ext>
            </a:extLst>
          </p:cNvPr>
          <p:cNvGrpSpPr/>
          <p:nvPr/>
        </p:nvGrpSpPr>
        <p:grpSpPr>
          <a:xfrm>
            <a:off x="145484" y="4213222"/>
            <a:ext cx="11017703" cy="640080"/>
            <a:chOff x="606954" y="2103120"/>
            <a:chExt cx="11017703" cy="640080"/>
          </a:xfrm>
        </p:grpSpPr>
        <p:sp>
          <p:nvSpPr>
            <p:cNvPr id="20" name="Rectangle 19">
              <a:extLst>
                <a:ext uri="{FF2B5EF4-FFF2-40B4-BE49-F238E27FC236}">
                  <a16:creationId xmlns:a16="http://schemas.microsoft.com/office/drawing/2014/main" id="{D022F85C-091D-DB8B-3AE4-6440A1A0D89D}"/>
                </a:ext>
              </a:extLst>
            </p:cNvPr>
            <p:cNvSpPr/>
            <p:nvPr/>
          </p:nvSpPr>
          <p:spPr>
            <a:xfrm>
              <a:off x="606954" y="2103120"/>
              <a:ext cx="11017703" cy="64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A372E5-3873-F3D9-AD1E-71F18A0C302F}"/>
                </a:ext>
              </a:extLst>
            </p:cNvPr>
            <p:cNvSpPr txBox="1"/>
            <p:nvPr/>
          </p:nvSpPr>
          <p:spPr>
            <a:xfrm>
              <a:off x="722616" y="2153920"/>
              <a:ext cx="1083961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Sơn Đoòng sở hữu hệ sinh thái đặc biệt.</a:t>
              </a:r>
            </a:p>
          </p:txBody>
        </p:sp>
      </p:grpSp>
      <p:grpSp>
        <p:nvGrpSpPr>
          <p:cNvPr id="25" name="Group 24">
            <a:extLst>
              <a:ext uri="{FF2B5EF4-FFF2-40B4-BE49-F238E27FC236}">
                <a16:creationId xmlns:a16="http://schemas.microsoft.com/office/drawing/2014/main" id="{C7F99244-9E6A-9585-5863-6356459BD8D7}"/>
              </a:ext>
            </a:extLst>
          </p:cNvPr>
          <p:cNvGrpSpPr/>
          <p:nvPr/>
        </p:nvGrpSpPr>
        <p:grpSpPr>
          <a:xfrm>
            <a:off x="192531" y="5136196"/>
            <a:ext cx="11806429" cy="1474997"/>
            <a:chOff x="388471" y="1846560"/>
            <a:chExt cx="11430991" cy="1596051"/>
          </a:xfrm>
        </p:grpSpPr>
        <p:pic>
          <p:nvPicPr>
            <p:cNvPr id="26" name="Picture 25">
              <a:extLst>
                <a:ext uri="{FF2B5EF4-FFF2-40B4-BE49-F238E27FC236}">
                  <a16:creationId xmlns:a16="http://schemas.microsoft.com/office/drawing/2014/main" id="{AAB0E9F5-884A-A701-5A24-12627247F3DD}"/>
                </a:ext>
              </a:extLst>
            </p:cNvPr>
            <p:cNvPicPr>
              <a:picLocks noChangeAspect="1"/>
            </p:cNvPicPr>
            <p:nvPr/>
          </p:nvPicPr>
          <p:blipFill>
            <a:blip r:embed="rId3"/>
            <a:stretch>
              <a:fillRect/>
            </a:stretch>
          </p:blipFill>
          <p:spPr>
            <a:xfrm>
              <a:off x="388471" y="1846560"/>
              <a:ext cx="11430991" cy="1596051"/>
            </a:xfrm>
            <a:prstGeom prst="rect">
              <a:avLst/>
            </a:prstGeom>
          </p:spPr>
        </p:pic>
        <p:sp>
          <p:nvSpPr>
            <p:cNvPr id="27" name="TextBox 26">
              <a:extLst>
                <a:ext uri="{FF2B5EF4-FFF2-40B4-BE49-F238E27FC236}">
                  <a16:creationId xmlns:a16="http://schemas.microsoft.com/office/drawing/2014/main" id="{5B2514C5-877E-AD69-5DF3-64ADA89B761C}"/>
                </a:ext>
              </a:extLst>
            </p:cNvPr>
            <p:cNvSpPr txBox="1"/>
            <p:nvPr/>
          </p:nvSpPr>
          <p:spPr>
            <a:xfrm>
              <a:off x="670559" y="2003393"/>
              <a:ext cx="10848086" cy="1298840"/>
            </a:xfrm>
            <a:prstGeom prst="rect">
              <a:avLst/>
            </a:prstGeom>
            <a:noFill/>
          </p:spPr>
          <p:txBody>
            <a:bodyPr wrap="square" rtlCol="0">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3600" b="1" dirty="0">
                <a:solidFill>
                  <a:srgbClr val="C00000"/>
                </a:solidFill>
                <a:latin typeface="Cambria" panose="02040503050406030204" pitchFamily="18" charset="0"/>
                <a:ea typeface="Cambria" panose="02040503050406030204" pitchFamily="18" charset="0"/>
              </a:endParaRPr>
            </a:p>
          </p:txBody>
        </p:sp>
      </p:grpSp>
      <p:sp>
        <p:nvSpPr>
          <p:cNvPr id="28" name="Speech Bubble: Rectangle 27">
            <a:extLst>
              <a:ext uri="{FF2B5EF4-FFF2-40B4-BE49-F238E27FC236}">
                <a16:creationId xmlns:a16="http://schemas.microsoft.com/office/drawing/2014/main" id="{3B4BC759-9121-87BC-4B3E-DB2AA0C808B7}"/>
              </a:ext>
            </a:extLst>
          </p:cNvPr>
          <p:cNvSpPr/>
          <p:nvPr/>
        </p:nvSpPr>
        <p:spPr>
          <a:xfrm>
            <a:off x="261146" y="2524016"/>
            <a:ext cx="3660614" cy="520924"/>
          </a:xfrm>
          <a:prstGeom prst="wedgeRectCallout">
            <a:avLst>
              <a:gd name="adj1" fmla="val -10488"/>
              <a:gd name="adj2" fmla="val -6622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a:t>
            </a:r>
            <a:r>
              <a:rPr lang="en-US" sz="3200" dirty="0" err="1">
                <a:solidFill>
                  <a:srgbClr val="FF0000"/>
                </a:solidFill>
                <a:latin typeface="Cambria" panose="02040503050406030204" pitchFamily="18" charset="0"/>
                <a:ea typeface="Cambria" panose="02040503050406030204" pitchFamily="18" charset="0"/>
              </a:rPr>
              <a:t>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hang</a:t>
            </a:r>
          </a:p>
        </p:txBody>
      </p:sp>
      <p:sp>
        <p:nvSpPr>
          <p:cNvPr id="29" name="Speech Bubble: Rectangle 28">
            <a:extLst>
              <a:ext uri="{FF2B5EF4-FFF2-40B4-BE49-F238E27FC236}">
                <a16:creationId xmlns:a16="http://schemas.microsoft.com/office/drawing/2014/main" id="{5D9BD15A-3CAD-FD38-21D2-9AEEE8FBF9E4}"/>
              </a:ext>
            </a:extLst>
          </p:cNvPr>
          <p:cNvSpPr/>
          <p:nvPr/>
        </p:nvSpPr>
        <p:spPr>
          <a:xfrm>
            <a:off x="1667418" y="3710625"/>
            <a:ext cx="3485476" cy="520924"/>
          </a:xfrm>
          <a:prstGeom prst="wedgeRectCallout">
            <a:avLst>
              <a:gd name="adj1" fmla="val -10488"/>
              <a:gd name="adj2" fmla="val -66225"/>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 </a:t>
            </a:r>
            <a:r>
              <a:rPr lang="vi-VN" sz="3200" dirty="0">
                <a:solidFill>
                  <a:schemeClr val="accent5">
                    <a:lumMod val="60000"/>
                    <a:lumOff val="40000"/>
                  </a:schemeClr>
                </a:solidFill>
                <a:latin typeface="Cambria" panose="02040503050406030204" pitchFamily="18" charset="0"/>
                <a:ea typeface="Cambria" panose="02040503050406030204" pitchFamily="18" charset="0"/>
              </a:rPr>
              <a:t>Độ lớn của hang</a:t>
            </a:r>
            <a:endParaRPr lang="en-US" sz="3200" dirty="0">
              <a:solidFill>
                <a:schemeClr val="accent5">
                  <a:lumMod val="60000"/>
                  <a:lumOff val="40000"/>
                </a:schemeClr>
              </a:solidFill>
              <a:latin typeface="Cambria" panose="02040503050406030204" pitchFamily="18" charset="0"/>
              <a:ea typeface="Cambria" panose="02040503050406030204" pitchFamily="18" charset="0"/>
            </a:endParaRPr>
          </a:p>
        </p:txBody>
      </p:sp>
      <p:sp>
        <p:nvSpPr>
          <p:cNvPr id="30" name="Speech Bubble: Rectangle 29">
            <a:extLst>
              <a:ext uri="{FF2B5EF4-FFF2-40B4-BE49-F238E27FC236}">
                <a16:creationId xmlns:a16="http://schemas.microsoft.com/office/drawing/2014/main" id="{29F34424-2EEE-BEDE-3787-60DD05916B7D}"/>
              </a:ext>
            </a:extLst>
          </p:cNvPr>
          <p:cNvSpPr/>
          <p:nvPr/>
        </p:nvSpPr>
        <p:spPr>
          <a:xfrm>
            <a:off x="6512119" y="3685948"/>
            <a:ext cx="5679881" cy="520924"/>
          </a:xfrm>
          <a:prstGeom prst="wedgeRectCallout">
            <a:avLst>
              <a:gd name="adj1" fmla="val -30474"/>
              <a:gd name="adj2" fmla="val 85905"/>
            </a:avLst>
          </a:prstGeom>
          <a:solidFill>
            <a:schemeClr val="bg1"/>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 </a:t>
            </a:r>
            <a:r>
              <a:rPr lang="vi-VN" sz="3200" dirty="0">
                <a:solidFill>
                  <a:schemeClr val="accent3">
                    <a:lumMod val="60000"/>
                    <a:lumOff val="40000"/>
                  </a:schemeClr>
                </a:solidFill>
                <a:latin typeface="Cambria" panose="02040503050406030204" pitchFamily="18" charset="0"/>
                <a:ea typeface="Cambria" panose="02040503050406030204" pitchFamily="18" charset="0"/>
              </a:rPr>
              <a:t>Hệ sinh thái đặc biệt của hang</a:t>
            </a:r>
            <a:endParaRPr lang="en-US" sz="3200" dirty="0">
              <a:solidFill>
                <a:schemeClr val="accent3">
                  <a:lumMod val="60000"/>
                  <a:lumOff val="4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266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wearing a hat and holding binoculars&#10;&#10;Description automatically generated">
            <a:extLst>
              <a:ext uri="{FF2B5EF4-FFF2-40B4-BE49-F238E27FC236}">
                <a16:creationId xmlns:a16="http://schemas.microsoft.com/office/drawing/2014/main" id="{A1E0A555-EDD6-6048-1249-0DAC65A61E9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8154" y="1652634"/>
            <a:ext cx="2782529" cy="5284024"/>
          </a:xfrm>
          <a:prstGeom prst="rect">
            <a:avLst/>
          </a:prstGeom>
        </p:spPr>
      </p:pic>
      <p:pic>
        <p:nvPicPr>
          <p:cNvPr id="10" name="Picture 9">
            <a:extLst>
              <a:ext uri="{FF2B5EF4-FFF2-40B4-BE49-F238E27FC236}">
                <a16:creationId xmlns:a16="http://schemas.microsoft.com/office/drawing/2014/main" id="{306B90B2-ACC6-D3DF-4016-9E97DB9C701F}"/>
              </a:ext>
            </a:extLst>
          </p:cNvPr>
          <p:cNvPicPr>
            <a:picLocks noChangeAspect="1"/>
          </p:cNvPicPr>
          <p:nvPr/>
        </p:nvPicPr>
        <p:blipFill>
          <a:blip r:embed="rId3"/>
          <a:stretch>
            <a:fillRect/>
          </a:stretch>
        </p:blipFill>
        <p:spPr>
          <a:xfrm>
            <a:off x="2890683" y="2666083"/>
            <a:ext cx="8870449" cy="2353260"/>
          </a:xfrm>
          <a:prstGeom prst="rect">
            <a:avLst/>
          </a:prstGeom>
        </p:spPr>
      </p:pic>
    </p:spTree>
    <p:extLst>
      <p:ext uri="{BB962C8B-B14F-4D97-AF65-F5344CB8AC3E}">
        <p14:creationId xmlns:p14="http://schemas.microsoft.com/office/powerpoint/2010/main" val="402776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0475A3-0ED2-49D0-EC7B-3E6064813ACE}"/>
              </a:ext>
            </a:extLst>
          </p:cNvPr>
          <p:cNvGrpSpPr/>
          <p:nvPr/>
        </p:nvGrpSpPr>
        <p:grpSpPr>
          <a:xfrm>
            <a:off x="192531" y="60276"/>
            <a:ext cx="11602788" cy="1676660"/>
            <a:chOff x="111251" y="253316"/>
            <a:chExt cx="11602788" cy="1676660"/>
          </a:xfrm>
        </p:grpSpPr>
        <p:grpSp>
          <p:nvGrpSpPr>
            <p:cNvPr id="3" name="Group 2">
              <a:extLst>
                <a:ext uri="{FF2B5EF4-FFF2-40B4-BE49-F238E27FC236}">
                  <a16:creationId xmlns:a16="http://schemas.microsoft.com/office/drawing/2014/main" id="{1CE38444-D88B-B882-F10A-CC6025D813BF}"/>
                </a:ext>
              </a:extLst>
            </p:cNvPr>
            <p:cNvGrpSpPr/>
            <p:nvPr/>
          </p:nvGrpSpPr>
          <p:grpSpPr>
            <a:xfrm>
              <a:off x="490315" y="454979"/>
              <a:ext cx="11223724" cy="1474997"/>
              <a:chOff x="197374" y="173694"/>
              <a:chExt cx="11668916" cy="1474997"/>
            </a:xfrm>
          </p:grpSpPr>
          <p:sp>
            <p:nvSpPr>
              <p:cNvPr id="5" name="Rounded Rectangle 4">
                <a:extLst>
                  <a:ext uri="{FF2B5EF4-FFF2-40B4-BE49-F238E27FC236}">
                    <a16:creationId xmlns:a16="http://schemas.microsoft.com/office/drawing/2014/main" id="{AA008903-9F26-9A0E-E658-5D858798FF2E}"/>
                  </a:ext>
                </a:extLst>
              </p:cNvPr>
              <p:cNvSpPr/>
              <p:nvPr/>
            </p:nvSpPr>
            <p:spPr>
              <a:xfrm>
                <a:off x="197374" y="173694"/>
                <a:ext cx="11668916" cy="1474997"/>
              </a:xfrm>
              <a:prstGeom prst="roundRect">
                <a:avLst/>
              </a:prstGeom>
              <a:solidFill>
                <a:schemeClr val="accent6">
                  <a:lumMod val="40000"/>
                  <a:lumOff val="60000"/>
                  <a:alpha val="97000"/>
                </a:schemeClr>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73E566-BFF1-84F6-7D1B-D3C3EFF5551E}"/>
                  </a:ext>
                </a:extLst>
              </p:cNvPr>
              <p:cNvSpPr txBox="1"/>
              <p:nvPr/>
            </p:nvSpPr>
            <p:spPr>
              <a:xfrm>
                <a:off x="905497" y="246610"/>
                <a:ext cx="10718463" cy="1323439"/>
              </a:xfrm>
              <a:prstGeom prst="rect">
                <a:avLst/>
              </a:prstGeom>
              <a:noFill/>
            </p:spPr>
            <p:txBody>
              <a:bodyPr wrap="square" rtlCol="0">
                <a:spAutoFit/>
              </a:bodyPr>
              <a:lstStyle/>
              <a:p>
                <a:pPr algn="just"/>
                <a:r>
                  <a:rPr lang="vi-VN" sz="4000" b="1" dirty="0">
                    <a:solidFill>
                      <a:schemeClr val="accent3">
                        <a:lumMod val="50000"/>
                      </a:schemeClr>
                    </a:solidFill>
                    <a:latin typeface="Cambria" panose="02040503050406030204" pitchFamily="18" charset="0"/>
                    <a:ea typeface="Cambria" panose="02040503050406030204" pitchFamily="18" charset="0"/>
                  </a:rPr>
                  <a:t>2. Quá trình hình thành hang Sơn Đoòng được giới thiệu như thế nào?</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grpSp>
        <p:pic>
          <p:nvPicPr>
            <p:cNvPr id="4" name="Picture 3" descr="A child wearing a hat&#10;&#10;Description automatically generated">
              <a:extLst>
                <a:ext uri="{FF2B5EF4-FFF2-40B4-BE49-F238E27FC236}">
                  <a16:creationId xmlns:a16="http://schemas.microsoft.com/office/drawing/2014/main" id="{5991BC77-476C-386A-6AC3-CF2CEF1725D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251" y="253316"/>
              <a:ext cx="1060171" cy="1676660"/>
            </a:xfrm>
            <a:prstGeom prst="rect">
              <a:avLst/>
            </a:prstGeom>
          </p:spPr>
        </p:pic>
      </p:grpSp>
      <p:pic>
        <p:nvPicPr>
          <p:cNvPr id="7" name="Picture 6">
            <a:extLst>
              <a:ext uri="{FF2B5EF4-FFF2-40B4-BE49-F238E27FC236}">
                <a16:creationId xmlns:a16="http://schemas.microsoft.com/office/drawing/2014/main" id="{0126C5F8-E7FC-17C3-2443-160E67D7C4FD}"/>
              </a:ext>
            </a:extLst>
          </p:cNvPr>
          <p:cNvPicPr>
            <a:picLocks noChangeAspect="1"/>
          </p:cNvPicPr>
          <p:nvPr/>
        </p:nvPicPr>
        <p:blipFill>
          <a:blip r:embed="rId3"/>
          <a:stretch>
            <a:fillRect/>
          </a:stretch>
        </p:blipFill>
        <p:spPr>
          <a:xfrm>
            <a:off x="192531" y="1889420"/>
            <a:ext cx="11775949" cy="4836500"/>
          </a:xfrm>
          <a:prstGeom prst="rect">
            <a:avLst/>
          </a:prstGeom>
        </p:spPr>
      </p:pic>
      <p:sp>
        <p:nvSpPr>
          <p:cNvPr id="8" name="TextBox 7">
            <a:extLst>
              <a:ext uri="{FF2B5EF4-FFF2-40B4-BE49-F238E27FC236}">
                <a16:creationId xmlns:a16="http://schemas.microsoft.com/office/drawing/2014/main" id="{F13710D6-4E6F-60FA-4A91-297B7E57CB72}"/>
              </a:ext>
            </a:extLst>
          </p:cNvPr>
          <p:cNvSpPr txBox="1"/>
          <p:nvPr/>
        </p:nvSpPr>
        <p:spPr>
          <a:xfrm>
            <a:off x="480310" y="2258639"/>
            <a:ext cx="11081925" cy="646331"/>
          </a:xfrm>
          <a:prstGeom prst="rect">
            <a:avLst/>
          </a:prstGeom>
          <a:noFill/>
        </p:spPr>
        <p:txBody>
          <a:bodyPr wrap="square" rtlCol="0">
            <a:spAutoFit/>
          </a:bodyPr>
          <a:lstStyle/>
          <a:p>
            <a:pPr algn="just"/>
            <a:r>
              <a:rPr lang="vi-VN" sz="3600" b="1" dirty="0">
                <a:solidFill>
                  <a:schemeClr val="accent4">
                    <a:lumMod val="75000"/>
                  </a:schemeClr>
                </a:solidFill>
                <a:latin typeface="Cambria" panose="02040503050406030204" pitchFamily="18" charset="0"/>
                <a:ea typeface="Cambria" panose="02040503050406030204" pitchFamily="18" charset="0"/>
              </a:rPr>
              <a:t>Hang Sơn Đoòng được hình thành từ:</a:t>
            </a:r>
            <a:endParaRPr lang="en-US" sz="3600" b="1" dirty="0">
              <a:solidFill>
                <a:schemeClr val="accent4">
                  <a:lumMod val="75000"/>
                </a:schemeClr>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8821039-4E48-9C9F-F501-CC71B8454799}"/>
              </a:ext>
            </a:extLst>
          </p:cNvPr>
          <p:cNvSpPr txBox="1"/>
          <p:nvPr/>
        </p:nvSpPr>
        <p:spPr>
          <a:xfrm>
            <a:off x="388715" y="3016817"/>
            <a:ext cx="6459125" cy="1200329"/>
          </a:xfrm>
          <a:prstGeom prst="rect">
            <a:avLst/>
          </a:prstGeom>
          <a:noFill/>
        </p:spPr>
        <p:txBody>
          <a:bodyPr wrap="square" rtlCol="0">
            <a:spAutoFit/>
          </a:bodyPr>
          <a:lstStyle/>
          <a:p>
            <a:pPr algn="just"/>
            <a:r>
              <a:rPr lang="vi-VN" sz="3600" b="1" dirty="0">
                <a:solidFill>
                  <a:schemeClr val="accent3">
                    <a:lumMod val="50000"/>
                  </a:schemeClr>
                </a:solidFill>
                <a:latin typeface="Cambria" panose="02040503050406030204" pitchFamily="18" charset="0"/>
                <a:ea typeface="Cambria" panose="02040503050406030204" pitchFamily="18" charset="0"/>
              </a:rPr>
              <a:t>+ vết đứt gãy của dãy Trường Sơn.</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A3827A80-0FFF-A046-C58F-7E084CC0D467}"/>
              </a:ext>
            </a:extLst>
          </p:cNvPr>
          <p:cNvSpPr txBox="1"/>
          <p:nvPr/>
        </p:nvSpPr>
        <p:spPr>
          <a:xfrm>
            <a:off x="412559" y="4195392"/>
            <a:ext cx="6570885" cy="2308324"/>
          </a:xfrm>
          <a:prstGeom prst="rect">
            <a:avLst/>
          </a:prstGeom>
          <a:noFill/>
        </p:spPr>
        <p:txBody>
          <a:bodyPr wrap="square" rtlCol="0">
            <a:spAutoFit/>
          </a:bodyPr>
          <a:lstStyle/>
          <a:p>
            <a:pPr algn="just"/>
            <a:r>
              <a:rPr lang="vi-VN" sz="3600" b="1" dirty="0">
                <a:solidFill>
                  <a:schemeClr val="accent3">
                    <a:lumMod val="50000"/>
                  </a:schemeClr>
                </a:solidFill>
                <a:latin typeface="Cambria" panose="02040503050406030204" pitchFamily="18" charset="0"/>
                <a:ea typeface="Cambria" panose="02040503050406030204" pitchFamily="18" charset="0"/>
              </a:rPr>
              <a:t>+ bị nước sông Rào Thương bào mòn liên tục trong nhiều năm liền (từ 2 đến 5 triệu năm)</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sp>
        <p:nvSpPr>
          <p:cNvPr id="11" name="Right Brace 10">
            <a:extLst>
              <a:ext uri="{FF2B5EF4-FFF2-40B4-BE49-F238E27FC236}">
                <a16:creationId xmlns:a16="http://schemas.microsoft.com/office/drawing/2014/main" id="{815D16D5-6279-D19B-66B9-D8A8CD2DECD7}"/>
              </a:ext>
            </a:extLst>
          </p:cNvPr>
          <p:cNvSpPr/>
          <p:nvPr/>
        </p:nvSpPr>
        <p:spPr>
          <a:xfrm>
            <a:off x="6902769" y="3139100"/>
            <a:ext cx="450184" cy="33646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78F043C-1CE4-20B9-1372-4FF745F7B675}"/>
              </a:ext>
            </a:extLst>
          </p:cNvPr>
          <p:cNvGrpSpPr/>
          <p:nvPr/>
        </p:nvGrpSpPr>
        <p:grpSpPr>
          <a:xfrm>
            <a:off x="7462683" y="3469640"/>
            <a:ext cx="4371559" cy="2430992"/>
            <a:chOff x="517631" y="2085020"/>
            <a:chExt cx="10889509" cy="2430992"/>
          </a:xfrm>
        </p:grpSpPr>
        <p:sp>
          <p:nvSpPr>
            <p:cNvPr id="13" name="Flowchart: Alternate Process 12">
              <a:extLst>
                <a:ext uri="{FF2B5EF4-FFF2-40B4-BE49-F238E27FC236}">
                  <a16:creationId xmlns:a16="http://schemas.microsoft.com/office/drawing/2014/main" id="{FF391357-76FA-E484-1EBB-CB3BD61B3FDB}"/>
                </a:ext>
              </a:extLst>
            </p:cNvPr>
            <p:cNvSpPr/>
            <p:nvPr/>
          </p:nvSpPr>
          <p:spPr>
            <a:xfrm>
              <a:off x="517631" y="2085020"/>
              <a:ext cx="10889509" cy="2430992"/>
            </a:xfrm>
            <a:prstGeom prst="flowChartAlternateProcess">
              <a:avLst/>
            </a:prstGeom>
            <a:solidFill>
              <a:schemeClr val="accent5">
                <a:lumMod val="20000"/>
                <a:lumOff val="80000"/>
                <a:alpha val="9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00CC700-B848-A0BA-0F39-BD2647FD07CE}"/>
                </a:ext>
              </a:extLst>
            </p:cNvPr>
            <p:cNvSpPr txBox="1"/>
            <p:nvPr/>
          </p:nvSpPr>
          <p:spPr>
            <a:xfrm>
              <a:off x="945610" y="2131946"/>
              <a:ext cx="10122553" cy="2308324"/>
            </a:xfrm>
            <a:prstGeom prst="rect">
              <a:avLst/>
            </a:prstGeom>
            <a:noFill/>
          </p:spPr>
          <p:txBody>
            <a:bodyPr wrap="square" rtlCol="0">
              <a:spAutoFit/>
            </a:bodyPr>
            <a:lstStyle/>
            <a:p>
              <a:pPr algn="just"/>
              <a:r>
                <a:rPr lang="vi-VN" sz="3600" b="1" dirty="0">
                  <a:solidFill>
                    <a:schemeClr val="accent5">
                      <a:lumMod val="75000"/>
                    </a:schemeClr>
                  </a:solidFill>
                  <a:latin typeface="Cambria" panose="02040503050406030204" pitchFamily="18" charset="0"/>
                  <a:ea typeface="Cambria" panose="02040503050406030204" pitchFamily="18" charset="0"/>
                </a:rPr>
                <a:t>Tạo thành một “lỗ hổng khổng lồ”– chính là hang Sơn Đoòng.</a:t>
              </a:r>
              <a:r>
                <a:rPr lang="en-US" sz="3600" b="1" dirty="0">
                  <a:solidFill>
                    <a:schemeClr val="accent5">
                      <a:lumMod val="75000"/>
                    </a:schemeClr>
                  </a:solidFill>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075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in a scout outfit pointing&#10;&#10;Description automatically generated">
            <a:extLst>
              <a:ext uri="{FF2B5EF4-FFF2-40B4-BE49-F238E27FC236}">
                <a16:creationId xmlns:a16="http://schemas.microsoft.com/office/drawing/2014/main" id="{89CC3C1C-7957-C618-179E-1B7D393A7D2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294944" y="1361440"/>
            <a:ext cx="3129201" cy="5618480"/>
          </a:xfrm>
          <a:prstGeom prst="rect">
            <a:avLst/>
          </a:prstGeom>
        </p:spPr>
      </p:pic>
      <p:grpSp>
        <p:nvGrpSpPr>
          <p:cNvPr id="3" name="Group 2">
            <a:extLst>
              <a:ext uri="{FF2B5EF4-FFF2-40B4-BE49-F238E27FC236}">
                <a16:creationId xmlns:a16="http://schemas.microsoft.com/office/drawing/2014/main" id="{3F018D00-AA24-C728-EA88-0590FB00AEB6}"/>
              </a:ext>
            </a:extLst>
          </p:cNvPr>
          <p:cNvGrpSpPr/>
          <p:nvPr/>
        </p:nvGrpSpPr>
        <p:grpSpPr>
          <a:xfrm>
            <a:off x="3424145" y="487680"/>
            <a:ext cx="6605966" cy="2032000"/>
            <a:chOff x="3718256" y="467360"/>
            <a:chExt cx="7904480" cy="1295633"/>
          </a:xfrm>
        </p:grpSpPr>
        <p:sp>
          <p:nvSpPr>
            <p:cNvPr id="4" name="Speech Bubble: Rectangle with Corners Rounded 3">
              <a:extLst>
                <a:ext uri="{FF2B5EF4-FFF2-40B4-BE49-F238E27FC236}">
                  <a16:creationId xmlns:a16="http://schemas.microsoft.com/office/drawing/2014/main" id="{3EC9790F-0AD4-A7F8-C506-3E74FBAE808C}"/>
                </a:ext>
              </a:extLst>
            </p:cNvPr>
            <p:cNvSpPr/>
            <p:nvPr/>
          </p:nvSpPr>
          <p:spPr>
            <a:xfrm>
              <a:off x="3718256" y="467360"/>
              <a:ext cx="7904480" cy="1295633"/>
            </a:xfrm>
            <a:prstGeom prst="wedgeRoundRectCallout">
              <a:avLst>
                <a:gd name="adj1" fmla="val -54385"/>
                <a:gd name="adj2" fmla="val 35792"/>
                <a:gd name="adj3" fmla="val 16667"/>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BD11B18-1913-BD6E-2908-F65EF8175E86}"/>
                </a:ext>
              </a:extLst>
            </p:cNvPr>
            <p:cNvSpPr txBox="1"/>
            <p:nvPr/>
          </p:nvSpPr>
          <p:spPr>
            <a:xfrm>
              <a:off x="3990455" y="547869"/>
              <a:ext cx="7360082" cy="1118584"/>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Theo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quá</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thành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hang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E5AB44E1-E711-1B89-F522-8DCEB575D9AE}"/>
              </a:ext>
            </a:extLst>
          </p:cNvPr>
          <p:cNvGrpSpPr/>
          <p:nvPr/>
        </p:nvGrpSpPr>
        <p:grpSpPr>
          <a:xfrm>
            <a:off x="3840480" y="3423921"/>
            <a:ext cx="6807200" cy="2031999"/>
            <a:chOff x="4925634" y="3027507"/>
            <a:chExt cx="6605966" cy="2418253"/>
          </a:xfrm>
        </p:grpSpPr>
        <p:sp>
          <p:nvSpPr>
            <p:cNvPr id="7" name="圆角矩形 15">
              <a:extLst>
                <a:ext uri="{FF2B5EF4-FFF2-40B4-BE49-F238E27FC236}">
                  <a16:creationId xmlns:a16="http://schemas.microsoft.com/office/drawing/2014/main" id="{F4B479A8-8278-133D-0CAB-B5233E2CBD08}"/>
                </a:ext>
              </a:extLst>
            </p:cNvPr>
            <p:cNvSpPr/>
            <p:nvPr/>
          </p:nvSpPr>
          <p:spPr>
            <a:xfrm>
              <a:off x="4925634" y="3027507"/>
              <a:ext cx="6605966" cy="2418253"/>
            </a:xfrm>
            <a:custGeom>
              <a:avLst/>
              <a:gdLst>
                <a:gd name="connsiteX0" fmla="*/ 0 w 6605966"/>
                <a:gd name="connsiteY0" fmla="*/ 403050 h 2418253"/>
                <a:gd name="connsiteX1" fmla="*/ 403050 w 6605966"/>
                <a:gd name="connsiteY1" fmla="*/ 0 h 2418253"/>
                <a:gd name="connsiteX2" fmla="*/ 6202916 w 6605966"/>
                <a:gd name="connsiteY2" fmla="*/ 0 h 2418253"/>
                <a:gd name="connsiteX3" fmla="*/ 6605966 w 6605966"/>
                <a:gd name="connsiteY3" fmla="*/ 403050 h 2418253"/>
                <a:gd name="connsiteX4" fmla="*/ 6605966 w 6605966"/>
                <a:gd name="connsiteY4" fmla="*/ 2015203 h 2418253"/>
                <a:gd name="connsiteX5" fmla="*/ 6202916 w 6605966"/>
                <a:gd name="connsiteY5" fmla="*/ 2418253 h 2418253"/>
                <a:gd name="connsiteX6" fmla="*/ 403050 w 6605966"/>
                <a:gd name="connsiteY6" fmla="*/ 2418253 h 2418253"/>
                <a:gd name="connsiteX7" fmla="*/ 0 w 6605966"/>
                <a:gd name="connsiteY7" fmla="*/ 2015203 h 2418253"/>
                <a:gd name="connsiteX8" fmla="*/ 0 w 6605966"/>
                <a:gd name="connsiteY8" fmla="*/ 403050 h 241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5966" h="2418253" fill="none" extrusionOk="0">
                  <a:moveTo>
                    <a:pt x="0" y="403050"/>
                  </a:moveTo>
                  <a:cubicBezTo>
                    <a:pt x="10908" y="162233"/>
                    <a:pt x="175758" y="19382"/>
                    <a:pt x="403050" y="0"/>
                  </a:cubicBezTo>
                  <a:cubicBezTo>
                    <a:pt x="1096313" y="-48969"/>
                    <a:pt x="5498374" y="10257"/>
                    <a:pt x="6202916" y="0"/>
                  </a:cubicBezTo>
                  <a:cubicBezTo>
                    <a:pt x="6396558" y="28643"/>
                    <a:pt x="6627950" y="169402"/>
                    <a:pt x="6605966" y="403050"/>
                  </a:cubicBezTo>
                  <a:cubicBezTo>
                    <a:pt x="6534462" y="1089367"/>
                    <a:pt x="6664311" y="1264823"/>
                    <a:pt x="6605966" y="2015203"/>
                  </a:cubicBezTo>
                  <a:cubicBezTo>
                    <a:pt x="6625360" y="2225018"/>
                    <a:pt x="6425523" y="2408819"/>
                    <a:pt x="6202916" y="2418253"/>
                  </a:cubicBezTo>
                  <a:cubicBezTo>
                    <a:pt x="5323949" y="2454526"/>
                    <a:pt x="2183307" y="2392923"/>
                    <a:pt x="403050" y="2418253"/>
                  </a:cubicBezTo>
                  <a:cubicBezTo>
                    <a:pt x="198013" y="2395740"/>
                    <a:pt x="-1588" y="2232106"/>
                    <a:pt x="0" y="2015203"/>
                  </a:cubicBezTo>
                  <a:cubicBezTo>
                    <a:pt x="96723" y="1581197"/>
                    <a:pt x="42658" y="915017"/>
                    <a:pt x="0" y="403050"/>
                  </a:cubicBezTo>
                  <a:close/>
                </a:path>
                <a:path w="6605966" h="2418253" stroke="0" extrusionOk="0">
                  <a:moveTo>
                    <a:pt x="0" y="403050"/>
                  </a:moveTo>
                  <a:cubicBezTo>
                    <a:pt x="-17360" y="173641"/>
                    <a:pt x="191338" y="-11003"/>
                    <a:pt x="403050" y="0"/>
                  </a:cubicBezTo>
                  <a:cubicBezTo>
                    <a:pt x="1187568" y="-94193"/>
                    <a:pt x="5307223" y="-70811"/>
                    <a:pt x="6202916" y="0"/>
                  </a:cubicBezTo>
                  <a:cubicBezTo>
                    <a:pt x="6460043" y="15537"/>
                    <a:pt x="6623737" y="172466"/>
                    <a:pt x="6605966" y="403050"/>
                  </a:cubicBezTo>
                  <a:cubicBezTo>
                    <a:pt x="6715690" y="666058"/>
                    <a:pt x="6602378" y="1374858"/>
                    <a:pt x="6605966" y="2015203"/>
                  </a:cubicBezTo>
                  <a:cubicBezTo>
                    <a:pt x="6580688" y="2232694"/>
                    <a:pt x="6415259" y="2404259"/>
                    <a:pt x="6202916" y="2418253"/>
                  </a:cubicBezTo>
                  <a:cubicBezTo>
                    <a:pt x="4304633" y="2396628"/>
                    <a:pt x="1826402" y="2532829"/>
                    <a:pt x="403050" y="2418253"/>
                  </a:cubicBezTo>
                  <a:cubicBezTo>
                    <a:pt x="168855" y="2456758"/>
                    <a:pt x="40477" y="2236964"/>
                    <a:pt x="0" y="2015203"/>
                  </a:cubicBezTo>
                  <a:cubicBezTo>
                    <a:pt x="-130999" y="1489492"/>
                    <a:pt x="-18139" y="706814"/>
                    <a:pt x="0" y="403050"/>
                  </a:cubicBezTo>
                  <a:close/>
                </a:path>
              </a:pathLst>
            </a:custGeom>
            <a:solidFill>
              <a:schemeClr val="bg2"/>
            </a:solidFill>
            <a:ln w="28575">
              <a:solidFill>
                <a:srgbClr val="FFBB00"/>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a:extLst>
                <a:ext uri="{FF2B5EF4-FFF2-40B4-BE49-F238E27FC236}">
                  <a16:creationId xmlns:a16="http://schemas.microsoft.com/office/drawing/2014/main" id="{5F4DBF65-DBE0-ECE1-BCFC-6E5767F84B2E}"/>
                </a:ext>
              </a:extLst>
            </p:cNvPr>
            <p:cNvSpPr txBox="1"/>
            <p:nvPr/>
          </p:nvSpPr>
          <p:spPr>
            <a:xfrm>
              <a:off x="5166607" y="3300992"/>
              <a:ext cx="6124019" cy="1575006"/>
            </a:xfrm>
            <a:prstGeom prst="rect">
              <a:avLst/>
            </a:prstGeom>
            <a:noFill/>
          </p:spPr>
          <p:txBody>
            <a:bodyPr wrap="square" rtlCol="0">
              <a:spAutoFit/>
            </a:bodyPr>
            <a:lstStyle/>
            <a:p>
              <a:pPr algn="just"/>
              <a:r>
                <a:rPr lang="vi-VN" sz="3600" b="1" dirty="0">
                  <a:solidFill>
                    <a:schemeClr val="accent3">
                      <a:lumMod val="75000"/>
                    </a:schemeClr>
                  </a:solidFill>
                  <a:latin typeface="Cambria" panose="02040503050406030204" pitchFamily="18" charset="0"/>
                  <a:ea typeface="Cambria" panose="02040503050406030204" pitchFamily="18" charset="0"/>
                </a:rPr>
                <a:t>  </a:t>
              </a:r>
              <a:r>
                <a:rPr lang="vi-VN" sz="4000" b="1" dirty="0">
                  <a:solidFill>
                    <a:schemeClr val="accent3">
                      <a:lumMod val="75000"/>
                    </a:schemeClr>
                  </a:solidFill>
                  <a:latin typeface="Cambria" panose="02040503050406030204" pitchFamily="18" charset="0"/>
                  <a:ea typeface="Cambria" panose="02040503050406030204" pitchFamily="18" charset="0"/>
                </a:rPr>
                <a:t>Hang Sơn Đoòng có bề dày lịch sử lâu dài.</a:t>
              </a:r>
              <a:endParaRPr lang="en-US" sz="3600" b="1" dirty="0">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4362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825DF8-88D0-2B75-7578-1DC0A980BECB}"/>
              </a:ext>
            </a:extLst>
          </p:cNvPr>
          <p:cNvGrpSpPr/>
          <p:nvPr/>
        </p:nvGrpSpPr>
        <p:grpSpPr>
          <a:xfrm>
            <a:off x="192531" y="60276"/>
            <a:ext cx="11602788" cy="1676660"/>
            <a:chOff x="111251" y="253316"/>
            <a:chExt cx="11602788" cy="1676660"/>
          </a:xfrm>
        </p:grpSpPr>
        <p:grpSp>
          <p:nvGrpSpPr>
            <p:cNvPr id="3" name="Group 2">
              <a:extLst>
                <a:ext uri="{FF2B5EF4-FFF2-40B4-BE49-F238E27FC236}">
                  <a16:creationId xmlns:a16="http://schemas.microsoft.com/office/drawing/2014/main" id="{FA5E4671-610F-385E-8682-D683C0C02E91}"/>
                </a:ext>
              </a:extLst>
            </p:cNvPr>
            <p:cNvGrpSpPr/>
            <p:nvPr/>
          </p:nvGrpSpPr>
          <p:grpSpPr>
            <a:xfrm>
              <a:off x="490315" y="454979"/>
              <a:ext cx="11223724" cy="1474997"/>
              <a:chOff x="197374" y="173694"/>
              <a:chExt cx="11668916" cy="1474997"/>
            </a:xfrm>
          </p:grpSpPr>
          <p:sp>
            <p:nvSpPr>
              <p:cNvPr id="5" name="Rounded Rectangle 4">
                <a:extLst>
                  <a:ext uri="{FF2B5EF4-FFF2-40B4-BE49-F238E27FC236}">
                    <a16:creationId xmlns:a16="http://schemas.microsoft.com/office/drawing/2014/main" id="{AF6341FD-E713-35B2-ECAB-C4F5CEA1F10D}"/>
                  </a:ext>
                </a:extLst>
              </p:cNvPr>
              <p:cNvSpPr/>
              <p:nvPr/>
            </p:nvSpPr>
            <p:spPr>
              <a:xfrm>
                <a:off x="197374" y="173694"/>
                <a:ext cx="11668916" cy="1474997"/>
              </a:xfrm>
              <a:prstGeom prst="roundRect">
                <a:avLst/>
              </a:prstGeom>
              <a:solidFill>
                <a:schemeClr val="accent6">
                  <a:lumMod val="40000"/>
                  <a:lumOff val="60000"/>
                  <a:alpha val="97000"/>
                </a:schemeClr>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B26B2B-CE0F-2B29-3D03-CF0411FFCA04}"/>
                  </a:ext>
                </a:extLst>
              </p:cNvPr>
              <p:cNvSpPr txBox="1"/>
              <p:nvPr/>
            </p:nvSpPr>
            <p:spPr>
              <a:xfrm>
                <a:off x="905497" y="246610"/>
                <a:ext cx="10718463" cy="1323439"/>
              </a:xfrm>
              <a:prstGeom prst="rect">
                <a:avLst/>
              </a:prstGeom>
              <a:noFill/>
            </p:spPr>
            <p:txBody>
              <a:bodyPr wrap="square" rtlCol="0">
                <a:spAutoFit/>
              </a:bodyPr>
              <a:lstStyle/>
              <a:p>
                <a:pPr algn="just"/>
                <a:r>
                  <a:rPr lang="vi-VN" sz="4000" b="1" dirty="0">
                    <a:solidFill>
                      <a:schemeClr val="accent3">
                        <a:lumMod val="50000"/>
                      </a:schemeClr>
                    </a:solidFill>
                    <a:latin typeface="Cambria" panose="02040503050406030204" pitchFamily="18" charset="0"/>
                    <a:ea typeface="Cambria" panose="02040503050406030204" pitchFamily="18" charset="0"/>
                  </a:rPr>
                  <a:t>3. Những chi tiết nào cho thấy hang Sơn Đoòng rất lớn?</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grpSp>
        <p:pic>
          <p:nvPicPr>
            <p:cNvPr id="4" name="Picture 3" descr="A child wearing a hat&#10;&#10;Description automatically generated">
              <a:extLst>
                <a:ext uri="{FF2B5EF4-FFF2-40B4-BE49-F238E27FC236}">
                  <a16:creationId xmlns:a16="http://schemas.microsoft.com/office/drawing/2014/main" id="{BD09C74F-7CF4-F35A-2641-AB6FDE687A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251" y="253316"/>
              <a:ext cx="1060171" cy="1676660"/>
            </a:xfrm>
            <a:prstGeom prst="rect">
              <a:avLst/>
            </a:prstGeom>
          </p:spPr>
        </p:pic>
      </p:grpSp>
      <p:sp>
        <p:nvSpPr>
          <p:cNvPr id="7" name="TextBox 6">
            <a:extLst>
              <a:ext uri="{FF2B5EF4-FFF2-40B4-BE49-F238E27FC236}">
                <a16:creationId xmlns:a16="http://schemas.microsoft.com/office/drawing/2014/main" id="{6E34B29C-A90C-1F02-0CB4-C8A552B6FA04}"/>
              </a:ext>
            </a:extLst>
          </p:cNvPr>
          <p:cNvSpPr txBox="1"/>
          <p:nvPr/>
        </p:nvSpPr>
        <p:spPr>
          <a:xfrm>
            <a:off x="480310" y="2075759"/>
            <a:ext cx="11081925" cy="3355149"/>
          </a:xfrm>
          <a:prstGeom prst="rect">
            <a:avLst/>
          </a:prstGeom>
          <a:noFill/>
        </p:spPr>
        <p:txBody>
          <a:bodyPr wrap="square" rtlCol="0">
            <a:spAutoFit/>
          </a:bodyPr>
          <a:lstStyle/>
          <a:p>
            <a:pPr algn="just">
              <a:lnSpc>
                <a:spcPct val="120000"/>
              </a:lnSpc>
            </a:pPr>
            <a:r>
              <a:rPr lang="vi-VN" sz="3600" b="1" dirty="0">
                <a:solidFill>
                  <a:schemeClr val="accent4">
                    <a:lumMod val="75000"/>
                  </a:schemeClr>
                </a:solidFill>
                <a:latin typeface="Cambria" panose="02040503050406030204" pitchFamily="18" charset="0"/>
                <a:ea typeface="Cambria" panose="02040503050406030204" pitchFamily="18" charset="0"/>
              </a:rPr>
              <a:t>Theo ước tính: </a:t>
            </a:r>
          </a:p>
          <a:p>
            <a:pPr algn="just">
              <a:lnSpc>
                <a:spcPct val="120000"/>
              </a:lnSpc>
            </a:pPr>
            <a:r>
              <a:rPr lang="vi-VN" sz="3600" dirty="0">
                <a:solidFill>
                  <a:schemeClr val="accent4">
                    <a:lumMod val="75000"/>
                  </a:schemeClr>
                </a:solidFill>
                <a:latin typeface="Cambria" panose="02040503050406030204" pitchFamily="18" charset="0"/>
                <a:ea typeface="Cambria" panose="02040503050406030204" pitchFamily="18" charset="0"/>
              </a:rPr>
              <a:t>- Hang động này có chiều dài lên tới 9 ki-lô-mét, </a:t>
            </a:r>
          </a:p>
          <a:p>
            <a:pPr algn="just">
              <a:lnSpc>
                <a:spcPct val="120000"/>
              </a:lnSpc>
            </a:pPr>
            <a:r>
              <a:rPr lang="vi-VN" sz="3600" dirty="0">
                <a:solidFill>
                  <a:schemeClr val="accent4">
                    <a:lumMod val="75000"/>
                  </a:schemeClr>
                </a:solidFill>
                <a:latin typeface="Cambria" panose="02040503050406030204" pitchFamily="18" charset="0"/>
                <a:ea typeface="Cambria" panose="02040503050406030204" pitchFamily="18" charset="0"/>
              </a:rPr>
              <a:t>- Thể tích 38,5 triệu mét khối. </a:t>
            </a:r>
          </a:p>
          <a:p>
            <a:pPr algn="just">
              <a:lnSpc>
                <a:spcPct val="120000"/>
              </a:lnSpc>
            </a:pPr>
            <a:r>
              <a:rPr lang="vi-VN" sz="3600" dirty="0">
                <a:solidFill>
                  <a:schemeClr val="accent4">
                    <a:lumMod val="75000"/>
                  </a:schemeClr>
                </a:solidFill>
                <a:latin typeface="Cambria" panose="02040503050406030204" pitchFamily="18" charset="0"/>
                <a:ea typeface="Cambria" panose="02040503050406030204" pitchFamily="18" charset="0"/>
              </a:rPr>
              <a:t>- Nó có thể chứa tới 68 máy bay cỡ lớn Bô-inh 777 hoặc cả một khu phố sầm uất với những toà nhà cao 40 tầng.</a:t>
            </a:r>
            <a:endParaRPr lang="en-US" sz="3600"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791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barn(inVertical)">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barn(inVertical)">
                                      <p:cBhvr>
                                        <p:cTn id="2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quan về dòng máy bay siêu an toàn Boeing 777 - KhoaHoc.tv">
            <a:extLst>
              <a:ext uri="{FF2B5EF4-FFF2-40B4-BE49-F238E27FC236}">
                <a16:creationId xmlns:a16="http://schemas.microsoft.com/office/drawing/2014/main" id="{45EC50AB-354C-B94F-A891-F00104F22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740" y="497839"/>
            <a:ext cx="7957820" cy="53052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DC7F6E-AD64-E81E-7B32-8B8AE8236F60}"/>
              </a:ext>
            </a:extLst>
          </p:cNvPr>
          <p:cNvSpPr txBox="1"/>
          <p:nvPr/>
        </p:nvSpPr>
        <p:spPr>
          <a:xfrm>
            <a:off x="3149600" y="5913120"/>
            <a:ext cx="5222240"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a:t>
            </a:r>
            <a:r>
              <a:rPr lang="en-US" sz="3200" b="1" dirty="0" err="1">
                <a:latin typeface="Cambria" panose="02040503050406030204" pitchFamily="18" charset="0"/>
                <a:ea typeface="Cambria" panose="02040503050406030204" pitchFamily="18" charset="0"/>
              </a:rPr>
              <a:t>áy</a:t>
            </a:r>
            <a:r>
              <a:rPr lang="en-US" sz="3200" b="1" dirty="0">
                <a:latin typeface="Cambria" panose="02040503050406030204" pitchFamily="18" charset="0"/>
                <a:ea typeface="Cambria" panose="02040503050406030204" pitchFamily="18" charset="0"/>
              </a:rPr>
              <a:t> bay </a:t>
            </a:r>
            <a:r>
              <a:rPr lang="en-US" sz="3200" b="1" dirty="0" err="1">
                <a:latin typeface="Cambria" panose="02040503050406030204" pitchFamily="18" charset="0"/>
                <a:ea typeface="Cambria" panose="02040503050406030204" pitchFamily="18" charset="0"/>
              </a:rPr>
              <a:t>boeing</a:t>
            </a:r>
            <a:r>
              <a:rPr lang="en-US" sz="3200" b="1" dirty="0">
                <a:latin typeface="Cambria" panose="02040503050406030204" pitchFamily="18" charset="0"/>
                <a:ea typeface="Cambria" panose="02040503050406030204" pitchFamily="18" charset="0"/>
              </a:rPr>
              <a:t> 777</a:t>
            </a:r>
          </a:p>
        </p:txBody>
      </p:sp>
    </p:spTree>
    <p:extLst>
      <p:ext uri="{BB962C8B-B14F-4D97-AF65-F5344CB8AC3E}">
        <p14:creationId xmlns:p14="http://schemas.microsoft.com/office/powerpoint/2010/main" val="1961599722"/>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825DF8-88D0-2B75-7578-1DC0A980BECB}"/>
              </a:ext>
            </a:extLst>
          </p:cNvPr>
          <p:cNvGrpSpPr/>
          <p:nvPr/>
        </p:nvGrpSpPr>
        <p:grpSpPr>
          <a:xfrm>
            <a:off x="192531" y="60276"/>
            <a:ext cx="11602788" cy="1676660"/>
            <a:chOff x="111251" y="253316"/>
            <a:chExt cx="11602788" cy="1676660"/>
          </a:xfrm>
        </p:grpSpPr>
        <p:grpSp>
          <p:nvGrpSpPr>
            <p:cNvPr id="3" name="Group 2">
              <a:extLst>
                <a:ext uri="{FF2B5EF4-FFF2-40B4-BE49-F238E27FC236}">
                  <a16:creationId xmlns:a16="http://schemas.microsoft.com/office/drawing/2014/main" id="{FA5E4671-610F-385E-8682-D683C0C02E91}"/>
                </a:ext>
              </a:extLst>
            </p:cNvPr>
            <p:cNvGrpSpPr/>
            <p:nvPr/>
          </p:nvGrpSpPr>
          <p:grpSpPr>
            <a:xfrm>
              <a:off x="490315" y="454979"/>
              <a:ext cx="11223724" cy="1474997"/>
              <a:chOff x="197374" y="173694"/>
              <a:chExt cx="11668916" cy="1474997"/>
            </a:xfrm>
          </p:grpSpPr>
          <p:sp>
            <p:nvSpPr>
              <p:cNvPr id="5" name="Rounded Rectangle 4">
                <a:extLst>
                  <a:ext uri="{FF2B5EF4-FFF2-40B4-BE49-F238E27FC236}">
                    <a16:creationId xmlns:a16="http://schemas.microsoft.com/office/drawing/2014/main" id="{AF6341FD-E713-35B2-ECAB-C4F5CEA1F10D}"/>
                  </a:ext>
                </a:extLst>
              </p:cNvPr>
              <p:cNvSpPr/>
              <p:nvPr/>
            </p:nvSpPr>
            <p:spPr>
              <a:xfrm>
                <a:off x="197374" y="173694"/>
                <a:ext cx="11668916" cy="1474997"/>
              </a:xfrm>
              <a:prstGeom prst="roundRect">
                <a:avLst/>
              </a:prstGeom>
              <a:solidFill>
                <a:schemeClr val="accent6">
                  <a:lumMod val="40000"/>
                  <a:lumOff val="60000"/>
                  <a:alpha val="97000"/>
                </a:schemeClr>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B26B2B-CE0F-2B29-3D03-CF0411FFCA04}"/>
                  </a:ext>
                </a:extLst>
              </p:cNvPr>
              <p:cNvSpPr txBox="1"/>
              <p:nvPr/>
            </p:nvSpPr>
            <p:spPr>
              <a:xfrm>
                <a:off x="905497" y="246610"/>
                <a:ext cx="10718463" cy="1323439"/>
              </a:xfrm>
              <a:prstGeom prst="rect">
                <a:avLst/>
              </a:prstGeom>
              <a:noFill/>
            </p:spPr>
            <p:txBody>
              <a:bodyPr wrap="square" rtlCol="0">
                <a:spAutoFit/>
              </a:bodyPr>
              <a:lstStyle/>
              <a:p>
                <a:pPr algn="just"/>
                <a:r>
                  <a:rPr lang="vi-VN" sz="4000" b="1" dirty="0">
                    <a:solidFill>
                      <a:schemeClr val="accent3">
                        <a:lumMod val="50000"/>
                      </a:schemeClr>
                    </a:solidFill>
                    <a:latin typeface="Cambria" panose="02040503050406030204" pitchFamily="18" charset="0"/>
                    <a:ea typeface="Cambria" panose="02040503050406030204" pitchFamily="18" charset="0"/>
                  </a:rPr>
                  <a:t>4. Nêu những điều đặc biệt của hệ sinh thái trong hang Sơn Đoòng.</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grpSp>
        <p:pic>
          <p:nvPicPr>
            <p:cNvPr id="4" name="Picture 3" descr="A child wearing a hat&#10;&#10;Description automatically generated">
              <a:extLst>
                <a:ext uri="{FF2B5EF4-FFF2-40B4-BE49-F238E27FC236}">
                  <a16:creationId xmlns:a16="http://schemas.microsoft.com/office/drawing/2014/main" id="{BD09C74F-7CF4-F35A-2641-AB6FDE687A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251" y="253316"/>
              <a:ext cx="1060171" cy="1676660"/>
            </a:xfrm>
            <a:prstGeom prst="rect">
              <a:avLst/>
            </a:prstGeom>
          </p:spPr>
        </p:pic>
      </p:grpSp>
      <p:sp>
        <p:nvSpPr>
          <p:cNvPr id="7" name="TextBox 6">
            <a:extLst>
              <a:ext uri="{FF2B5EF4-FFF2-40B4-BE49-F238E27FC236}">
                <a16:creationId xmlns:a16="http://schemas.microsoft.com/office/drawing/2014/main" id="{6E34B29C-A90C-1F02-0CB4-C8A552B6FA04}"/>
              </a:ext>
            </a:extLst>
          </p:cNvPr>
          <p:cNvSpPr txBox="1"/>
          <p:nvPr/>
        </p:nvSpPr>
        <p:spPr>
          <a:xfrm>
            <a:off x="555037" y="2121479"/>
            <a:ext cx="11081925" cy="3801746"/>
          </a:xfrm>
          <a:prstGeom prst="rect">
            <a:avLst/>
          </a:prstGeom>
          <a:noFill/>
        </p:spPr>
        <p:txBody>
          <a:bodyPr wrap="square" rtlCol="0">
            <a:spAutoFit/>
          </a:bodyPr>
          <a:lstStyle/>
          <a:p>
            <a:pPr algn="just">
              <a:lnSpc>
                <a:spcPct val="120000"/>
              </a:lnSpc>
            </a:pPr>
            <a:r>
              <a:rPr lang="vi-VN" sz="3400" b="1" dirty="0">
                <a:solidFill>
                  <a:schemeClr val="accent4">
                    <a:lumMod val="75000"/>
                  </a:schemeClr>
                </a:solidFill>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endParaRPr lang="en-US" sz="3400"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3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hat and holding binoculars&#10;&#10;Description automatically generated">
            <a:extLst>
              <a:ext uri="{FF2B5EF4-FFF2-40B4-BE49-F238E27FC236}">
                <a16:creationId xmlns:a16="http://schemas.microsoft.com/office/drawing/2014/main" id="{C6680037-CBE3-2976-242A-6B84DDEF1D8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8154" y="1652634"/>
            <a:ext cx="2782529" cy="5284024"/>
          </a:xfrm>
          <a:prstGeom prst="rect">
            <a:avLst/>
          </a:prstGeom>
        </p:spPr>
      </p:pic>
      <p:grpSp>
        <p:nvGrpSpPr>
          <p:cNvPr id="4" name="Group 3">
            <a:extLst>
              <a:ext uri="{FF2B5EF4-FFF2-40B4-BE49-F238E27FC236}">
                <a16:creationId xmlns:a16="http://schemas.microsoft.com/office/drawing/2014/main" id="{60CC80E4-7BB4-0BD5-2111-9F723B87D563}"/>
              </a:ext>
            </a:extLst>
          </p:cNvPr>
          <p:cNvGrpSpPr/>
          <p:nvPr/>
        </p:nvGrpSpPr>
        <p:grpSpPr>
          <a:xfrm>
            <a:off x="571595" y="261939"/>
            <a:ext cx="11223724" cy="1474997"/>
            <a:chOff x="197374" y="173694"/>
            <a:chExt cx="11668916" cy="1474997"/>
          </a:xfrm>
        </p:grpSpPr>
        <p:sp>
          <p:nvSpPr>
            <p:cNvPr id="6" name="Rounded Rectangle 4">
              <a:extLst>
                <a:ext uri="{FF2B5EF4-FFF2-40B4-BE49-F238E27FC236}">
                  <a16:creationId xmlns:a16="http://schemas.microsoft.com/office/drawing/2014/main" id="{9E758711-B5AE-932B-98A6-EE73192966C5}"/>
                </a:ext>
              </a:extLst>
            </p:cNvPr>
            <p:cNvSpPr/>
            <p:nvPr/>
          </p:nvSpPr>
          <p:spPr>
            <a:xfrm>
              <a:off x="197374" y="173694"/>
              <a:ext cx="11668916" cy="1474997"/>
            </a:xfrm>
            <a:prstGeom prst="roundRect">
              <a:avLst/>
            </a:prstGeom>
            <a:solidFill>
              <a:schemeClr val="accent6">
                <a:lumMod val="40000"/>
                <a:lumOff val="60000"/>
                <a:alpha val="97000"/>
              </a:schemeClr>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E7E8FB-ABD6-DCBB-2434-0D18A9E85898}"/>
                </a:ext>
              </a:extLst>
            </p:cNvPr>
            <p:cNvSpPr txBox="1"/>
            <p:nvPr/>
          </p:nvSpPr>
          <p:spPr>
            <a:xfrm>
              <a:off x="405894" y="246610"/>
              <a:ext cx="11218066" cy="1200329"/>
            </a:xfrm>
            <a:prstGeom prst="rect">
              <a:avLst/>
            </a:prstGeom>
            <a:noFill/>
          </p:spPr>
          <p:txBody>
            <a:bodyPr wrap="square" rtlCol="0">
              <a:spAutoFit/>
            </a:bodyPr>
            <a:lstStyle/>
            <a:p>
              <a:pPr algn="just"/>
              <a:r>
                <a:rPr lang="vi-VN" sz="3600" b="1" dirty="0">
                  <a:solidFill>
                    <a:schemeClr val="accent3">
                      <a:lumMod val="50000"/>
                    </a:schemeClr>
                  </a:solidFill>
                  <a:latin typeface="Cambria" panose="02040503050406030204" pitchFamily="18" charset="0"/>
                  <a:ea typeface="Cambria" panose="02040503050406030204" pitchFamily="18" charset="0"/>
                </a:rPr>
                <a:t>5. Tưởng tượng em là hướng dẫn viên du lịch, hãy giới thiệu hang Sơn Đoòng với du khách.</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79D3DE3C-E20A-61CD-D5D6-93BA85E1334E}"/>
              </a:ext>
            </a:extLst>
          </p:cNvPr>
          <p:cNvGrpSpPr/>
          <p:nvPr/>
        </p:nvGrpSpPr>
        <p:grpSpPr>
          <a:xfrm>
            <a:off x="3016550" y="1955094"/>
            <a:ext cx="9067295" cy="4902906"/>
            <a:chOff x="517631" y="2085020"/>
            <a:chExt cx="10889509" cy="2430992"/>
          </a:xfrm>
        </p:grpSpPr>
        <p:sp>
          <p:nvSpPr>
            <p:cNvPr id="9" name="Flowchart: Alternate Process 8">
              <a:extLst>
                <a:ext uri="{FF2B5EF4-FFF2-40B4-BE49-F238E27FC236}">
                  <a16:creationId xmlns:a16="http://schemas.microsoft.com/office/drawing/2014/main" id="{B712678A-77FB-D3B3-E3B8-67DB9894CD1F}"/>
                </a:ext>
              </a:extLst>
            </p:cNvPr>
            <p:cNvSpPr/>
            <p:nvPr/>
          </p:nvSpPr>
          <p:spPr>
            <a:xfrm>
              <a:off x="517631" y="2085020"/>
              <a:ext cx="10889509" cy="2430992"/>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165D26-1688-4DA6-E226-71F3D0F288EF}"/>
                </a:ext>
              </a:extLst>
            </p:cNvPr>
            <p:cNvSpPr txBox="1"/>
            <p:nvPr/>
          </p:nvSpPr>
          <p:spPr>
            <a:xfrm>
              <a:off x="872414" y="2209698"/>
              <a:ext cx="10267155" cy="305208"/>
            </a:xfrm>
            <a:prstGeom prst="rect">
              <a:avLst/>
            </a:prstGeom>
            <a:noFill/>
          </p:spPr>
          <p:txBody>
            <a:bodyPr wrap="square" rtlCol="0">
              <a:spAutoFit/>
            </a:bodyPr>
            <a:lstStyle/>
            <a:p>
              <a:pPr algn="just"/>
              <a:r>
                <a:rPr lang="vi-VN" sz="3400" b="1" dirty="0">
                  <a:solidFill>
                    <a:srgbClr val="0070C0"/>
                  </a:solidFill>
                  <a:latin typeface="Cambria" panose="02040503050406030204" pitchFamily="18" charset="0"/>
                  <a:ea typeface="Cambria" panose="02040503050406030204" pitchFamily="18" charset="0"/>
                </a:rPr>
                <a:t>G: Tham khảo những thông tin dưới đây:</a:t>
              </a:r>
              <a:endParaRPr lang="en-US" sz="3400" b="1" dirty="0">
                <a:latin typeface="Cambria" panose="02040503050406030204" pitchFamily="18" charset="0"/>
                <a:ea typeface="Cambria" panose="02040503050406030204" pitchFamily="18" charset="0"/>
              </a:endParaRPr>
            </a:p>
          </p:txBody>
        </p:sp>
      </p:grpSp>
      <p:sp>
        <p:nvSpPr>
          <p:cNvPr id="13" name="矩形 3">
            <a:extLst>
              <a:ext uri="{FF2B5EF4-FFF2-40B4-BE49-F238E27FC236}">
                <a16:creationId xmlns:a16="http://schemas.microsoft.com/office/drawing/2014/main" id="{97938BB8-5F4A-2EDD-6314-EEA307ECDDFF}"/>
              </a:ext>
            </a:extLst>
          </p:cNvPr>
          <p:cNvSpPr/>
          <p:nvPr/>
        </p:nvSpPr>
        <p:spPr>
          <a:xfrm>
            <a:off x="3275655" y="3242013"/>
            <a:ext cx="8621705" cy="3108543"/>
          </a:xfrm>
          <a:prstGeom prst="rect">
            <a:avLst/>
          </a:prstGeom>
          <a:solidFill>
            <a:srgbClr val="F3F188"/>
          </a:solidFill>
        </p:spPr>
        <p:style>
          <a:lnRef idx="0">
            <a:schemeClr val="accent3"/>
          </a:lnRef>
          <a:fillRef idx="3">
            <a:schemeClr val="accent3"/>
          </a:fillRef>
          <a:effectRef idx="3">
            <a:schemeClr val="accent3"/>
          </a:effectRef>
          <a:fontRef idx="minor">
            <a:schemeClr val="lt1"/>
          </a:fontRef>
        </p:style>
        <p:txBody>
          <a:bodyPr wrap="square">
            <a:spAutoFit/>
          </a:bodyPr>
          <a:lstStyle/>
          <a:p>
            <a:pPr lvl="0">
              <a:defRPr/>
            </a:pPr>
            <a:r>
              <a:rPr lang="vi-VN" altLang="zh-CN" sz="2800" b="1" kern="0" dirty="0">
                <a:solidFill>
                  <a:schemeClr val="tx1"/>
                </a:solidFill>
                <a:latin typeface="Cambria" panose="02040503050406030204" pitchFamily="18" charset="0"/>
                <a:ea typeface="Cambria" panose="02040503050406030204" pitchFamily="18" charset="0"/>
              </a:rPr>
              <a:t>SƠN ĐOÒNG</a:t>
            </a:r>
          </a:p>
          <a:p>
            <a:pPr marL="457200" lvl="0" indent="-457200" algn="just">
              <a:buFontTx/>
              <a:buChar char="-"/>
              <a:defRPr/>
            </a:pPr>
            <a:r>
              <a:rPr lang="vi-VN" altLang="zh-CN" sz="2800" kern="0" dirty="0">
                <a:solidFill>
                  <a:schemeClr val="tx1"/>
                </a:solidFill>
                <a:latin typeface="Cambria" panose="02040503050406030204" pitchFamily="18" charset="0"/>
                <a:ea typeface="Cambria" panose="02040503050406030204" pitchFamily="18" charset="0"/>
              </a:rPr>
              <a:t>Năm 2013, được ghi nhận là hang động tự nhiên lớn nhất thế giới.</a:t>
            </a:r>
          </a:p>
          <a:p>
            <a:pPr marL="571500" lvl="0" indent="-571500" algn="just">
              <a:buFontTx/>
              <a:buChar char="-"/>
              <a:defRPr/>
            </a:pPr>
            <a:r>
              <a:rPr lang="vi-VN" altLang="zh-CN" sz="2800" kern="0" dirty="0">
                <a:solidFill>
                  <a:schemeClr val="tx1"/>
                </a:solidFill>
                <a:latin typeface="Cambria" panose="02040503050406030204" pitchFamily="18" charset="0"/>
                <a:ea typeface="Cambria" panose="02040503050406030204" pitchFamily="18" charset="0"/>
              </a:rPr>
              <a:t>Năm 2014, được bình chọn là một trong 52 điểm du lịch hấp dẫn nhất thế giới.</a:t>
            </a:r>
          </a:p>
          <a:p>
            <a:pPr marL="571500" lvl="0" indent="-571500" algn="just">
              <a:buFontTx/>
              <a:buChar char="-"/>
              <a:defRPr/>
            </a:pPr>
            <a:r>
              <a:rPr lang="vi-VN" altLang="zh-CN" sz="2800" kern="0" dirty="0">
                <a:solidFill>
                  <a:schemeClr val="tx1"/>
                </a:solidFill>
                <a:latin typeface="Cambria" panose="02040503050406030204" pitchFamily="18" charset="0"/>
                <a:ea typeface="Cambria" panose="02040503050406030204" pitchFamily="18" charset="0"/>
              </a:rPr>
              <a:t>Năm 2020, được vinh danh là một trong 20 kì quan phá vỡ kỉ lục tự nhiên.</a:t>
            </a:r>
            <a:endParaRPr lang="zh-CN" altLang="en-US" sz="2800" kern="0" dirty="0">
              <a:solidFill>
                <a:schemeClr val="tx1"/>
              </a:solidFill>
              <a:latin typeface="Cambria" panose="02040503050406030204" pitchFamily="18" charset="0"/>
              <a:ea typeface="华康方圆体W7(P)" pitchFamily="82" charset="-122"/>
            </a:endParaRPr>
          </a:p>
        </p:txBody>
      </p:sp>
    </p:spTree>
    <p:extLst>
      <p:ext uri="{BB962C8B-B14F-4D97-AF65-F5344CB8AC3E}">
        <p14:creationId xmlns:p14="http://schemas.microsoft.com/office/powerpoint/2010/main" val="12247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EFA91D-F2AC-242D-769E-C2EEFEEBDC0C}"/>
              </a:ext>
            </a:extLst>
          </p:cNvPr>
          <p:cNvSpPr txBox="1"/>
          <p:nvPr/>
        </p:nvSpPr>
        <p:spPr>
          <a:xfrm>
            <a:off x="711200" y="720566"/>
            <a:ext cx="10769599" cy="2708434"/>
          </a:xfrm>
          <a:prstGeom prst="rect">
            <a:avLst/>
          </a:prstGeom>
          <a:noFill/>
        </p:spPr>
        <p:txBody>
          <a:bodyPr wrap="square" rtlCol="0">
            <a:spAutoFit/>
          </a:bodyPr>
          <a:lstStyle/>
          <a:p>
            <a:pPr algn="just"/>
            <a:r>
              <a:rPr lang="vi-VN" sz="3400" b="1" u="sng" dirty="0">
                <a:latin typeface="Cambria" panose="02040503050406030204" pitchFamily="18" charset="0"/>
                <a:ea typeface="Cambria" panose="02040503050406030204" pitchFamily="18" charset="0"/>
              </a:rPr>
              <a:t>Lưu ý </a:t>
            </a:r>
            <a:r>
              <a:rPr lang="vi-VN" sz="3400" b="1" dirty="0">
                <a:solidFill>
                  <a:srgbClr val="0070C0"/>
                </a:solidFill>
                <a:latin typeface="Cambria" panose="02040503050406030204" pitchFamily="18" charset="0"/>
                <a:ea typeface="Cambria" panose="02040503050406030204" pitchFamily="18" charset="0"/>
              </a:rPr>
              <a:t>: có thể có những cách sắp xếp thông tin khác nhau trên cơ sở:</a:t>
            </a:r>
          </a:p>
          <a:p>
            <a:pPr algn="just"/>
            <a:r>
              <a:rPr lang="vi-VN" sz="3400" b="1" dirty="0">
                <a:solidFill>
                  <a:srgbClr val="0070C0"/>
                </a:solidFill>
                <a:latin typeface="Cambria" panose="02040503050406030204" pitchFamily="18" charset="0"/>
                <a:ea typeface="Cambria" panose="02040503050406030204" pitchFamily="18" charset="0"/>
              </a:rPr>
              <a:t>+ Dựa vào các thông tin có trong bài đọc.</a:t>
            </a:r>
          </a:p>
          <a:p>
            <a:pPr algn="just"/>
            <a:r>
              <a:rPr lang="vi-VN" sz="3400" b="1" dirty="0">
                <a:solidFill>
                  <a:srgbClr val="0070C0"/>
                </a:solidFill>
                <a:latin typeface="Cambria" panose="02040503050406030204" pitchFamily="18" charset="0"/>
                <a:ea typeface="Cambria" panose="02040503050406030204" pitchFamily="18" charset="0"/>
              </a:rPr>
              <a:t>+ Có thể bổ sung thêm các thông tin bên ngoài nếu các em biết nhưng phải chính xác.</a:t>
            </a:r>
            <a:endParaRPr lang="en-US" sz="3400" b="1" dirty="0">
              <a:latin typeface="Cambria" panose="02040503050406030204" pitchFamily="18" charset="0"/>
              <a:ea typeface="Cambria" panose="02040503050406030204" pitchFamily="18" charset="0"/>
            </a:endParaRPr>
          </a:p>
        </p:txBody>
      </p:sp>
      <p:pic>
        <p:nvPicPr>
          <p:cNvPr id="4" name="Picture 3" descr="A group of kids sitting at desks&#10;&#10;Description automatically generated">
            <a:extLst>
              <a:ext uri="{FF2B5EF4-FFF2-40B4-BE49-F238E27FC236}">
                <a16:creationId xmlns:a16="http://schemas.microsoft.com/office/drawing/2014/main" id="{CA1A547A-7E1C-1338-55E7-4CF81B7EA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803" y="3558297"/>
            <a:ext cx="4730917" cy="3045974"/>
          </a:xfrm>
          <a:prstGeom prst="rect">
            <a:avLst/>
          </a:prstGeom>
        </p:spPr>
      </p:pic>
    </p:spTree>
    <p:extLst>
      <p:ext uri="{BB962C8B-B14F-4D97-AF65-F5344CB8AC3E}">
        <p14:creationId xmlns:p14="http://schemas.microsoft.com/office/powerpoint/2010/main" val="31536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F35467-CA1E-12F2-F82E-1F51F1C3A52F}"/>
              </a:ext>
            </a:extLst>
          </p:cNvPr>
          <p:cNvSpPr txBox="1"/>
          <p:nvPr/>
        </p:nvSpPr>
        <p:spPr>
          <a:xfrm>
            <a:off x="538480" y="487283"/>
            <a:ext cx="11115040" cy="5883434"/>
          </a:xfrm>
          <a:prstGeom prst="rect">
            <a:avLst/>
          </a:prstGeom>
          <a:noFill/>
        </p:spPr>
        <p:txBody>
          <a:bodyPr wrap="square" rtlCol="0">
            <a:spAutoFit/>
          </a:bodyPr>
          <a:lstStyle/>
          <a:p>
            <a:pPr algn="just"/>
            <a:r>
              <a:rPr lang="vi-VN" sz="3400" b="1" u="sng" dirty="0">
                <a:latin typeface="Cambria" panose="02040503050406030204" pitchFamily="18" charset="0"/>
                <a:ea typeface="Cambria" panose="02040503050406030204" pitchFamily="18" charset="0"/>
              </a:rPr>
              <a:t>Ví dụ</a:t>
            </a:r>
          </a:p>
          <a:p>
            <a:pPr algn="just"/>
            <a:r>
              <a:rPr lang="vi-VN" sz="3400" b="1" dirty="0">
                <a:solidFill>
                  <a:srgbClr val="0070C0"/>
                </a:solidFill>
                <a:latin typeface="Cambria" panose="02040503050406030204" pitchFamily="18" charset="0"/>
                <a:ea typeface="Cambria" panose="02040503050406030204" pitchFamily="18" charset="0"/>
              </a:rPr>
              <a:t>            </a:t>
            </a:r>
            <a:r>
              <a:rPr lang="vi-VN" sz="3400" dirty="0">
                <a:solidFill>
                  <a:schemeClr val="accent3">
                    <a:lumMod val="50000"/>
                  </a:schemeClr>
                </a:solidFill>
                <a:latin typeface="Cambria" panose="02040503050406030204" pitchFamily="18" charset="0"/>
                <a:ea typeface="Cambria" panose="02040503050406030204" pitchFamily="18" charset="0"/>
              </a:rPr>
              <a:t>"Chào mừng quý vị đến với hang Sơn Đoòng - một tác phẩm tuyệt vời của thiên nhiên! Hang Sơn Đoòng được xem là hang động tự nhiên lớn nhất thế giới, với chiều dài lên tới 9 ki-lô-mét và thể tích lên đến 38,5 triệu mét khối. Đây không chỉ là một hang động, mà còn là một hệ sinh thái đặc biệt với khu rừng nguyên sinh tuyệt đẹp và đa dạng loài sinh vật, bao gồm cả những loài không có mắt và cơ thể trong suốt. Hãy sẵn sàng khám phá những bí ẩn của hang Sơn Đoòng và trải nghiệm một cuộc phiêu lưu không giới hạn!"</a:t>
            </a:r>
            <a:endParaRPr lang="en-US" sz="3400" dirty="0">
              <a:solidFill>
                <a:schemeClr val="accent3">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851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hat and holding binoculars&#10;&#10;Description automatically generated">
            <a:extLst>
              <a:ext uri="{FF2B5EF4-FFF2-40B4-BE49-F238E27FC236}">
                <a16:creationId xmlns:a16="http://schemas.microsoft.com/office/drawing/2014/main" id="{222C0CB0-3FF2-C949-DAC9-8AAD74226C1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8154" y="1652634"/>
            <a:ext cx="2782529" cy="5284024"/>
          </a:xfrm>
          <a:prstGeom prst="rect">
            <a:avLst/>
          </a:prstGeom>
        </p:spPr>
      </p:pic>
      <p:pic>
        <p:nvPicPr>
          <p:cNvPr id="10" name="Picture 9">
            <a:extLst>
              <a:ext uri="{FF2B5EF4-FFF2-40B4-BE49-F238E27FC236}">
                <a16:creationId xmlns:a16="http://schemas.microsoft.com/office/drawing/2014/main" id="{7C357752-E513-FDF1-D1D3-FD9ADB23D61C}"/>
              </a:ext>
            </a:extLst>
          </p:cNvPr>
          <p:cNvPicPr>
            <a:picLocks noChangeAspect="1"/>
          </p:cNvPicPr>
          <p:nvPr/>
        </p:nvPicPr>
        <p:blipFill>
          <a:blip r:embed="rId3"/>
          <a:stretch>
            <a:fillRect/>
          </a:stretch>
        </p:blipFill>
        <p:spPr>
          <a:xfrm>
            <a:off x="2657750" y="1420088"/>
            <a:ext cx="9201905" cy="4017823"/>
          </a:xfrm>
          <a:prstGeom prst="rect">
            <a:avLst/>
          </a:prstGeom>
        </p:spPr>
      </p:pic>
    </p:spTree>
    <p:extLst>
      <p:ext uri="{BB962C8B-B14F-4D97-AF65-F5344CB8AC3E}">
        <p14:creationId xmlns:p14="http://schemas.microsoft.com/office/powerpoint/2010/main" val="235530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55CA4-9D83-1F28-A677-4302BBD6360D}"/>
              </a:ext>
            </a:extLst>
          </p:cNvPr>
          <p:cNvPicPr>
            <a:picLocks noChangeAspect="1"/>
          </p:cNvPicPr>
          <p:nvPr/>
        </p:nvPicPr>
        <p:blipFill>
          <a:blip r:embed="rId2"/>
          <a:stretch>
            <a:fillRect/>
          </a:stretch>
        </p:blipFill>
        <p:spPr>
          <a:xfrm>
            <a:off x="2755171" y="487680"/>
            <a:ext cx="5960977" cy="2084909"/>
          </a:xfrm>
          <a:prstGeom prst="rect">
            <a:avLst/>
          </a:prstGeom>
        </p:spPr>
      </p:pic>
      <p:grpSp>
        <p:nvGrpSpPr>
          <p:cNvPr id="3" name="Group 2">
            <a:extLst>
              <a:ext uri="{FF2B5EF4-FFF2-40B4-BE49-F238E27FC236}">
                <a16:creationId xmlns:a16="http://schemas.microsoft.com/office/drawing/2014/main" id="{FA076013-0B85-C595-8CAF-C225354B2DCE}"/>
              </a:ext>
            </a:extLst>
          </p:cNvPr>
          <p:cNvGrpSpPr/>
          <p:nvPr/>
        </p:nvGrpSpPr>
        <p:grpSpPr>
          <a:xfrm>
            <a:off x="1127760" y="2328672"/>
            <a:ext cx="9636006" cy="2903728"/>
            <a:chOff x="1134418" y="2328672"/>
            <a:chExt cx="9463478" cy="2903728"/>
          </a:xfrm>
        </p:grpSpPr>
        <p:sp>
          <p:nvSpPr>
            <p:cNvPr id="4" name="Rectangle: Rounded Corners 3">
              <a:extLst>
                <a:ext uri="{FF2B5EF4-FFF2-40B4-BE49-F238E27FC236}">
                  <a16:creationId xmlns:a16="http://schemas.microsoft.com/office/drawing/2014/main" id="{DDA00D03-9F5A-8EE0-A301-7ECA35B71C0A}"/>
                </a:ext>
              </a:extLst>
            </p:cNvPr>
            <p:cNvSpPr/>
            <p:nvPr/>
          </p:nvSpPr>
          <p:spPr>
            <a:xfrm>
              <a:off x="1134418" y="2328672"/>
              <a:ext cx="9463478" cy="29037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110B09-7A16-A398-A889-3CE2C8FC695A}"/>
                </a:ext>
              </a:extLst>
            </p:cNvPr>
            <p:cNvSpPr txBox="1"/>
            <p:nvPr/>
          </p:nvSpPr>
          <p:spPr>
            <a:xfrm>
              <a:off x="1429512" y="2503263"/>
              <a:ext cx="8764868" cy="2554545"/>
            </a:xfrm>
            <a:prstGeom prst="rect">
              <a:avLst/>
            </a:prstGeom>
            <a:noFill/>
          </p:spPr>
          <p:txBody>
            <a:bodyPr wrap="square" rtlCol="0">
              <a:spAutoFit/>
            </a:bodyPr>
            <a:lstStyle/>
            <a:p>
              <a:pPr algn="just"/>
              <a:r>
                <a:rPr lang="vi-VN" sz="4000" b="1" dirty="0">
                  <a:solidFill>
                    <a:schemeClr val="accent5">
                      <a:lumMod val="50000"/>
                    </a:schemeClr>
                  </a:solidFill>
                  <a:latin typeface="Cambria" panose="02040503050406030204" pitchFamily="18" charset="0"/>
                  <a:ea typeface="Cambria" panose="02040503050406030204" pitchFamily="18" charset="0"/>
                </a:rPr>
                <a:t>     Bài đọc đã cung cấp nhiều thông tin về quá trình hình thành, kích thước rộng lớn và hệ sinh thái đặc biệt, nguyên sơ của hang Sơn Đoòng.</a:t>
              </a:r>
              <a:endParaRPr lang="en-US" sz="4000" b="1" dirty="0">
                <a:solidFill>
                  <a:schemeClr val="accent5">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220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64871E-6DF2-98A6-89E3-5F4009F734D6}"/>
              </a:ext>
            </a:extLst>
          </p:cNvPr>
          <p:cNvSpPr txBox="1"/>
          <p:nvPr/>
        </p:nvSpPr>
        <p:spPr>
          <a:xfrm>
            <a:off x="1012722" y="486340"/>
            <a:ext cx="10166555" cy="707886"/>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Em biết những điều gì về hang Sơn Đoòng?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2B8AC49-7809-0B56-3BB1-FBD1B9C29375}"/>
              </a:ext>
            </a:extLst>
          </p:cNvPr>
          <p:cNvPicPr>
            <a:picLocks noChangeAspect="1"/>
          </p:cNvPicPr>
          <p:nvPr/>
        </p:nvPicPr>
        <p:blipFill>
          <a:blip r:embed="rId2"/>
          <a:stretch>
            <a:fillRect/>
          </a:stretch>
        </p:blipFill>
        <p:spPr>
          <a:xfrm>
            <a:off x="568960" y="1700080"/>
            <a:ext cx="3799840" cy="2361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DF449A3A-3DA2-A7EF-976E-765336154A2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7916954" y="1410724"/>
            <a:ext cx="3778505" cy="2361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4B038FB7-F17D-A20B-6E17-9F67CA21C599}"/>
              </a:ext>
            </a:extLst>
          </p:cNvPr>
          <p:cNvPicPr>
            <a:picLocks noChangeAspect="1"/>
          </p:cNvPicPr>
          <p:nvPr/>
        </p:nvPicPr>
        <p:blipFill>
          <a:blip r:embed="rId5"/>
          <a:stretch>
            <a:fillRect/>
          </a:stretch>
        </p:blipFill>
        <p:spPr>
          <a:xfrm>
            <a:off x="568960" y="4330334"/>
            <a:ext cx="3319780" cy="2214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8831DC1E-5878-D9DF-140F-577C3536159D}"/>
              </a:ext>
            </a:extLst>
          </p:cNvPr>
          <p:cNvPicPr>
            <a:picLocks noChangeAspect="1"/>
          </p:cNvPicPr>
          <p:nvPr/>
        </p:nvPicPr>
        <p:blipFill>
          <a:blip r:embed="rId6"/>
          <a:stretch>
            <a:fillRect/>
          </a:stretch>
        </p:blipFill>
        <p:spPr>
          <a:xfrm>
            <a:off x="4615075" y="1861818"/>
            <a:ext cx="3055604" cy="2038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3FFD957-C79B-3262-14E9-05FC56ADD9B1}"/>
              </a:ext>
            </a:extLst>
          </p:cNvPr>
          <p:cNvPicPr>
            <a:picLocks noChangeAspect="1"/>
          </p:cNvPicPr>
          <p:nvPr/>
        </p:nvPicPr>
        <p:blipFill>
          <a:blip r:embed="rId7"/>
          <a:stretch>
            <a:fillRect/>
          </a:stretch>
        </p:blipFill>
        <p:spPr>
          <a:xfrm>
            <a:off x="4198620" y="4308297"/>
            <a:ext cx="3352818" cy="2236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2FE80AFE-E559-72B7-54BF-610D35897E8D}"/>
              </a:ext>
            </a:extLst>
          </p:cNvPr>
          <p:cNvPicPr>
            <a:picLocks noChangeAspect="1"/>
          </p:cNvPicPr>
          <p:nvPr/>
        </p:nvPicPr>
        <p:blipFill>
          <a:blip r:embed="rId8"/>
          <a:stretch>
            <a:fillRect/>
          </a:stretch>
        </p:blipFill>
        <p:spPr>
          <a:xfrm>
            <a:off x="7753094" y="4024363"/>
            <a:ext cx="3778506" cy="252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sitting on a log&#10;&#10;Description automatically generated">
            <a:extLst>
              <a:ext uri="{FF2B5EF4-FFF2-40B4-BE49-F238E27FC236}">
                <a16:creationId xmlns:a16="http://schemas.microsoft.com/office/drawing/2014/main" id="{A310A73F-5AC9-D96F-9155-9B75F1B5C80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38024" y="1188720"/>
            <a:ext cx="2314062" cy="4084320"/>
          </a:xfrm>
          <a:prstGeom prst="rect">
            <a:avLst/>
          </a:prstGeom>
        </p:spPr>
      </p:pic>
      <p:pic>
        <p:nvPicPr>
          <p:cNvPr id="2" name="Picture 1">
            <a:extLst>
              <a:ext uri="{FF2B5EF4-FFF2-40B4-BE49-F238E27FC236}">
                <a16:creationId xmlns:a16="http://schemas.microsoft.com/office/drawing/2014/main" id="{42FD1F6B-0B8F-F87C-5B41-256B152891BD}"/>
              </a:ext>
            </a:extLst>
          </p:cNvPr>
          <p:cNvPicPr>
            <a:picLocks noChangeAspect="1"/>
          </p:cNvPicPr>
          <p:nvPr/>
        </p:nvPicPr>
        <p:blipFill>
          <a:blip r:embed="rId3"/>
          <a:stretch>
            <a:fillRect/>
          </a:stretch>
        </p:blipFill>
        <p:spPr>
          <a:xfrm>
            <a:off x="874857" y="1412205"/>
            <a:ext cx="8663167" cy="1572904"/>
          </a:xfrm>
          <a:prstGeom prst="rect">
            <a:avLst/>
          </a:prstGeom>
        </p:spPr>
      </p:pic>
      <p:grpSp>
        <p:nvGrpSpPr>
          <p:cNvPr id="4" name="Group 3">
            <a:extLst>
              <a:ext uri="{FF2B5EF4-FFF2-40B4-BE49-F238E27FC236}">
                <a16:creationId xmlns:a16="http://schemas.microsoft.com/office/drawing/2014/main" id="{67247BE0-8079-7CA1-4B68-D4A7CB0F09BE}"/>
              </a:ext>
            </a:extLst>
          </p:cNvPr>
          <p:cNvGrpSpPr/>
          <p:nvPr/>
        </p:nvGrpSpPr>
        <p:grpSpPr>
          <a:xfrm>
            <a:off x="775043" y="3501660"/>
            <a:ext cx="7460129" cy="2990580"/>
            <a:chOff x="1429512" y="2328672"/>
            <a:chExt cx="9168384" cy="2990580"/>
          </a:xfrm>
        </p:grpSpPr>
        <p:sp>
          <p:nvSpPr>
            <p:cNvPr id="6" name="Rectangle: Rounded Corners 5">
              <a:extLst>
                <a:ext uri="{FF2B5EF4-FFF2-40B4-BE49-F238E27FC236}">
                  <a16:creationId xmlns:a16="http://schemas.microsoft.com/office/drawing/2014/main" id="{8C8765C7-CD8D-6DFF-F2C8-989A3D716CCB}"/>
                </a:ext>
              </a:extLst>
            </p:cNvPr>
            <p:cNvSpPr/>
            <p:nvPr/>
          </p:nvSpPr>
          <p:spPr>
            <a:xfrm>
              <a:off x="1429512" y="2328672"/>
              <a:ext cx="9168384" cy="29905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CBA0086-95BA-0512-2DBD-29CFAFAA0231}"/>
                </a:ext>
              </a:extLst>
            </p:cNvPr>
            <p:cNvSpPr txBox="1"/>
            <p:nvPr/>
          </p:nvSpPr>
          <p:spPr>
            <a:xfrm>
              <a:off x="1631269" y="2476233"/>
              <a:ext cx="8764868" cy="2308324"/>
            </a:xfrm>
            <a:prstGeom prst="rect">
              <a:avLst/>
            </a:prstGeom>
            <a:noFill/>
          </p:spPr>
          <p:txBody>
            <a:bodyPr wrap="square" rtlCol="0">
              <a:spAutoFit/>
            </a:bodyPr>
            <a:lstStyle/>
            <a:p>
              <a:pPr algn="just"/>
              <a:r>
                <a:rPr lang="vi-VN" sz="3600" dirty="0">
                  <a:solidFill>
                    <a:srgbClr val="4DBCCF"/>
                  </a:solidFill>
                  <a:latin typeface="Cambria" panose="02040503050406030204" pitchFamily="18" charset="0"/>
                  <a:ea typeface="Cambria" panose="02040503050406030204" pitchFamily="18" charset="0"/>
                </a:rPr>
                <a:t>- Đọc toàn bài với giọng trong sáng, vui tươi.</a:t>
              </a:r>
            </a:p>
            <a:p>
              <a:pPr algn="just"/>
              <a:r>
                <a:rPr lang="vi-VN" sz="3600" dirty="0">
                  <a:solidFill>
                    <a:srgbClr val="4DBCCF"/>
                  </a:solidFill>
                  <a:latin typeface="Cambria" panose="02040503050406030204" pitchFamily="18" charset="0"/>
                  <a:ea typeface="Cambria" panose="02040503050406030204" pitchFamily="18" charset="0"/>
                </a:rPr>
                <a:t>- Nhấn giọng ở những từ ngữ phù hợp.</a:t>
              </a:r>
              <a:endParaRPr lang="en-US" sz="3600" dirty="0">
                <a:solidFill>
                  <a:srgbClr val="4DBCCF"/>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8518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kids reading books on a pencil&#10;&#10;Description automatically generated">
            <a:extLst>
              <a:ext uri="{FF2B5EF4-FFF2-40B4-BE49-F238E27FC236}">
                <a16:creationId xmlns:a16="http://schemas.microsoft.com/office/drawing/2014/main" id="{D7E3FADA-F9A3-5EA2-2980-C6DD5DA63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037" y="1236242"/>
            <a:ext cx="9171127" cy="4860337"/>
          </a:xfrm>
          <a:prstGeom prst="rect">
            <a:avLst/>
          </a:prstGeom>
        </p:spPr>
      </p:pic>
    </p:spTree>
    <p:extLst>
      <p:ext uri="{BB962C8B-B14F-4D97-AF65-F5344CB8AC3E}">
        <p14:creationId xmlns:p14="http://schemas.microsoft.com/office/powerpoint/2010/main" val="1788956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A7C9F-3595-EB1B-5A41-E61E73158C23}"/>
              </a:ext>
            </a:extLst>
          </p:cNvPr>
          <p:cNvPicPr>
            <a:picLocks noChangeAspect="1"/>
          </p:cNvPicPr>
          <p:nvPr/>
        </p:nvPicPr>
        <p:blipFill>
          <a:blip r:embed="rId2"/>
          <a:stretch>
            <a:fillRect/>
          </a:stretch>
        </p:blipFill>
        <p:spPr>
          <a:xfrm>
            <a:off x="4532671" y="206216"/>
            <a:ext cx="5676769" cy="3039158"/>
          </a:xfrm>
          <a:prstGeom prst="rect">
            <a:avLst/>
          </a:prstGeom>
        </p:spPr>
      </p:pic>
      <p:grpSp>
        <p:nvGrpSpPr>
          <p:cNvPr id="3" name="Group 2">
            <a:extLst>
              <a:ext uri="{FF2B5EF4-FFF2-40B4-BE49-F238E27FC236}">
                <a16:creationId xmlns:a16="http://schemas.microsoft.com/office/drawing/2014/main" id="{948A36D7-C890-E1A5-A215-D385ED9B4E9B}"/>
              </a:ext>
            </a:extLst>
          </p:cNvPr>
          <p:cNvGrpSpPr/>
          <p:nvPr/>
        </p:nvGrpSpPr>
        <p:grpSpPr>
          <a:xfrm>
            <a:off x="3950208" y="3050377"/>
            <a:ext cx="7774432" cy="3039158"/>
            <a:chOff x="197374" y="173694"/>
            <a:chExt cx="11757193" cy="1611477"/>
          </a:xfrm>
        </p:grpSpPr>
        <p:sp>
          <p:nvSpPr>
            <p:cNvPr id="4" name="Rounded Rectangle 6">
              <a:extLst>
                <a:ext uri="{FF2B5EF4-FFF2-40B4-BE49-F238E27FC236}">
                  <a16:creationId xmlns:a16="http://schemas.microsoft.com/office/drawing/2014/main" id="{977CFCB8-64C8-041C-7F04-3DC0E98752A8}"/>
                </a:ext>
              </a:extLst>
            </p:cNvPr>
            <p:cNvSpPr/>
            <p:nvPr/>
          </p:nvSpPr>
          <p:spPr>
            <a:xfrm>
              <a:off x="197374" y="173694"/>
              <a:ext cx="11757193" cy="161147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BB1227-61F5-05E6-3E39-8B243CD9CC77}"/>
                </a:ext>
              </a:extLst>
            </p:cNvPr>
            <p:cNvSpPr txBox="1"/>
            <p:nvPr/>
          </p:nvSpPr>
          <p:spPr>
            <a:xfrm>
              <a:off x="451976" y="249983"/>
              <a:ext cx="11293056" cy="1485073"/>
            </a:xfrm>
            <a:prstGeom prst="rect">
              <a:avLst/>
            </a:prstGeom>
            <a:noFill/>
          </p:spPr>
          <p:txBody>
            <a:bodyPr wrap="square" rtlCol="0">
              <a:spAutoFit/>
            </a:bodyPr>
            <a:lstStyle/>
            <a:p>
              <a:pPr algn="just"/>
              <a:r>
                <a:rPr lang="en-US" sz="4400" b="1" dirty="0">
                  <a:solidFill>
                    <a:schemeClr val="accent6">
                      <a:lumMod val="50000"/>
                    </a:schemeClr>
                  </a:solidFill>
                  <a:latin typeface="Cambria" panose="02040503050406030204" pitchFamily="18" charset="0"/>
                  <a:ea typeface="Cambria" panose="02040503050406030204" pitchFamily="18" charset="0"/>
                </a:rPr>
                <a:t>- </a:t>
              </a:r>
              <a:r>
                <a:rPr lang="vi-VN"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a:p>
              <a:pPr algn="just"/>
              <a:r>
                <a:rPr lang="en-US" sz="4400" b="1" dirty="0">
                  <a:solidFill>
                    <a:schemeClr val="accent6">
                      <a:lumMod val="50000"/>
                    </a:schemeClr>
                  </a:solidFill>
                  <a:latin typeface="Cambria" panose="02040503050406030204" pitchFamily="18" charset="0"/>
                  <a:ea typeface="Cambria" panose="02040503050406030204" pitchFamily="18" charset="0"/>
                </a:rPr>
                <a:t>-</a:t>
              </a:r>
              <a:r>
                <a:rPr lang="vi-VN" sz="4400" b="1" dirty="0">
                  <a:solidFill>
                    <a:schemeClr val="accent6">
                      <a:lumMod val="50000"/>
                    </a:schemeClr>
                  </a:solidFill>
                  <a:latin typeface="Cambria" panose="02040503050406030204" pitchFamily="18" charset="0"/>
                  <a:ea typeface="Cambria" panose="02040503050406030204" pitchFamily="18" charset="0"/>
                </a:rPr>
                <a:t> Tìm hiểu thêm về những điều lí thú của hang Sơn Đoòng</a:t>
              </a:r>
              <a:r>
                <a:rPr lang="en-US" sz="4400" b="1" dirty="0">
                  <a:solidFill>
                    <a:schemeClr val="accent6">
                      <a:lumMod val="50000"/>
                    </a:schemeClr>
                  </a:solidFill>
                  <a:latin typeface="Cambria" panose="02040503050406030204" pitchFamily="18" charset="0"/>
                  <a:ea typeface="Cambria" panose="02040503050406030204" pitchFamily="18" charset="0"/>
                </a:rPr>
                <a:t>.</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pic>
        <p:nvPicPr>
          <p:cNvPr id="7" name="Picture 6" descr="A child in a uniform pointing up&#10;&#10;Description automatically generated">
            <a:extLst>
              <a:ext uri="{FF2B5EF4-FFF2-40B4-BE49-F238E27FC236}">
                <a16:creationId xmlns:a16="http://schemas.microsoft.com/office/drawing/2014/main" id="{2980B6DA-2CF1-C444-1EE4-3822A8CA08F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605915" y="1401629"/>
            <a:ext cx="2804232" cy="5492089"/>
          </a:xfrm>
          <a:prstGeom prst="rect">
            <a:avLst/>
          </a:prstGeom>
        </p:spPr>
      </p:pic>
    </p:spTree>
    <p:extLst>
      <p:ext uri="{BB962C8B-B14F-4D97-AF65-F5344CB8AC3E}">
        <p14:creationId xmlns:p14="http://schemas.microsoft.com/office/powerpoint/2010/main" val="38880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10;&#10;Description automatically generated">
            <a:extLst>
              <a:ext uri="{FF2B5EF4-FFF2-40B4-BE49-F238E27FC236}">
                <a16:creationId xmlns:a16="http://schemas.microsoft.com/office/drawing/2014/main" id="{B1FFB187-9573-D48D-4CF6-93A40959E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33" y="1018574"/>
            <a:ext cx="10612147" cy="5660887"/>
          </a:xfrm>
          <a:prstGeom prst="rect">
            <a:avLst/>
          </a:prstGeom>
        </p:spPr>
      </p:pic>
    </p:spTree>
    <p:extLst>
      <p:ext uri="{BB962C8B-B14F-4D97-AF65-F5344CB8AC3E}">
        <p14:creationId xmlns:p14="http://schemas.microsoft.com/office/powerpoint/2010/main" val="1892707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hát hiện hang ngầm bí ẩn tại hang Sơn Đoòng  VTV24_360p">
            <a:hlinkClick r:id="" action="ppaction://media"/>
            <a:extLst>
              <a:ext uri="{FF2B5EF4-FFF2-40B4-BE49-F238E27FC236}">
                <a16:creationId xmlns:a16="http://schemas.microsoft.com/office/drawing/2014/main" id="{32A911FB-4591-F1B9-BA4D-7EF32288B2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 y="102870"/>
            <a:ext cx="11856720" cy="6669405"/>
          </a:xfrm>
          <a:prstGeom prst="rect">
            <a:avLst/>
          </a:prstGeom>
        </p:spPr>
      </p:pic>
    </p:spTree>
    <p:extLst>
      <p:ext uri="{BB962C8B-B14F-4D97-AF65-F5344CB8AC3E}">
        <p14:creationId xmlns:p14="http://schemas.microsoft.com/office/powerpoint/2010/main" val="162695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wearing a hat&#10;&#10;Description automatically generated">
            <a:extLst>
              <a:ext uri="{FF2B5EF4-FFF2-40B4-BE49-F238E27FC236}">
                <a16:creationId xmlns:a16="http://schemas.microsoft.com/office/drawing/2014/main" id="{F8666214-2E93-C576-12A8-11CD981A6A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57696" y="1533833"/>
            <a:ext cx="2659807" cy="4206484"/>
          </a:xfrm>
          <a:prstGeom prst="rect">
            <a:avLst/>
          </a:prstGeom>
        </p:spPr>
      </p:pic>
      <p:pic>
        <p:nvPicPr>
          <p:cNvPr id="4" name="Picture 3">
            <a:extLst>
              <a:ext uri="{FF2B5EF4-FFF2-40B4-BE49-F238E27FC236}">
                <a16:creationId xmlns:a16="http://schemas.microsoft.com/office/drawing/2014/main" id="{B9601996-956B-03D9-BDEA-45F5B0129D8B}"/>
              </a:ext>
            </a:extLst>
          </p:cNvPr>
          <p:cNvPicPr>
            <a:picLocks noChangeAspect="1"/>
          </p:cNvPicPr>
          <p:nvPr/>
        </p:nvPicPr>
        <p:blipFill>
          <a:blip r:embed="rId3"/>
          <a:stretch>
            <a:fillRect/>
          </a:stretch>
        </p:blipFill>
        <p:spPr>
          <a:xfrm>
            <a:off x="556274" y="2581455"/>
            <a:ext cx="9114310" cy="2371550"/>
          </a:xfrm>
          <a:prstGeom prst="rect">
            <a:avLst/>
          </a:prstGeom>
        </p:spPr>
      </p:pic>
    </p:spTree>
    <p:extLst>
      <p:ext uri="{BB962C8B-B14F-4D97-AF65-F5344CB8AC3E}">
        <p14:creationId xmlns:p14="http://schemas.microsoft.com/office/powerpoint/2010/main" val="288042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F73CC1-21DA-443A-DDB4-2DFAF7CBEC4F}"/>
              </a:ext>
            </a:extLst>
          </p:cNvPr>
          <p:cNvPicPr>
            <a:picLocks noChangeAspect="1"/>
          </p:cNvPicPr>
          <p:nvPr/>
        </p:nvPicPr>
        <p:blipFill>
          <a:blip r:embed="rId2"/>
          <a:stretch>
            <a:fillRect/>
          </a:stretch>
        </p:blipFill>
        <p:spPr>
          <a:xfrm>
            <a:off x="2548511" y="338294"/>
            <a:ext cx="7094977" cy="1053626"/>
          </a:xfrm>
          <a:prstGeom prst="rect">
            <a:avLst/>
          </a:prstGeom>
        </p:spPr>
      </p:pic>
      <p:sp>
        <p:nvSpPr>
          <p:cNvPr id="4" name="TextBox 3">
            <a:extLst>
              <a:ext uri="{FF2B5EF4-FFF2-40B4-BE49-F238E27FC236}">
                <a16:creationId xmlns:a16="http://schemas.microsoft.com/office/drawing/2014/main" id="{91E828E0-525F-272E-B5FF-709EC86E60A5}"/>
              </a:ext>
            </a:extLst>
          </p:cNvPr>
          <p:cNvSpPr txBox="1"/>
          <p:nvPr/>
        </p:nvSpPr>
        <p:spPr>
          <a:xfrm>
            <a:off x="382145" y="1026924"/>
            <a:ext cx="11346429" cy="5478423"/>
          </a:xfrm>
          <a:prstGeom prst="rect">
            <a:avLst/>
          </a:prstGeom>
          <a:noFill/>
        </p:spPr>
        <p:txBody>
          <a:bodyPr wrap="square" rtlCol="0">
            <a:spAutoFit/>
          </a:bodyPr>
          <a:lstStyle/>
          <a:p>
            <a:pPr algn="just">
              <a:spcBef>
                <a:spcPts val="600"/>
              </a:spcBef>
            </a:pPr>
            <a:r>
              <a:rPr lang="vi-VN" sz="3000" dirty="0">
                <a:solidFill>
                  <a:srgbClr val="002060"/>
                </a:solidFill>
                <a:latin typeface="Cambria" panose="02040503050406030204" pitchFamily="18" charset="0"/>
                <a:ea typeface="Cambria" panose="02040503050406030204" pitchFamily="18" charset="0"/>
              </a:rPr>
              <a:t>       Hang Sơn Đoòng (Quảng Bình) được coi là một trong những tác phẩm tuyệt vời nhất của tạo hoá.</a:t>
            </a:r>
          </a:p>
          <a:p>
            <a:pPr algn="just">
              <a:spcBef>
                <a:spcPts val="600"/>
              </a:spcBef>
            </a:pPr>
            <a:r>
              <a:rPr lang="vi-VN" sz="3000" dirty="0">
                <a:solidFill>
                  <a:srgbClr val="002060"/>
                </a:solidFill>
                <a:latin typeface="Cambria" panose="02040503050406030204" pitchFamily="18" charset="0"/>
                <a:ea typeface="Cambria" panose="02040503050406030204" pitchFamily="18" charset="0"/>
              </a:rPr>
              <a:t>       </a:t>
            </a:r>
            <a:r>
              <a:rPr lang="vi-VN" sz="3000" b="1" i="1" dirty="0">
                <a:solidFill>
                  <a:srgbClr val="002060"/>
                </a:solidFill>
                <a:latin typeface="Cambria" panose="02040503050406030204" pitchFamily="18" charset="0"/>
                <a:ea typeface="Cambria" panose="02040503050406030204" pitchFamily="18" charset="0"/>
              </a:rPr>
              <a:t>Sơn Đoòng được xác định có niên đại tới 5 triệu năm tuổi.</a:t>
            </a:r>
          </a:p>
          <a:p>
            <a:pPr algn="just">
              <a:spcBef>
                <a:spcPts val="600"/>
              </a:spcBef>
            </a:pPr>
            <a:r>
              <a:rPr lang="vi-VN" sz="3000" dirty="0">
                <a:solidFill>
                  <a:srgbClr val="002060"/>
                </a:solidFill>
                <a:latin typeface="Cambria" panose="02040503050406030204" pitchFamily="18" charset="0"/>
                <a:ea typeface="Cambria" panose="02040503050406030204" pitchFamily="18" charset="0"/>
              </a:rPr>
              <a:t>       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spcBef>
                <a:spcPts val="600"/>
              </a:spcBef>
            </a:pPr>
            <a:r>
              <a:rPr lang="vi-VN" sz="3000" i="1" dirty="0">
                <a:solidFill>
                  <a:srgbClr val="002060"/>
                </a:solidFill>
                <a:latin typeface="Cambria" panose="02040503050406030204" pitchFamily="18" charset="0"/>
                <a:ea typeface="Cambria" panose="02040503050406030204" pitchFamily="18" charset="0"/>
              </a:rPr>
              <a:t>       </a:t>
            </a:r>
            <a:r>
              <a:rPr lang="vi-VN" sz="3000" b="1" i="1" dirty="0">
                <a:solidFill>
                  <a:srgbClr val="002060"/>
                </a:solidFill>
                <a:latin typeface="Cambria" panose="02040503050406030204" pitchFamily="18" charset="0"/>
                <a:ea typeface="Cambria" panose="02040503050406030204" pitchFamily="18" charset="0"/>
              </a:rPr>
              <a:t>Sơn Đoòng là hang động tự nhiên lớn nhất thế giới.</a:t>
            </a:r>
          </a:p>
          <a:p>
            <a:pPr algn="just">
              <a:spcBef>
                <a:spcPts val="600"/>
              </a:spcBef>
            </a:pPr>
            <a:r>
              <a:rPr lang="vi-VN" sz="3000" i="1"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97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1E828E0-525F-272E-B5FF-709EC86E60A5}"/>
              </a:ext>
            </a:extLst>
          </p:cNvPr>
          <p:cNvSpPr txBox="1"/>
          <p:nvPr/>
        </p:nvSpPr>
        <p:spPr>
          <a:xfrm>
            <a:off x="422785" y="600204"/>
            <a:ext cx="11346429" cy="4939814"/>
          </a:xfrm>
          <a:prstGeom prst="rect">
            <a:avLst/>
          </a:prstGeom>
          <a:noFill/>
        </p:spPr>
        <p:txBody>
          <a:bodyPr wrap="square" rtlCol="0">
            <a:spAutoFit/>
          </a:bodyPr>
          <a:lstStyle/>
          <a:p>
            <a:pPr algn="just">
              <a:spcBef>
                <a:spcPts val="600"/>
              </a:spcBef>
            </a:pPr>
            <a:r>
              <a:rPr lang="vi-VN" sz="3000" dirty="0">
                <a:solidFill>
                  <a:srgbClr val="002060"/>
                </a:solidFill>
                <a:latin typeface="Cambria" panose="02040503050406030204" pitchFamily="18" charset="0"/>
                <a:ea typeface="Cambria" panose="02040503050406030204" pitchFamily="18" charset="0"/>
              </a:rPr>
              <a:t>       </a:t>
            </a:r>
            <a:r>
              <a:rPr lang="vi-VN" sz="3000" b="1" i="1" dirty="0">
                <a:solidFill>
                  <a:srgbClr val="002060"/>
                </a:solidFill>
                <a:latin typeface="Cambria" panose="02040503050406030204" pitchFamily="18" charset="0"/>
                <a:ea typeface="Cambria" panose="02040503050406030204" pitchFamily="18" charset="0"/>
              </a:rPr>
              <a:t>Sơn Đoòng sở hữu hệ sinh thái đặc biệt.</a:t>
            </a:r>
          </a:p>
          <a:p>
            <a:pPr algn="just">
              <a:spcBef>
                <a:spcPts val="600"/>
              </a:spcBef>
            </a:pPr>
            <a:r>
              <a:rPr lang="vi-VN" sz="3000" dirty="0">
                <a:solidFill>
                  <a:srgbClr val="002060"/>
                </a:solidFill>
                <a:latin typeface="Cambria" panose="02040503050406030204" pitchFamily="18" charset="0"/>
                <a:ea typeface="Cambria" panose="02040503050406030204" pitchFamily="18" charset="0"/>
              </a:rPr>
              <a:t>      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a:t>
            </a:r>
            <a:r>
              <a:rPr lang="en-US" sz="3000" dirty="0">
                <a:solidFill>
                  <a:srgbClr val="002060"/>
                </a:solidFill>
                <a:latin typeface="Cambria" panose="02040503050406030204" pitchFamily="18" charset="0"/>
                <a:ea typeface="Cambria" panose="02040503050406030204" pitchFamily="18" charset="0"/>
              </a:rPr>
              <a:t>đ</a:t>
            </a:r>
            <a:r>
              <a:rPr lang="vi-VN" sz="3000" dirty="0">
                <a:solidFill>
                  <a:srgbClr val="002060"/>
                </a:solidFill>
                <a:latin typeface="Cambria" panose="02040503050406030204" pitchFamily="18" charset="0"/>
                <a:ea typeface="Cambria" panose="02040503050406030204" pitchFamily="18" charset="0"/>
              </a:rPr>
              <a:t>iểm chung là không có mắt và cơ thể trong suốt.</a:t>
            </a:r>
          </a:p>
          <a:p>
            <a:pPr algn="just">
              <a:spcBef>
                <a:spcPts val="600"/>
              </a:spcBef>
            </a:pPr>
            <a:r>
              <a:rPr lang="vi-VN" sz="3000" dirty="0">
                <a:solidFill>
                  <a:srgbClr val="002060"/>
                </a:solidFill>
                <a:latin typeface="Cambria" panose="02040503050406030204" pitchFamily="18" charset="0"/>
                <a:ea typeface="Cambria" panose="02040503050406030204" pitchFamily="18" charset="0"/>
              </a:rPr>
              <a:t>      Vẫn còn những điều bí ẩn về hang động lớn nhất hành tinh này chưa được giải mã. Liệu những điều trên có đủ khiến bạn muốn đặt chân tới nơi này một lần trong đời?</a:t>
            </a:r>
          </a:p>
          <a:p>
            <a:pPr algn="r">
              <a:spcBef>
                <a:spcPts val="600"/>
              </a:spcBef>
            </a:pPr>
            <a:r>
              <a:rPr lang="vi-VN" sz="3000" dirty="0">
                <a:solidFill>
                  <a:srgbClr val="002060"/>
                </a:solidFill>
                <a:latin typeface="Cambria" panose="02040503050406030204" pitchFamily="18" charset="0"/>
                <a:ea typeface="Cambria" panose="02040503050406030204" pitchFamily="18" charset="0"/>
              </a:rPr>
              <a:t>(Phan Nguyên </a:t>
            </a:r>
            <a:r>
              <a:rPr lang="vi-VN" sz="3000" i="1" dirty="0">
                <a:solidFill>
                  <a:srgbClr val="002060"/>
                </a:solidFill>
                <a:latin typeface="Cambria" panose="02040503050406030204" pitchFamily="18" charset="0"/>
                <a:ea typeface="Cambria" panose="02040503050406030204" pitchFamily="18" charset="0"/>
              </a:rPr>
              <a:t>tổng hợp</a:t>
            </a:r>
            <a:r>
              <a:rPr lang="vi-VN" sz="3000" dirty="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062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435BE-CE2C-A7DF-FCF1-E41C9D7E9D60}"/>
              </a:ext>
            </a:extLst>
          </p:cNvPr>
          <p:cNvPicPr>
            <a:picLocks noChangeAspect="1"/>
          </p:cNvPicPr>
          <p:nvPr/>
        </p:nvPicPr>
        <p:blipFill>
          <a:blip r:embed="rId2"/>
          <a:stretch>
            <a:fillRect/>
          </a:stretch>
        </p:blipFill>
        <p:spPr>
          <a:xfrm>
            <a:off x="-196538" y="-632096"/>
            <a:ext cx="4974767" cy="4974767"/>
          </a:xfrm>
          <a:prstGeom prst="rect">
            <a:avLst/>
          </a:prstGeom>
        </p:spPr>
      </p:pic>
      <p:sp>
        <p:nvSpPr>
          <p:cNvPr id="3" name="Speech Bubble: Oval 9">
            <a:extLst>
              <a:ext uri="{FF2B5EF4-FFF2-40B4-BE49-F238E27FC236}">
                <a16:creationId xmlns:a16="http://schemas.microsoft.com/office/drawing/2014/main" id="{EECA62AE-024D-78F8-7B47-0DB23EBBA153}"/>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rPr>
              <a:t>Bài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được</a:t>
            </a:r>
            <a:r>
              <a:rPr lang="en-US" sz="4400" b="1" dirty="0">
                <a:solidFill>
                  <a:schemeClr val="accent2">
                    <a:lumMod val="75000"/>
                  </a:schemeClr>
                </a:solidFill>
                <a:latin typeface="Cambria" panose="02040503050406030204" pitchFamily="18" charset="0"/>
                <a:ea typeface="Cambria" panose="02040503050406030204" pitchFamily="18" charset="0"/>
              </a:rPr>
              <a:t> chia </a:t>
            </a:r>
            <a:r>
              <a:rPr lang="en-US" sz="4400" b="1" dirty="0" err="1">
                <a:solidFill>
                  <a:schemeClr val="accent2">
                    <a:lumMod val="75000"/>
                  </a:schemeClr>
                </a:solidFill>
                <a:latin typeface="Cambria" panose="02040503050406030204" pitchFamily="18" charset="0"/>
                <a:ea typeface="Cambria" panose="02040503050406030204" pitchFamily="18" charset="0"/>
              </a:rPr>
              <a:t>làm</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mấy</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đoạn</a:t>
            </a:r>
            <a:r>
              <a:rPr lang="en-US" sz="4400" b="1" dirty="0">
                <a:solidFill>
                  <a:schemeClr val="accent2">
                    <a:lumMod val="75000"/>
                  </a:schemeClr>
                </a:solidFill>
                <a:latin typeface="Cambria" panose="02040503050406030204" pitchFamily="18" charset="0"/>
                <a:ea typeface="Cambria" panose="02040503050406030204" pitchFamily="18" charset="0"/>
              </a:rPr>
              <a:t>?</a:t>
            </a:r>
          </a:p>
        </p:txBody>
      </p:sp>
      <p:sp>
        <p:nvSpPr>
          <p:cNvPr id="4" name="Speech Bubble: Oval 9">
            <a:extLst>
              <a:ext uri="{FF2B5EF4-FFF2-40B4-BE49-F238E27FC236}">
                <a16:creationId xmlns:a16="http://schemas.microsoft.com/office/drawing/2014/main" id="{9ECA0FB7-B51F-C299-CC44-C0A9CCFE1C35}"/>
              </a:ext>
            </a:extLst>
          </p:cNvPr>
          <p:cNvSpPr/>
          <p:nvPr/>
        </p:nvSpPr>
        <p:spPr>
          <a:xfrm flipH="1">
            <a:off x="2479037" y="2236533"/>
            <a:ext cx="7768191" cy="4022027"/>
          </a:xfrm>
          <a:custGeom>
            <a:avLst/>
            <a:gdLst>
              <a:gd name="connsiteX0" fmla="*/ -501514 w 7768191"/>
              <a:gd name="connsiteY0" fmla="*/ 2382488 h 4022027"/>
              <a:gd name="connsiteX1" fmla="*/ 1728 w 7768191"/>
              <a:gd name="connsiteY1" fmla="*/ 1951041 h 4022027"/>
              <a:gd name="connsiteX2" fmla="*/ 3812282 w 7768191"/>
              <a:gd name="connsiteY2" fmla="*/ 343 h 4022027"/>
              <a:gd name="connsiteX3" fmla="*/ 7714411 w 7768191"/>
              <a:gd name="connsiteY3" fmla="*/ 1677516 h 4022027"/>
              <a:gd name="connsiteX4" fmla="*/ 4162664 w 7768191"/>
              <a:gd name="connsiteY4" fmla="*/ 4016848 h 4022027"/>
              <a:gd name="connsiteX5" fmla="*/ 241035 w 7768191"/>
              <a:gd name="connsiteY5" fmla="*/ 2708411 h 4022027"/>
              <a:gd name="connsiteX6" fmla="*/ -501514 w 7768191"/>
              <a:gd name="connsiteY6" fmla="*/ 2382488 h 402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8191" h="4022027" fill="none" extrusionOk="0">
                <a:moveTo>
                  <a:pt x="-501514" y="2382488"/>
                </a:moveTo>
                <a:cubicBezTo>
                  <a:pt x="-288137" y="2164003"/>
                  <a:pt x="-184203" y="2116300"/>
                  <a:pt x="1728" y="1951041"/>
                </a:cubicBezTo>
                <a:cubicBezTo>
                  <a:pt x="-34735" y="782069"/>
                  <a:pt x="1844933" y="140890"/>
                  <a:pt x="3812282" y="343"/>
                </a:cubicBezTo>
                <a:cubicBezTo>
                  <a:pt x="5860233" y="-172992"/>
                  <a:pt x="7299328" y="688069"/>
                  <a:pt x="7714411" y="1677516"/>
                </a:cubicBezTo>
                <a:cubicBezTo>
                  <a:pt x="8091687" y="2699929"/>
                  <a:pt x="6305906" y="3887484"/>
                  <a:pt x="4162664" y="4016848"/>
                </a:cubicBezTo>
                <a:cubicBezTo>
                  <a:pt x="2287564" y="4000162"/>
                  <a:pt x="880820" y="3524978"/>
                  <a:pt x="241035" y="2708411"/>
                </a:cubicBezTo>
                <a:cubicBezTo>
                  <a:pt x="29688" y="2544142"/>
                  <a:pt x="-367815" y="2452610"/>
                  <a:pt x="-501514" y="2382488"/>
                </a:cubicBezTo>
                <a:close/>
              </a:path>
              <a:path w="7768191" h="4022027" stroke="0" extrusionOk="0">
                <a:moveTo>
                  <a:pt x="-501514" y="2382488"/>
                </a:moveTo>
                <a:cubicBezTo>
                  <a:pt x="-379934" y="2221708"/>
                  <a:pt x="-94293" y="2070700"/>
                  <a:pt x="1728" y="1951041"/>
                </a:cubicBezTo>
                <a:cubicBezTo>
                  <a:pt x="-303637" y="917245"/>
                  <a:pt x="1660630" y="318930"/>
                  <a:pt x="3812282" y="343"/>
                </a:cubicBezTo>
                <a:cubicBezTo>
                  <a:pt x="5701822" y="80148"/>
                  <a:pt x="7504929" y="769681"/>
                  <a:pt x="7714411" y="1677516"/>
                </a:cubicBezTo>
                <a:cubicBezTo>
                  <a:pt x="8049056" y="3049129"/>
                  <a:pt x="6190519" y="3974583"/>
                  <a:pt x="4162664" y="4016848"/>
                </a:cubicBezTo>
                <a:cubicBezTo>
                  <a:pt x="2289572" y="4020965"/>
                  <a:pt x="877635" y="3556237"/>
                  <a:pt x="241035" y="2708411"/>
                </a:cubicBezTo>
                <a:cubicBezTo>
                  <a:pt x="95955" y="2614468"/>
                  <a:pt x="-161645" y="2524734"/>
                  <a:pt x="-501514" y="2382488"/>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solidFill>
                  <a:schemeClr val="accent1">
                    <a:lumMod val="50000"/>
                  </a:schemeClr>
                </a:solidFill>
                <a:latin typeface="Cambria" panose="02040503050406030204" pitchFamily="18" charset="0"/>
                <a:ea typeface="Cambria" panose="02040503050406030204" pitchFamily="18" charset="0"/>
              </a:rPr>
              <a:t>Bài</a:t>
            </a:r>
            <a:r>
              <a:rPr lang="en-US" sz="4000" b="1" dirty="0">
                <a:solidFill>
                  <a:schemeClr val="accent1">
                    <a:lumMod val="50000"/>
                  </a:schemeClr>
                </a:solidFill>
                <a:latin typeface="Cambria" panose="02040503050406030204" pitchFamily="18" charset="0"/>
                <a:ea typeface="Cambria" panose="02040503050406030204" pitchFamily="18" charset="0"/>
              </a:rPr>
              <a:t> </a:t>
            </a:r>
            <a:r>
              <a:rPr lang="en-US" sz="4000" b="1" dirty="0" err="1">
                <a:solidFill>
                  <a:schemeClr val="accent1">
                    <a:lumMod val="50000"/>
                  </a:schemeClr>
                </a:solidFill>
                <a:latin typeface="Cambria" panose="02040503050406030204" pitchFamily="18" charset="0"/>
                <a:ea typeface="Cambria" panose="02040503050406030204" pitchFamily="18" charset="0"/>
              </a:rPr>
              <a:t>được</a:t>
            </a:r>
            <a:r>
              <a:rPr lang="en-US" sz="4000" b="1" dirty="0">
                <a:solidFill>
                  <a:schemeClr val="accent1">
                    <a:lumMod val="50000"/>
                  </a:schemeClr>
                </a:solidFill>
                <a:latin typeface="Cambria" panose="02040503050406030204" pitchFamily="18" charset="0"/>
                <a:ea typeface="Cambria" panose="02040503050406030204" pitchFamily="18" charset="0"/>
              </a:rPr>
              <a:t> chia </a:t>
            </a:r>
            <a:r>
              <a:rPr lang="en-US" sz="4000" b="1" dirty="0" err="1">
                <a:solidFill>
                  <a:schemeClr val="accent1">
                    <a:lumMod val="50000"/>
                  </a:schemeClr>
                </a:solidFill>
                <a:latin typeface="Cambria" panose="02040503050406030204" pitchFamily="18" charset="0"/>
                <a:ea typeface="Cambria" panose="02040503050406030204" pitchFamily="18" charset="0"/>
              </a:rPr>
              <a:t>làm</a:t>
            </a:r>
            <a:r>
              <a:rPr lang="en-US" sz="4000" b="1" dirty="0">
                <a:solidFill>
                  <a:schemeClr val="accent1">
                    <a:lumMod val="50000"/>
                  </a:schemeClr>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4</a:t>
            </a:r>
            <a:r>
              <a:rPr lang="en-US" sz="4000" b="1" dirty="0">
                <a:solidFill>
                  <a:schemeClr val="accent1">
                    <a:lumMod val="50000"/>
                  </a:schemeClr>
                </a:solidFill>
                <a:latin typeface="Cambria" panose="02040503050406030204" pitchFamily="18" charset="0"/>
                <a:ea typeface="Cambria" panose="02040503050406030204" pitchFamily="18" charset="0"/>
              </a:rPr>
              <a:t> </a:t>
            </a:r>
            <a:r>
              <a:rPr lang="en-US" sz="4000" b="1" dirty="0" err="1">
                <a:solidFill>
                  <a:schemeClr val="accent1">
                    <a:lumMod val="50000"/>
                  </a:schemeClr>
                </a:solidFill>
                <a:latin typeface="Cambria" panose="02040503050406030204" pitchFamily="18" charset="0"/>
                <a:ea typeface="Cambria" panose="02040503050406030204" pitchFamily="18" charset="0"/>
              </a:rPr>
              <a:t>đoạn</a:t>
            </a:r>
            <a:r>
              <a:rPr lang="vi-VN" sz="4000" b="1" dirty="0">
                <a:solidFill>
                  <a:schemeClr val="accent1">
                    <a:lumMod val="50000"/>
                  </a:schemeClr>
                </a:solidFill>
                <a:latin typeface="Cambria" panose="02040503050406030204" pitchFamily="18" charset="0"/>
                <a:ea typeface="Cambria" panose="02040503050406030204" pitchFamily="18" charset="0"/>
              </a:rPr>
              <a:t>, nhưng cấu trúc thành </a:t>
            </a:r>
            <a:r>
              <a:rPr lang="vi-VN" sz="4000" b="1" dirty="0">
                <a:solidFill>
                  <a:srgbClr val="FF0000"/>
                </a:solidFill>
                <a:latin typeface="Cambria" panose="02040503050406030204" pitchFamily="18" charset="0"/>
                <a:ea typeface="Cambria" panose="02040503050406030204" pitchFamily="18" charset="0"/>
              </a:rPr>
              <a:t>3</a:t>
            </a:r>
            <a:r>
              <a:rPr lang="vi-VN" sz="4000" b="1" dirty="0">
                <a:solidFill>
                  <a:schemeClr val="accent1">
                    <a:lumMod val="50000"/>
                  </a:schemeClr>
                </a:solidFill>
                <a:latin typeface="Cambria" panose="02040503050406030204" pitchFamily="18" charset="0"/>
                <a:ea typeface="Cambria" panose="02040503050406030204" pitchFamily="18" charset="0"/>
              </a:rPr>
              <a:t> phần </a:t>
            </a:r>
            <a:r>
              <a:rPr lang="vi-VN" sz="4000" i="1" dirty="0">
                <a:solidFill>
                  <a:schemeClr val="accent1">
                    <a:lumMod val="50000"/>
                  </a:schemeClr>
                </a:solidFill>
                <a:latin typeface="Cambria" panose="02040503050406030204" pitchFamily="18" charset="0"/>
                <a:ea typeface="Cambria" panose="02040503050406030204" pitchFamily="18" charset="0"/>
              </a:rPr>
              <a:t>(câu đầu là câu dẫn dắt người đọc vào nội dung văn bản)</a:t>
            </a:r>
            <a:r>
              <a:rPr lang="en-US" sz="4000" b="1" dirty="0">
                <a:solidFill>
                  <a:schemeClr val="accent1">
                    <a:lumMod val="50000"/>
                  </a:schemeClr>
                </a:solidFill>
                <a:latin typeface="Cambria" panose="02040503050406030204" pitchFamily="18" charset="0"/>
                <a:ea typeface="Cambria" panose="02040503050406030204" pitchFamily="18" charset="0"/>
              </a:rPr>
              <a:t>.</a:t>
            </a:r>
          </a:p>
        </p:txBody>
      </p:sp>
      <p:pic>
        <p:nvPicPr>
          <p:cNvPr id="6" name="Picture 5" descr="A child in a scout outfit pointing&#10;&#10;Description automatically generated">
            <a:extLst>
              <a:ext uri="{FF2B5EF4-FFF2-40B4-BE49-F238E27FC236}">
                <a16:creationId xmlns:a16="http://schemas.microsoft.com/office/drawing/2014/main" id="{14DBF7AA-2B5C-F3DD-60F9-CE034DCBB3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67017" y="2082019"/>
            <a:ext cx="2724983" cy="4892706"/>
          </a:xfrm>
          <a:prstGeom prst="rect">
            <a:avLst/>
          </a:prstGeom>
        </p:spPr>
      </p:pic>
    </p:spTree>
    <p:extLst>
      <p:ext uri="{BB962C8B-B14F-4D97-AF65-F5344CB8AC3E}">
        <p14:creationId xmlns:p14="http://schemas.microsoft.com/office/powerpoint/2010/main" val="14390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AF6C57B-191E-5ECA-739C-FCE4B230202B}"/>
              </a:ext>
            </a:extLst>
          </p:cNvPr>
          <p:cNvPicPr>
            <a:picLocks noChangeAspect="1"/>
          </p:cNvPicPr>
          <p:nvPr/>
        </p:nvPicPr>
        <p:blipFill>
          <a:blip r:embed="rId2"/>
          <a:stretch>
            <a:fillRect/>
          </a:stretch>
        </p:blipFill>
        <p:spPr>
          <a:xfrm>
            <a:off x="-359673" y="0"/>
            <a:ext cx="5236918" cy="2853175"/>
          </a:xfrm>
          <a:prstGeom prst="rect">
            <a:avLst/>
          </a:prstGeom>
        </p:spPr>
      </p:pic>
      <p:grpSp>
        <p:nvGrpSpPr>
          <p:cNvPr id="16" name="Group 15">
            <a:extLst>
              <a:ext uri="{FF2B5EF4-FFF2-40B4-BE49-F238E27FC236}">
                <a16:creationId xmlns:a16="http://schemas.microsoft.com/office/drawing/2014/main" id="{706A54CA-775A-9394-4867-C8FD8C321D41}"/>
              </a:ext>
            </a:extLst>
          </p:cNvPr>
          <p:cNvGrpSpPr/>
          <p:nvPr/>
        </p:nvGrpSpPr>
        <p:grpSpPr>
          <a:xfrm>
            <a:off x="2024693" y="2939123"/>
            <a:ext cx="9354320" cy="858129"/>
            <a:chOff x="2024693" y="3080825"/>
            <a:chExt cx="9354320" cy="858129"/>
          </a:xfrm>
        </p:grpSpPr>
        <p:grpSp>
          <p:nvGrpSpPr>
            <p:cNvPr id="17" name="Group 16">
              <a:extLst>
                <a:ext uri="{FF2B5EF4-FFF2-40B4-BE49-F238E27FC236}">
                  <a16:creationId xmlns:a16="http://schemas.microsoft.com/office/drawing/2014/main" id="{DFA793E6-A6F6-AF43-FDA2-91CAFD803354}"/>
                </a:ext>
              </a:extLst>
            </p:cNvPr>
            <p:cNvGrpSpPr/>
            <p:nvPr/>
          </p:nvGrpSpPr>
          <p:grpSpPr>
            <a:xfrm>
              <a:off x="2024693" y="3080825"/>
              <a:ext cx="9174249" cy="858129"/>
              <a:chOff x="2024693" y="3080825"/>
              <a:chExt cx="9174249" cy="858129"/>
            </a:xfrm>
          </p:grpSpPr>
          <p:sp>
            <p:nvSpPr>
              <p:cNvPr id="19" name="Rounded Rectangle 2">
                <a:extLst>
                  <a:ext uri="{FF2B5EF4-FFF2-40B4-BE49-F238E27FC236}">
                    <a16:creationId xmlns:a16="http://schemas.microsoft.com/office/drawing/2014/main" id="{29F6B004-32C4-ACD0-0EBD-2AC9B149754A}"/>
                  </a:ext>
                </a:extLst>
              </p:cNvPr>
              <p:cNvSpPr/>
              <p:nvPr/>
            </p:nvSpPr>
            <p:spPr>
              <a:xfrm>
                <a:off x="2686930" y="3080825"/>
                <a:ext cx="8512012"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0" name="Oval 19">
                <a:extLst>
                  <a:ext uri="{FF2B5EF4-FFF2-40B4-BE49-F238E27FC236}">
                    <a16:creationId xmlns:a16="http://schemas.microsoft.com/office/drawing/2014/main" id="{DEC20980-9B87-C55B-94C8-A98DCAE48AD2}"/>
                  </a:ext>
                </a:extLst>
              </p:cNvPr>
              <p:cNvSpPr/>
              <p:nvPr/>
            </p:nvSpPr>
            <p:spPr>
              <a:xfrm>
                <a:off x="2024693" y="3080825"/>
                <a:ext cx="806997" cy="811787"/>
              </a:xfrm>
              <a:prstGeom prst="ellipse">
                <a:avLst/>
              </a:prstGeom>
              <a:solidFill>
                <a:srgbClr val="00CC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1</a:t>
                </a:r>
              </a:p>
            </p:txBody>
          </p:sp>
        </p:grpSp>
        <p:sp>
          <p:nvSpPr>
            <p:cNvPr id="18" name="TextBox 17">
              <a:extLst>
                <a:ext uri="{FF2B5EF4-FFF2-40B4-BE49-F238E27FC236}">
                  <a16:creationId xmlns:a16="http://schemas.microsoft.com/office/drawing/2014/main" id="{82F2D6F0-A264-9A09-4974-06A7BFA13A0D}"/>
                </a:ext>
              </a:extLst>
            </p:cNvPr>
            <p:cNvSpPr txBox="1"/>
            <p:nvPr/>
          </p:nvSpPr>
          <p:spPr>
            <a:xfrm>
              <a:off x="3163484" y="3164391"/>
              <a:ext cx="821552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 </a:t>
              </a:r>
              <a:r>
                <a:rPr kumimoji="0" lang="vi-VN"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ngay dưới mặt đất</a:t>
              </a:r>
              <a:r>
                <a:rPr kumimoji="0" lang="en-US"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1" name="Group 20">
            <a:extLst>
              <a:ext uri="{FF2B5EF4-FFF2-40B4-BE49-F238E27FC236}">
                <a16:creationId xmlns:a16="http://schemas.microsoft.com/office/drawing/2014/main" id="{56D0AE10-D67F-68E1-CB18-30FBAC495DAC}"/>
              </a:ext>
            </a:extLst>
          </p:cNvPr>
          <p:cNvGrpSpPr/>
          <p:nvPr/>
        </p:nvGrpSpPr>
        <p:grpSpPr>
          <a:xfrm>
            <a:off x="2024693" y="4035598"/>
            <a:ext cx="9004378" cy="904470"/>
            <a:chOff x="2024693" y="4120263"/>
            <a:chExt cx="9004378" cy="904470"/>
          </a:xfrm>
        </p:grpSpPr>
        <p:sp>
          <p:nvSpPr>
            <p:cNvPr id="22" name="Rounded Rectangle 5">
              <a:extLst>
                <a:ext uri="{FF2B5EF4-FFF2-40B4-BE49-F238E27FC236}">
                  <a16:creationId xmlns:a16="http://schemas.microsoft.com/office/drawing/2014/main" id="{EBA82FAA-CB9D-DF78-4BC2-85BB88F5105D}"/>
                </a:ext>
              </a:extLst>
            </p:cNvPr>
            <p:cNvSpPr/>
            <p:nvPr/>
          </p:nvSpPr>
          <p:spPr>
            <a:xfrm>
              <a:off x="2686930" y="4166604"/>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C83D93CA-FC68-FE86-FFF0-CDAF3A1F4BA3}"/>
                </a:ext>
              </a:extLst>
            </p:cNvPr>
            <p:cNvSpPr/>
            <p:nvPr/>
          </p:nvSpPr>
          <p:spPr>
            <a:xfrm>
              <a:off x="2024693" y="4120263"/>
              <a:ext cx="896834" cy="852420"/>
            </a:xfrm>
            <a:prstGeom prst="ellipse">
              <a:avLst/>
            </a:prstGeom>
            <a:solidFill>
              <a:srgbClr val="FFC0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2</a:t>
              </a:r>
            </a:p>
          </p:txBody>
        </p:sp>
        <p:sp>
          <p:nvSpPr>
            <p:cNvPr id="24" name="TextBox 23">
              <a:extLst>
                <a:ext uri="{FF2B5EF4-FFF2-40B4-BE49-F238E27FC236}">
                  <a16:creationId xmlns:a16="http://schemas.microsoft.com/office/drawing/2014/main" id="{8D80BBF9-EFC3-60D8-53D8-226F0D4CA5AD}"/>
                </a:ext>
              </a:extLst>
            </p:cNvPr>
            <p:cNvSpPr txBox="1"/>
            <p:nvPr/>
          </p:nvSpPr>
          <p:spPr>
            <a:xfrm>
              <a:off x="3163484" y="4194232"/>
              <a:ext cx="755890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40 tầng</a:t>
              </a:r>
              <a:r>
                <a:rPr kumimoji="0" lang="en-US"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id="{64EF58CC-F768-A8B8-E2DC-67A0500867ED}"/>
              </a:ext>
            </a:extLst>
          </p:cNvPr>
          <p:cNvGrpSpPr/>
          <p:nvPr/>
        </p:nvGrpSpPr>
        <p:grpSpPr>
          <a:xfrm>
            <a:off x="2046001" y="5252383"/>
            <a:ext cx="9049911" cy="858129"/>
            <a:chOff x="2046001" y="5252383"/>
            <a:chExt cx="9049911" cy="858129"/>
          </a:xfrm>
        </p:grpSpPr>
        <p:sp>
          <p:nvSpPr>
            <p:cNvPr id="26" name="Rounded Rectangle 9">
              <a:extLst>
                <a:ext uri="{FF2B5EF4-FFF2-40B4-BE49-F238E27FC236}">
                  <a16:creationId xmlns:a16="http://schemas.microsoft.com/office/drawing/2014/main" id="{02AD6EB4-CC31-131F-1F4F-C05FA825E31A}"/>
                </a:ext>
              </a:extLst>
            </p:cNvPr>
            <p:cNvSpPr/>
            <p:nvPr/>
          </p:nvSpPr>
          <p:spPr>
            <a:xfrm>
              <a:off x="2753771" y="5252383"/>
              <a:ext cx="8342141" cy="858129"/>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565360E0-EB70-ADB1-1A80-62C5A4CAAD0D}"/>
                </a:ext>
              </a:extLst>
            </p:cNvPr>
            <p:cNvSpPr/>
            <p:nvPr/>
          </p:nvSpPr>
          <p:spPr>
            <a:xfrm>
              <a:off x="2046001" y="5252383"/>
              <a:ext cx="875526" cy="808085"/>
            </a:xfrm>
            <a:prstGeom prst="ellipse">
              <a:avLst/>
            </a:prstGeom>
            <a:solidFill>
              <a:srgbClr val="99FF33"/>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3</a:t>
              </a:r>
            </a:p>
          </p:txBody>
        </p:sp>
        <p:sp>
          <p:nvSpPr>
            <p:cNvPr id="28" name="TextBox 27">
              <a:extLst>
                <a:ext uri="{FF2B5EF4-FFF2-40B4-BE49-F238E27FC236}">
                  <a16:creationId xmlns:a16="http://schemas.microsoft.com/office/drawing/2014/main" id="{29B438FE-2ADB-8081-9978-9E5EE2557348}"/>
                </a:ext>
              </a:extLst>
            </p:cNvPr>
            <p:cNvSpPr txBox="1"/>
            <p:nvPr/>
          </p:nvSpPr>
          <p:spPr>
            <a:xfrm>
              <a:off x="3163484" y="5302482"/>
              <a:ext cx="755890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còn</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04807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D3E475-DBB2-4559-9856-8EEBCCA6072D}"/>
</file>

<file path=customXml/itemProps2.xml><?xml version="1.0" encoding="utf-8"?>
<ds:datastoreItem xmlns:ds="http://schemas.openxmlformats.org/officeDocument/2006/customXml" ds:itemID="{0E49FE9A-3A82-4A7E-870E-0B90EDF0D4D3}"/>
</file>

<file path=docProps/app.xml><?xml version="1.0" encoding="utf-8"?>
<Properties xmlns="http://schemas.openxmlformats.org/officeDocument/2006/extended-properties" xmlns:vt="http://schemas.openxmlformats.org/officeDocument/2006/docPropsVTypes">
  <Template/>
  <TotalTime>626</TotalTime>
  <Words>1511</Words>
  <Application>Microsoft Office PowerPoint</Application>
  <PresentationFormat>Widescreen</PresentationFormat>
  <Paragraphs>85</Paragraphs>
  <Slides>33</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等线</vt:lpstr>
      <vt:lpstr>Aptos</vt:lpstr>
      <vt:lpstr>Arial</vt:lpstr>
      <vt:lpstr>Calibri</vt:lpstr>
      <vt:lpstr>Cambria</vt:lpstr>
      <vt:lpstr>UTM Avo</vt:lpstr>
      <vt:lpstr>UTM Futura Extra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Mai Linh Trần</cp:lastModifiedBy>
  <cp:revision>36</cp:revision>
  <dcterms:created xsi:type="dcterms:W3CDTF">2024-08-18T03:58:56Z</dcterms:created>
  <dcterms:modified xsi:type="dcterms:W3CDTF">2024-10-12T14:13:07Z</dcterms:modified>
</cp:coreProperties>
</file>