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47.jpg" ContentType="image/png"/>
  <Override PartName="/ppt/activeX/activeX1.xml" ContentType="application/vnd.ms-office.activeX+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74" r:id="rId3"/>
    <p:sldMasterId id="2147483686" r:id="rId4"/>
  </p:sldMasterIdLst>
  <p:notesMasterIdLst>
    <p:notesMasterId r:id="rId38"/>
  </p:notesMasterIdLst>
  <p:sldIdLst>
    <p:sldId id="258" r:id="rId5"/>
    <p:sldId id="278" r:id="rId6"/>
    <p:sldId id="378" r:id="rId7"/>
    <p:sldId id="260" r:id="rId8"/>
    <p:sldId id="256" r:id="rId9"/>
    <p:sldId id="257" r:id="rId10"/>
    <p:sldId id="284" r:id="rId11"/>
    <p:sldId id="259" r:id="rId12"/>
    <p:sldId id="279" r:id="rId13"/>
    <p:sldId id="271" r:id="rId14"/>
    <p:sldId id="270" r:id="rId15"/>
    <p:sldId id="273" r:id="rId16"/>
    <p:sldId id="280" r:id="rId17"/>
    <p:sldId id="281" r:id="rId18"/>
    <p:sldId id="282" r:id="rId19"/>
    <p:sldId id="283" r:id="rId20"/>
    <p:sldId id="285" r:id="rId21"/>
    <p:sldId id="287" r:id="rId22"/>
    <p:sldId id="288" r:id="rId23"/>
    <p:sldId id="289" r:id="rId24"/>
    <p:sldId id="286" r:id="rId25"/>
    <p:sldId id="290" r:id="rId26"/>
    <p:sldId id="291" r:id="rId27"/>
    <p:sldId id="292" r:id="rId28"/>
    <p:sldId id="293" r:id="rId29"/>
    <p:sldId id="297" r:id="rId30"/>
    <p:sldId id="376" r:id="rId31"/>
    <p:sldId id="377" r:id="rId32"/>
    <p:sldId id="294" r:id="rId33"/>
    <p:sldId id="295" r:id="rId34"/>
    <p:sldId id="296" r:id="rId35"/>
    <p:sldId id="277" r:id="rId36"/>
    <p:sldId id="4410" r:id="rId3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jz1BuKf1q7Wm749+9fofMmO7fi5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9DFD48-D6C4-470C-92C4-120945F6F785}" v="1" dt="2024-10-05T16:42:35.6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720" y="3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customschemas.google.com/relationships/presentationmetadata" Target="meta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47" Type="http://schemas.openxmlformats.org/officeDocument/2006/relationships/customXml" Target="../customXml/item2.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customXml" Target="../customXml/item1.xml"/><Relationship Id="rId20" Type="http://schemas.openxmlformats.org/officeDocument/2006/relationships/slide" Target="slides/slide16.xml"/><Relationship Id="rId4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Linh Trần" userId="1ca7ee839224ba6e" providerId="LiveId" clId="{459DFD48-D6C4-470C-92C4-120945F6F785}"/>
    <pc:docChg chg="custSel modSld modMainMaster">
      <pc:chgData name="Mai Linh Trần" userId="1ca7ee839224ba6e" providerId="LiveId" clId="{459DFD48-D6C4-470C-92C4-120945F6F785}" dt="2024-10-05T16:43:06.020" v="3" actId="20577"/>
      <pc:docMkLst>
        <pc:docMk/>
      </pc:docMkLst>
      <pc:sldChg chg="modNotesTx">
        <pc:chgData name="Mai Linh Trần" userId="1ca7ee839224ba6e" providerId="LiveId" clId="{459DFD48-D6C4-470C-92C4-120945F6F785}" dt="2024-10-05T16:43:06.020" v="3" actId="20577"/>
        <pc:sldMkLst>
          <pc:docMk/>
          <pc:sldMk cId="0" sldId="258"/>
        </pc:sldMkLst>
      </pc:sldChg>
      <pc:sldChg chg="modSp">
        <pc:chgData name="Mai Linh Trần" userId="1ca7ee839224ba6e" providerId="LiveId" clId="{459DFD48-D6C4-470C-92C4-120945F6F785}" dt="2024-10-05T16:42:35.645" v="0"/>
        <pc:sldMkLst>
          <pc:docMk/>
          <pc:sldMk cId="4281864767" sldId="377"/>
        </pc:sldMkLst>
        <pc:graphicFrameChg chg="mod">
          <ac:chgData name="Mai Linh Trần" userId="1ca7ee839224ba6e" providerId="LiveId" clId="{459DFD48-D6C4-470C-92C4-120945F6F785}" dt="2024-10-05T16:42:35.645" v="0"/>
          <ac:graphicFrameMkLst>
            <pc:docMk/>
            <pc:sldMk cId="4281864767" sldId="377"/>
            <ac:graphicFrameMk id="5" creationId="{99E55E03-90A3-D1BA-2ACA-2E8BA61AE9D8}"/>
          </ac:graphicFrameMkLst>
        </pc:graphicFrameChg>
      </pc:sldChg>
      <pc:sldMasterChg chg="delSp mod">
        <pc:chgData name="Mai Linh Trần" userId="1ca7ee839224ba6e" providerId="LiveId" clId="{459DFD48-D6C4-470C-92C4-120945F6F785}" dt="2024-10-05T16:42:45.243" v="1" actId="478"/>
        <pc:sldMasterMkLst>
          <pc:docMk/>
          <pc:sldMasterMk cId="0" sldId="2147483648"/>
        </pc:sldMasterMkLst>
        <pc:picChg chg="del">
          <ac:chgData name="Mai Linh Trần" userId="1ca7ee839224ba6e" providerId="LiveId" clId="{459DFD48-D6C4-470C-92C4-120945F6F785}" dt="2024-10-05T16:42:45.243" v="1" actId="478"/>
          <ac:picMkLst>
            <pc:docMk/>
            <pc:sldMasterMk cId="0" sldId="2147483648"/>
            <ac:picMk id="3" creationId="{F0B71DAC-C927-3DC3-3356-1385EEB42A28}"/>
          </ac:picMkLst>
        </pc:picChg>
      </pc:sldMasterChg>
      <pc:sldMasterChg chg="delSp mod">
        <pc:chgData name="Mai Linh Trần" userId="1ca7ee839224ba6e" providerId="LiveId" clId="{459DFD48-D6C4-470C-92C4-120945F6F785}" dt="2024-10-05T16:42:52.991" v="2" actId="478"/>
        <pc:sldMasterMkLst>
          <pc:docMk/>
          <pc:sldMasterMk cId="2290075481" sldId="2147483662"/>
        </pc:sldMasterMkLst>
        <pc:picChg chg="del">
          <ac:chgData name="Mai Linh Trần" userId="1ca7ee839224ba6e" providerId="LiveId" clId="{459DFD48-D6C4-470C-92C4-120945F6F785}" dt="2024-10-05T16:42:52.991" v="2" actId="478"/>
          <ac:picMkLst>
            <pc:docMk/>
            <pc:sldMasterMk cId="2290075481" sldId="2147483662"/>
            <ac:picMk id="2" creationId="{4DF5BA68-F4A8-44EA-2B38-C9C4DC5B17AF}"/>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5684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2599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6660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321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Thiết kế: Hương Thảo - 0972115126</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2167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2671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01572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Thiết kế: Hương Thảo - 0972115126</a:t>
            </a:r>
          </a:p>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Thiết kế: Hương Thảo - 0972115126</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25791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Thiết kế: Hương Thảo - 0972115126</a:t>
            </a:r>
          </a:p>
          <a:p>
            <a:pPr marL="0" lvl="0" indent="0" algn="l" rtl="0">
              <a:spcBef>
                <a:spcPts val="0"/>
              </a:spcBef>
              <a:spcAft>
                <a:spcPts val="0"/>
              </a:spcAft>
              <a:buNone/>
            </a:pPr>
            <a:endParaRPr dirty="0"/>
          </a:p>
        </p:txBody>
      </p:sp>
      <p:sp>
        <p:nvSpPr>
          <p:cNvPr id="117" name="Google Shape;11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65461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Thiết kế: Hương Thảo - 0972115126</a:t>
            </a:r>
          </a:p>
          <a:p>
            <a:pPr marL="0" lvl="0" indent="0" algn="l" rtl="0">
              <a:spcBef>
                <a:spcPts val="0"/>
              </a:spcBef>
              <a:spcAft>
                <a:spcPts val="0"/>
              </a:spcAft>
              <a:buNone/>
            </a:pPr>
            <a:endParaRPr dirty="0"/>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754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765675077"/>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2039780857"/>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extLst>
      <p:ext uri="{BB962C8B-B14F-4D97-AF65-F5344CB8AC3E}">
        <p14:creationId xmlns:p14="http://schemas.microsoft.com/office/powerpoint/2010/main" val="807362154"/>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744349155"/>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949484241"/>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513079408"/>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115431983"/>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1690177603"/>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extLst>
      <p:ext uri="{BB962C8B-B14F-4D97-AF65-F5344CB8AC3E}">
        <p14:creationId xmlns:p14="http://schemas.microsoft.com/office/powerpoint/2010/main" val="1630764069"/>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2612644834"/>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extLst>
      <p:ext uri="{BB962C8B-B14F-4D97-AF65-F5344CB8AC3E}">
        <p14:creationId xmlns:p14="http://schemas.microsoft.com/office/powerpoint/2010/main" val="2549767718"/>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10/5/2024</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516021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t>10/5/2024</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4096491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t>10/5/2024</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523506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t>10/5/2024</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02002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t>10/5/2024</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814786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t>10/5/2024</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193896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t>10/5/2024</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85018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t>10/5/2024</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77318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t>10/5/2024</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789148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t>10/5/2024</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5039216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t>10/5/2024</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99280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69320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8230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54987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98742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9336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45111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82881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22476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3808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24895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0902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290075481"/>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10/5/2024</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extLst>
      <p:ext uri="{BB962C8B-B14F-4D97-AF65-F5344CB8AC3E}">
        <p14:creationId xmlns:p14="http://schemas.microsoft.com/office/powerpoint/2010/main" val="4984879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2024/10/5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6347577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29.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30.jpe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sv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41.png"/><Relationship Id="rId4" Type="http://schemas.openxmlformats.org/officeDocument/2006/relationships/image" Target="../media/image40.sv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44.png"/><Relationship Id="rId4" Type="http://schemas.openxmlformats.org/officeDocument/2006/relationships/image" Target="../media/image43.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14.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jpg"/><Relationship Id="rId7" Type="http://schemas.microsoft.com/office/2007/relationships/hdphoto" Target="../media/hdphoto6.wdp"/><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sv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svg"/></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24.xml"/><Relationship Id="rId1" Type="http://schemas.openxmlformats.org/officeDocument/2006/relationships/control" Target="../activeX/activeX1.xml"/><Relationship Id="rId6" Type="http://schemas.openxmlformats.org/officeDocument/2006/relationships/image" Target="../media/image56.wmf"/><Relationship Id="rId5" Type="http://schemas.microsoft.com/office/2007/relationships/hdphoto" Target="../media/hdphoto7.wdp"/><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pSp>
        <p:nvGrpSpPr>
          <p:cNvPr id="157" name="Google Shape;157;p3"/>
          <p:cNvGrpSpPr/>
          <p:nvPr/>
        </p:nvGrpSpPr>
        <p:grpSpPr>
          <a:xfrm>
            <a:off x="1645920" y="1853328"/>
            <a:ext cx="5846283" cy="3069731"/>
            <a:chOff x="6895230" y="1807758"/>
            <a:chExt cx="3189683" cy="3200958"/>
          </a:xfrm>
        </p:grpSpPr>
        <p:sp>
          <p:nvSpPr>
            <p:cNvPr id="158" name="Google Shape;158;p3"/>
            <p:cNvSpPr/>
            <p:nvPr/>
          </p:nvSpPr>
          <p:spPr>
            <a:xfrm>
              <a:off x="7968796" y="2461050"/>
              <a:ext cx="2116117" cy="2537323"/>
            </a:xfrm>
            <a:custGeom>
              <a:avLst/>
              <a:gdLst/>
              <a:ahLst/>
              <a:cxnLst/>
              <a:rect l="l" t="t" r="r" b="b"/>
              <a:pathLst>
                <a:path w="804" h="964" extrusionOk="0">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 name="Google Shape;159;p3"/>
            <p:cNvSpPr/>
            <p:nvPr/>
          </p:nvSpPr>
          <p:spPr>
            <a:xfrm>
              <a:off x="6895230" y="1807758"/>
              <a:ext cx="2116117" cy="2580417"/>
            </a:xfrm>
            <a:custGeom>
              <a:avLst/>
              <a:gdLst/>
              <a:ahLst/>
              <a:cxnLst/>
              <a:rect l="l" t="t" r="r" b="b"/>
              <a:pathLst>
                <a:path w="804" h="980" extrusionOk="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 name="Google Shape;160;p3"/>
            <p:cNvSpPr/>
            <p:nvPr/>
          </p:nvSpPr>
          <p:spPr>
            <a:xfrm rot="10800000">
              <a:off x="9284746" y="1838785"/>
              <a:ext cx="640498" cy="520405"/>
            </a:xfrm>
            <a:prstGeom prst="rect">
              <a:avLst/>
            </a:prstGeom>
          </p:spPr>
          <p:txBody>
            <a:bodyPr>
              <a:prstTxWarp prst="textPlain">
                <a:avLst/>
              </a:prstTxWarp>
            </a:bodyPr>
            <a:lstStyle/>
            <a:p>
              <a:pPr lvl="0" algn="l"/>
              <a:r>
                <a:rPr b="0" i="0">
                  <a:ln>
                    <a:noFill/>
                  </a:ln>
                  <a:solidFill>
                    <a:srgbClr val="548135"/>
                  </a:solidFill>
                  <a:latin typeface="Arial"/>
                </a:rPr>
                <a:t>“</a:t>
              </a:r>
            </a:p>
          </p:txBody>
        </p:sp>
        <p:sp>
          <p:nvSpPr>
            <p:cNvPr id="161" name="Google Shape;161;p3"/>
            <p:cNvSpPr/>
            <p:nvPr/>
          </p:nvSpPr>
          <p:spPr>
            <a:xfrm>
              <a:off x="7054899" y="4488311"/>
              <a:ext cx="640498" cy="520405"/>
            </a:xfrm>
            <a:prstGeom prst="rect">
              <a:avLst/>
            </a:prstGeom>
          </p:spPr>
          <p:txBody>
            <a:bodyPr>
              <a:prstTxWarp prst="textPlain">
                <a:avLst/>
              </a:prstTxWarp>
            </a:bodyPr>
            <a:lstStyle/>
            <a:p>
              <a:pPr lvl="0" algn="l"/>
              <a:r>
                <a:rPr b="0" i="0">
                  <a:ln>
                    <a:noFill/>
                  </a:ln>
                  <a:solidFill>
                    <a:srgbClr val="548135"/>
                  </a:solidFill>
                  <a:latin typeface="Arial"/>
                </a:rPr>
                <a:t>“</a:t>
              </a:r>
            </a:p>
          </p:txBody>
        </p:sp>
      </p:grpSp>
      <p:pic>
        <p:nvPicPr>
          <p:cNvPr id="165" name="Google Shape;165;p3" descr="Cách vẽ một con sóc phim hoạt hình"/>
          <p:cNvPicPr preferRelativeResize="0"/>
          <p:nvPr/>
        </p:nvPicPr>
        <p:blipFill rotWithShape="1">
          <a:blip r:embed="rId3">
            <a:alphaModFix/>
          </a:blip>
          <a:srcRect l="49808" t="10914" r="9865" b="4113"/>
          <a:stretch/>
        </p:blipFill>
        <p:spPr>
          <a:xfrm>
            <a:off x="7540329" y="1662129"/>
            <a:ext cx="4184311" cy="4613879"/>
          </a:xfrm>
          <a:prstGeom prst="rect">
            <a:avLst/>
          </a:prstGeom>
          <a:noFill/>
          <a:ln>
            <a:noFill/>
          </a:ln>
        </p:spPr>
      </p:pic>
      <p:pic>
        <p:nvPicPr>
          <p:cNvPr id="2" name="Picture 1">
            <a:extLst>
              <a:ext uri="{FF2B5EF4-FFF2-40B4-BE49-F238E27FC236}">
                <a16:creationId xmlns:a16="http://schemas.microsoft.com/office/drawing/2014/main" id="{E1267B18-CFD6-C7F3-2E27-C190AD938786}"/>
              </a:ext>
            </a:extLst>
          </p:cNvPr>
          <p:cNvPicPr>
            <a:picLocks noChangeAspect="1"/>
          </p:cNvPicPr>
          <p:nvPr/>
        </p:nvPicPr>
        <p:blipFill>
          <a:blip r:embed="rId4"/>
          <a:stretch>
            <a:fillRect/>
          </a:stretch>
        </p:blipFill>
        <p:spPr>
          <a:xfrm>
            <a:off x="1878341" y="2547031"/>
            <a:ext cx="5590517" cy="186553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barn(inVertical)">
                                      <p:cBhvr>
                                        <p:cTn id="10"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grpSp>
        <p:nvGrpSpPr>
          <p:cNvPr id="2" name="Group 1">
            <a:extLst>
              <a:ext uri="{FF2B5EF4-FFF2-40B4-BE49-F238E27FC236}">
                <a16:creationId xmlns:a16="http://schemas.microsoft.com/office/drawing/2014/main" id="{03E95551-9DCD-BD98-12BD-F6C24C2B7CEE}"/>
              </a:ext>
            </a:extLst>
          </p:cNvPr>
          <p:cNvGrpSpPr/>
          <p:nvPr/>
        </p:nvGrpSpPr>
        <p:grpSpPr>
          <a:xfrm>
            <a:off x="832191" y="2199477"/>
            <a:ext cx="3709329" cy="1047658"/>
            <a:chOff x="892967" y="2103140"/>
            <a:chExt cx="10089994" cy="802640"/>
          </a:xfrm>
        </p:grpSpPr>
        <p:sp>
          <p:nvSpPr>
            <p:cNvPr id="3" name="Rectangle: Rounded Corners 2">
              <a:extLst>
                <a:ext uri="{FF2B5EF4-FFF2-40B4-BE49-F238E27FC236}">
                  <a16:creationId xmlns:a16="http://schemas.microsoft.com/office/drawing/2014/main" id="{314A0C75-A3AE-5C37-4891-266C74406077}"/>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CBE3EE6-250C-21EA-0A55-77AA340076A1}"/>
                </a:ext>
              </a:extLst>
            </p:cNvPr>
            <p:cNvSpPr txBox="1"/>
            <p:nvPr/>
          </p:nvSpPr>
          <p:spPr>
            <a:xfrm>
              <a:off x="1908965" y="2186135"/>
              <a:ext cx="855877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loanh</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quanh</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D9A76FD8-9EAB-D635-C1F5-278A9957B726}"/>
              </a:ext>
            </a:extLst>
          </p:cNvPr>
          <p:cNvSpPr txBox="1"/>
          <p:nvPr/>
        </p:nvSpPr>
        <p:spPr>
          <a:xfrm>
            <a:off x="3242636" y="71522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grpSp>
        <p:nvGrpSpPr>
          <p:cNvPr id="7" name="Group 6">
            <a:extLst>
              <a:ext uri="{FF2B5EF4-FFF2-40B4-BE49-F238E27FC236}">
                <a16:creationId xmlns:a16="http://schemas.microsoft.com/office/drawing/2014/main" id="{F83F7E93-23BE-B4EC-CCCC-C1DF68591F86}"/>
              </a:ext>
            </a:extLst>
          </p:cNvPr>
          <p:cNvGrpSpPr/>
          <p:nvPr/>
        </p:nvGrpSpPr>
        <p:grpSpPr>
          <a:xfrm>
            <a:off x="5265406" y="2170175"/>
            <a:ext cx="2673009" cy="1047658"/>
            <a:chOff x="892967" y="2103140"/>
            <a:chExt cx="10089994" cy="802640"/>
          </a:xfrm>
        </p:grpSpPr>
        <p:sp>
          <p:nvSpPr>
            <p:cNvPr id="8" name="Rectangle: Rounded Corners 7">
              <a:extLst>
                <a:ext uri="{FF2B5EF4-FFF2-40B4-BE49-F238E27FC236}">
                  <a16:creationId xmlns:a16="http://schemas.microsoft.com/office/drawing/2014/main" id="{3D18184D-01FF-F7A3-5767-17FDFE53EA5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DB49545-CCC5-B2E0-4EFD-DB0EBA9B55A9}"/>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nấm</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dại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BE4E7413-4A88-E9E4-2201-85A640C25470}"/>
              </a:ext>
            </a:extLst>
          </p:cNvPr>
          <p:cNvGrpSpPr/>
          <p:nvPr/>
        </p:nvGrpSpPr>
        <p:grpSpPr>
          <a:xfrm>
            <a:off x="8526766" y="2170175"/>
            <a:ext cx="2673009" cy="1047658"/>
            <a:chOff x="892967" y="2103140"/>
            <a:chExt cx="10089994" cy="802640"/>
          </a:xfrm>
        </p:grpSpPr>
        <p:sp>
          <p:nvSpPr>
            <p:cNvPr id="14" name="Rectangle: Rounded Corners 13">
              <a:extLst>
                <a:ext uri="{FF2B5EF4-FFF2-40B4-BE49-F238E27FC236}">
                  <a16:creationId xmlns:a16="http://schemas.microsoft.com/office/drawing/2014/main" id="{6C8F9F02-6ABC-AE30-5644-45C23272FF3A}"/>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50D5BA5-F52B-4515-E86D-4D4C71E6A6F8}"/>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lúp</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B8C1D1A8-AEA6-6B94-B6B8-0BEC5A843CCF}"/>
              </a:ext>
            </a:extLst>
          </p:cNvPr>
          <p:cNvGrpSpPr/>
          <p:nvPr/>
        </p:nvGrpSpPr>
        <p:grpSpPr>
          <a:xfrm>
            <a:off x="3040366" y="3531615"/>
            <a:ext cx="2673009" cy="1047658"/>
            <a:chOff x="892967" y="2103140"/>
            <a:chExt cx="10089994" cy="802640"/>
          </a:xfrm>
        </p:grpSpPr>
        <p:sp>
          <p:nvSpPr>
            <p:cNvPr id="17" name="Rectangle: Rounded Corners 16">
              <a:extLst>
                <a:ext uri="{FF2B5EF4-FFF2-40B4-BE49-F238E27FC236}">
                  <a16:creationId xmlns:a16="http://schemas.microsoft.com/office/drawing/2014/main" id="{4EEB0BCD-9A75-8948-8A6C-8A90AF46347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960D240-F53D-E316-20E3-F457B842B71B}"/>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lâu</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đài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CFE0E1DD-847E-8BD5-1E38-24D9DF11A18F}"/>
              </a:ext>
            </a:extLst>
          </p:cNvPr>
          <p:cNvGrpSpPr/>
          <p:nvPr/>
        </p:nvGrpSpPr>
        <p:grpSpPr>
          <a:xfrm>
            <a:off x="6474446" y="3511295"/>
            <a:ext cx="3157234" cy="1554880"/>
            <a:chOff x="892967" y="2103140"/>
            <a:chExt cx="10089994" cy="1191237"/>
          </a:xfrm>
        </p:grpSpPr>
        <p:sp>
          <p:nvSpPr>
            <p:cNvPr id="20" name="Rectangle: Rounded Corners 19">
              <a:extLst>
                <a:ext uri="{FF2B5EF4-FFF2-40B4-BE49-F238E27FC236}">
                  <a16:creationId xmlns:a16="http://schemas.microsoft.com/office/drawing/2014/main" id="{8F25E896-86A4-D504-7555-DEF01CDA6E3A}"/>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756876B-7692-C926-5AAB-7FAD0DA1BA32}"/>
                </a:ext>
              </a:extLst>
            </p:cNvPr>
            <p:cNvSpPr txBox="1"/>
            <p:nvPr/>
          </p:nvSpPr>
          <p:spPr>
            <a:xfrm>
              <a:off x="1908965" y="2186135"/>
              <a:ext cx="8057994" cy="11082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kern="1200" dirty="0" err="1">
                  <a:solidFill>
                    <a:prstClr val="black"/>
                  </a:solidFill>
                  <a:latin typeface="Calibri" panose="020F0502020204030204" pitchFamily="34" charset="0"/>
                  <a:ea typeface="+mn-ea"/>
                  <a:cs typeface="Calibri" panose="020F0502020204030204" pitchFamily="34" charset="0"/>
                </a:rPr>
                <a:t>ánh</a:t>
              </a:r>
              <a:r>
                <a:rPr lang="en-US" sz="4400" kern="1200" dirty="0">
                  <a:solidFill>
                    <a:prstClr val="black"/>
                  </a:solidFill>
                  <a:latin typeface="Calibri" panose="020F0502020204030204" pitchFamily="34" charset="0"/>
                  <a:ea typeface="+mn-ea"/>
                  <a:cs typeface="Calibri" panose="020F0502020204030204" pitchFamily="34" charset="0"/>
                </a:rPr>
                <a:t> </a:t>
              </a:r>
              <a:r>
                <a:rPr lang="en-US" sz="4400" kern="1200" dirty="0" err="1">
                  <a:solidFill>
                    <a:prstClr val="black"/>
                  </a:solidFill>
                  <a:latin typeface="Calibri" panose="020F0502020204030204" pitchFamily="34" charset="0"/>
                  <a:ea typeface="+mn-ea"/>
                  <a:cs typeface="Calibri" panose="020F0502020204030204" pitchFamily="34" charset="0"/>
                </a:rPr>
                <a:t>nắng</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 name="TextBox 1">
            <a:extLst>
              <a:ext uri="{FF2B5EF4-FFF2-40B4-BE49-F238E27FC236}">
                <a16:creationId xmlns:a16="http://schemas.microsoft.com/office/drawing/2014/main" id="{5B2931AA-8964-6EC2-2854-1DF5365E6A7F}"/>
              </a:ext>
            </a:extLst>
          </p:cNvPr>
          <p:cNvSpPr txBox="1"/>
          <p:nvPr/>
        </p:nvSpPr>
        <p:spPr>
          <a:xfrm>
            <a:off x="3262956" y="19706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3" name="TextBox 2">
            <a:extLst>
              <a:ext uri="{FF2B5EF4-FFF2-40B4-BE49-F238E27FC236}">
                <a16:creationId xmlns:a16="http://schemas.microsoft.com/office/drawing/2014/main" id="{EC8DDD36-732A-9D18-F4A3-CDAB2DF94AAE}"/>
              </a:ext>
            </a:extLst>
          </p:cNvPr>
          <p:cNvSpPr txBox="1"/>
          <p:nvPr/>
        </p:nvSpPr>
        <p:spPr>
          <a:xfrm>
            <a:off x="1026160" y="1536928"/>
            <a:ext cx="10220960" cy="1200329"/>
          </a:xfrm>
          <a:prstGeom prst="rect">
            <a:avLst/>
          </a:prstGeom>
          <a:noFill/>
        </p:spPr>
        <p:txBody>
          <a:bodyPr wrap="square" rtlCol="0">
            <a:spAutoFit/>
          </a:bodyPr>
          <a:lstStyle/>
          <a:p>
            <a:pPr algn="just"/>
            <a:r>
              <a:rPr lang="en-US" sz="3600" dirty="0">
                <a:effectLst/>
                <a:latin typeface="Calibri" panose="020F0502020204030204" pitchFamily="34" charset="0"/>
                <a:ea typeface="Calibri" panose="020F0502020204030204" pitchFamily="34" charset="0"/>
                <a:cs typeface="Calibri" panose="020F0502020204030204" pitchFamily="34" charset="0"/>
              </a:rPr>
              <a:t>    </a:t>
            </a:r>
            <a:r>
              <a:rPr lang="vi-VN" sz="3600" dirty="0">
                <a:effectLst/>
                <a:latin typeface="Calibri" panose="020F0502020204030204" pitchFamily="34" charset="0"/>
                <a:ea typeface="Calibri" panose="020F0502020204030204" pitchFamily="34" charset="0"/>
                <a:cs typeface="Calibri" panose="020F0502020204030204" pitchFamily="34" charset="0"/>
              </a:rPr>
              <a:t>Tôi có cảm giác</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mình là một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khổng lồ</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đi lạc vào kinh đô của vương quốc những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tí hon</a:t>
            </a:r>
            <a:r>
              <a:rPr lang="vi-VN" sz="3600" dirty="0">
                <a:effectLst/>
                <a:latin typeface="Calibri" panose="020F0502020204030204" pitchFamily="34" charset="0"/>
                <a:ea typeface="Calibri" panose="020F0502020204030204" pitchFamily="34" charset="0"/>
                <a:cs typeface="Calibri" panose="020F0502020204030204" pitchFamily="34" charset="0"/>
              </a:rPr>
              <a:t>.</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600" dirty="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FC897D4-8D7B-CB37-2955-15C1E4549BB0}"/>
              </a:ext>
            </a:extLst>
          </p:cNvPr>
          <p:cNvSpPr txBox="1"/>
          <p:nvPr/>
        </p:nvSpPr>
        <p:spPr>
          <a:xfrm>
            <a:off x="1005840" y="2939008"/>
            <a:ext cx="10220960" cy="1615827"/>
          </a:xfrm>
          <a:prstGeom prst="rect">
            <a:avLst/>
          </a:prstGeom>
          <a:noFill/>
        </p:spPr>
        <p:txBody>
          <a:bodyPr wrap="square" rtlCol="0">
            <a:spAutoFit/>
          </a:bodyPr>
          <a:lstStyle/>
          <a:p>
            <a:pPr algn="just"/>
            <a:r>
              <a:rPr lang="en-US" sz="3300"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Những con vượn bạc má ôm con </a:t>
            </a:r>
            <a:r>
              <a:rPr lang="vi-VN" sz="3300" b="1" dirty="0">
                <a:latin typeface="Calibri" panose="020F0502020204030204" pitchFamily="34" charset="0"/>
                <a:ea typeface="Calibri" panose="020F0502020204030204" pitchFamily="34" charset="0"/>
                <a:cs typeface="Calibri" panose="020F0502020204030204" pitchFamily="34" charset="0"/>
              </a:rPr>
              <a:t>gọn ghẽ</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chuyền </a:t>
            </a:r>
            <a:r>
              <a:rPr lang="vi-VN" sz="3300" b="1" dirty="0">
                <a:latin typeface="Calibri" panose="020F0502020204030204" pitchFamily="34" charset="0"/>
                <a:ea typeface="Calibri" panose="020F0502020204030204" pitchFamily="34" charset="0"/>
                <a:cs typeface="Calibri" panose="020F0502020204030204" pitchFamily="34" charset="0"/>
              </a:rPr>
              <a:t>nhanh như tia chớp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dirty="0">
                <a:latin typeface="Calibri" panose="020F0502020204030204" pitchFamily="34" charset="0"/>
                <a:ea typeface="Calibri" panose="020F0502020204030204" pitchFamily="34" charset="0"/>
                <a:cs typeface="Calibri" panose="020F0502020204030204" pitchFamily="34" charset="0"/>
              </a:rPr>
              <a:t>. Những con chồn sóc với chùm lông đuôi </a:t>
            </a:r>
            <a:r>
              <a:rPr lang="vi-VN" sz="3300" b="1" dirty="0">
                <a:latin typeface="Calibri" panose="020F0502020204030204" pitchFamily="34" charset="0"/>
                <a:ea typeface="Calibri" panose="020F0502020204030204" pitchFamily="34" charset="0"/>
                <a:cs typeface="Calibri" panose="020F0502020204030204" pitchFamily="34" charset="0"/>
              </a:rPr>
              <a:t>to đẹp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vút qua</a:t>
            </a:r>
            <a:r>
              <a:rPr lang="vi-VN" sz="3300" dirty="0">
                <a:latin typeface="Calibri" panose="020F0502020204030204" pitchFamily="34" charset="0"/>
                <a:ea typeface="Calibri" panose="020F0502020204030204" pitchFamily="34" charset="0"/>
                <a:cs typeface="Calibri" panose="020F0502020204030204" pitchFamily="34" charset="0"/>
              </a:rPr>
              <a:t> không kịp đưa mắt nhìn theo.</a:t>
            </a:r>
            <a:r>
              <a:rPr lang="en-US" sz="33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vi-VN" sz="33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A782CD7-C65B-41F5-B8F5-3A3F2A8F5237}"/>
              </a:ext>
            </a:extLst>
          </p:cNvPr>
          <p:cNvSpPr/>
          <p:nvPr/>
        </p:nvSpPr>
        <p:spPr>
          <a:xfrm>
            <a:off x="916864" y="2054755"/>
            <a:ext cx="10570286" cy="3584045"/>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ysClr val="windowText" lastClr="000000"/>
                </a:solidFill>
                <a:latin typeface="Calibri" panose="020F0502020204030204"/>
              </a:rPr>
              <a:t>   </a:t>
            </a:r>
            <a:r>
              <a:rPr lang="vi-VN" sz="2800" dirty="0">
                <a:solidFill>
                  <a:sysClr val="windowText" lastClr="000000"/>
                </a:solidFill>
                <a:latin typeface="Calibri" panose="020F0502020204030204"/>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p:txBody>
      </p:sp>
      <p:grpSp>
        <p:nvGrpSpPr>
          <p:cNvPr id="3" name="Group 2">
            <a:extLst>
              <a:ext uri="{FF2B5EF4-FFF2-40B4-BE49-F238E27FC236}">
                <a16:creationId xmlns:a16="http://schemas.microsoft.com/office/drawing/2014/main" id="{24A55806-03C2-FC57-2D5B-A88AA43B92DE}"/>
              </a:ext>
            </a:extLst>
          </p:cNvPr>
          <p:cNvGrpSpPr/>
          <p:nvPr/>
        </p:nvGrpSpPr>
        <p:grpSpPr>
          <a:xfrm>
            <a:off x="30528" y="1312617"/>
            <a:ext cx="2392811" cy="1330326"/>
            <a:chOff x="-605739" y="644431"/>
            <a:chExt cx="2392811" cy="1330326"/>
          </a:xfrm>
        </p:grpSpPr>
        <p:sp>
          <p:nvSpPr>
            <p:cNvPr id="4" name="Rectangle: Rounded Corners 3">
              <a:extLst>
                <a:ext uri="{FF2B5EF4-FFF2-40B4-BE49-F238E27FC236}">
                  <a16:creationId xmlns:a16="http://schemas.microsoft.com/office/drawing/2014/main" id="{ACD7F2B8-4DB7-CC59-0544-60918845EE9B}"/>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F38E1A5-6D15-2B91-CAF1-9CB89201DD64}"/>
                </a:ext>
              </a:extLst>
            </p:cNvPr>
            <p:cNvSpPr/>
            <p:nvPr/>
          </p:nvSpPr>
          <p:spPr>
            <a:xfrm>
              <a:off x="-531073" y="907915"/>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rPr>
                <a:t>Đoạn 1:</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ndParaRPr>
            </a:p>
          </p:txBody>
        </p:sp>
        <p:pic>
          <p:nvPicPr>
            <p:cNvPr id="6" name="Picture 13">
              <a:extLst>
                <a:ext uri="{FF2B5EF4-FFF2-40B4-BE49-F238E27FC236}">
                  <a16:creationId xmlns:a16="http://schemas.microsoft.com/office/drawing/2014/main" id="{F96976AF-C46F-3F46-743B-C323E666F1BD}"/>
                </a:ext>
              </a:extLst>
            </p:cNvPr>
            <p:cNvPicPr>
              <a:picLocks noChangeAspect="1"/>
            </p:cNvPicPr>
            <p:nvPr/>
          </p:nvPicPr>
          <p:blipFill>
            <a:blip r:embed="rId3"/>
            <a:srcRect/>
            <a:stretch>
              <a:fillRect/>
            </a:stretch>
          </p:blipFill>
          <p:spPr>
            <a:xfrm>
              <a:off x="-605739" y="644431"/>
              <a:ext cx="2392811" cy="1330326"/>
            </a:xfrm>
            <a:prstGeom prst="rect">
              <a:avLst/>
            </a:prstGeom>
          </p:spPr>
        </p:pic>
      </p:grpSp>
      <p:pic>
        <p:nvPicPr>
          <p:cNvPr id="7" name="Picture 6">
            <a:extLst>
              <a:ext uri="{FF2B5EF4-FFF2-40B4-BE49-F238E27FC236}">
                <a16:creationId xmlns:a16="http://schemas.microsoft.com/office/drawing/2014/main" id="{13547875-4893-19D7-DA04-04251FCE7F0F}"/>
              </a:ext>
            </a:extLst>
          </p:cNvPr>
          <p:cNvPicPr>
            <a:picLocks noChangeAspect="1"/>
          </p:cNvPicPr>
          <p:nvPr/>
        </p:nvPicPr>
        <p:blipFill>
          <a:blip r:embed="rId4"/>
          <a:stretch>
            <a:fillRect/>
          </a:stretch>
        </p:blipFill>
        <p:spPr>
          <a:xfrm>
            <a:off x="1315639" y="467957"/>
            <a:ext cx="9772735" cy="127417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2854D2F-C4CF-B231-8B86-A56219C9B2FE}"/>
              </a:ext>
            </a:extLst>
          </p:cNvPr>
          <p:cNvSpPr/>
          <p:nvPr/>
        </p:nvSpPr>
        <p:spPr>
          <a:xfrm>
            <a:off x="843280" y="2275840"/>
            <a:ext cx="10586720" cy="3454399"/>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p:txBody>
      </p:sp>
      <p:grpSp>
        <p:nvGrpSpPr>
          <p:cNvPr id="9" name="Group 8">
            <a:extLst>
              <a:ext uri="{FF2B5EF4-FFF2-40B4-BE49-F238E27FC236}">
                <a16:creationId xmlns:a16="http://schemas.microsoft.com/office/drawing/2014/main" id="{CD1CE93B-85E2-DD5E-B8E8-4F004D951C2C}"/>
              </a:ext>
            </a:extLst>
          </p:cNvPr>
          <p:cNvGrpSpPr/>
          <p:nvPr/>
        </p:nvGrpSpPr>
        <p:grpSpPr>
          <a:xfrm>
            <a:off x="-91440" y="545464"/>
            <a:ext cx="2395986" cy="1330326"/>
            <a:chOff x="-605739" y="644431"/>
            <a:chExt cx="2395986" cy="1330326"/>
          </a:xfrm>
        </p:grpSpPr>
        <p:sp>
          <p:nvSpPr>
            <p:cNvPr id="10" name="Rectangle: Rounded Corners 9">
              <a:extLst>
                <a:ext uri="{FF2B5EF4-FFF2-40B4-BE49-F238E27FC236}">
                  <a16:creationId xmlns:a16="http://schemas.microsoft.com/office/drawing/2014/main" id="{44E02FBF-4544-D827-1852-3D640FE58745}"/>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2666634-BC4C-B61C-E928-226A8794EF24}"/>
                </a:ext>
              </a:extLst>
            </p:cNvPr>
            <p:cNvSpPr/>
            <p:nvPr/>
          </p:nvSpPr>
          <p:spPr>
            <a:xfrm>
              <a:off x="-451205" y="908061"/>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rPr>
                <a:t>Đoạn 2:</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endParaRPr>
            </a:p>
          </p:txBody>
        </p:sp>
        <p:pic>
          <p:nvPicPr>
            <p:cNvPr id="12" name="Picture 13">
              <a:extLst>
                <a:ext uri="{FF2B5EF4-FFF2-40B4-BE49-F238E27FC236}">
                  <a16:creationId xmlns:a16="http://schemas.microsoft.com/office/drawing/2014/main" id="{FACE8C5C-D785-C69A-5E4A-1A475EAD3B22}"/>
                </a:ext>
              </a:extLst>
            </p:cNvPr>
            <p:cNvPicPr>
              <a:picLocks noChangeAspect="1"/>
            </p:cNvPicPr>
            <p:nvPr/>
          </p:nvPicPr>
          <p:blipFill>
            <a:blip r:embed="rId3"/>
            <a:srcRect/>
            <a:stretch>
              <a:fillRect/>
            </a:stretch>
          </p:blipFill>
          <p:spPr>
            <a:xfrm>
              <a:off x="-605739" y="644431"/>
              <a:ext cx="2392811" cy="1330326"/>
            </a:xfrm>
            <a:prstGeom prst="rect">
              <a:avLst/>
            </a:prstGeom>
          </p:spPr>
        </p:pic>
      </p:grpSp>
      <p:pic>
        <p:nvPicPr>
          <p:cNvPr id="13" name="Picture 12">
            <a:extLst>
              <a:ext uri="{FF2B5EF4-FFF2-40B4-BE49-F238E27FC236}">
                <a16:creationId xmlns:a16="http://schemas.microsoft.com/office/drawing/2014/main" id="{2593B248-EA43-03C9-CBE2-FB8047051F19}"/>
              </a:ext>
            </a:extLst>
          </p:cNvPr>
          <p:cNvPicPr>
            <a:picLocks noChangeAspect="1"/>
          </p:cNvPicPr>
          <p:nvPr/>
        </p:nvPicPr>
        <p:blipFill>
          <a:blip r:embed="rId4"/>
          <a:stretch>
            <a:fillRect/>
          </a:stretch>
        </p:blipFill>
        <p:spPr>
          <a:xfrm>
            <a:off x="1828800" y="549237"/>
            <a:ext cx="8924294" cy="1163554"/>
          </a:xfrm>
          <a:prstGeom prst="rect">
            <a:avLst/>
          </a:prstGeom>
        </p:spPr>
      </p:pic>
    </p:spTree>
    <p:extLst>
      <p:ext uri="{BB962C8B-B14F-4D97-AF65-F5344CB8AC3E}">
        <p14:creationId xmlns:p14="http://schemas.microsoft.com/office/powerpoint/2010/main" val="4259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1146B1E-FDF4-B0FF-6D4E-8E8FC20512BB}"/>
              </a:ext>
            </a:extLst>
          </p:cNvPr>
          <p:cNvSpPr/>
          <p:nvPr/>
        </p:nvSpPr>
        <p:spPr>
          <a:xfrm>
            <a:off x="619760" y="1611631"/>
            <a:ext cx="11013440" cy="4453890"/>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pPr lvl="0" algn="just">
              <a:defRPr/>
            </a:pPr>
            <a:r>
              <a:rPr lang="vi-VN" sz="3200" dirty="0">
                <a:solidFill>
                  <a:sysClr val="windowText" lastClr="000000"/>
                </a:solidFill>
                <a:latin typeface="Calibri" panose="020F0502020204030204"/>
              </a:rPr>
              <a:t>   Tôi có cảm giác mình lạc vào một thế giới thần bí.</a:t>
            </a:r>
          </a:p>
        </p:txBody>
      </p:sp>
      <p:grpSp>
        <p:nvGrpSpPr>
          <p:cNvPr id="3" name="Group 2">
            <a:extLst>
              <a:ext uri="{FF2B5EF4-FFF2-40B4-BE49-F238E27FC236}">
                <a16:creationId xmlns:a16="http://schemas.microsoft.com/office/drawing/2014/main" id="{2A9D02EE-3821-F575-53EA-FC9687B9CEEE}"/>
              </a:ext>
            </a:extLst>
          </p:cNvPr>
          <p:cNvGrpSpPr/>
          <p:nvPr/>
        </p:nvGrpSpPr>
        <p:grpSpPr>
          <a:xfrm>
            <a:off x="4738304" y="130324"/>
            <a:ext cx="2392811" cy="1330326"/>
            <a:chOff x="-605739" y="644431"/>
            <a:chExt cx="2392811" cy="1330326"/>
          </a:xfrm>
        </p:grpSpPr>
        <p:sp>
          <p:nvSpPr>
            <p:cNvPr id="4" name="Rectangle: Rounded Corners 3">
              <a:extLst>
                <a:ext uri="{FF2B5EF4-FFF2-40B4-BE49-F238E27FC236}">
                  <a16:creationId xmlns:a16="http://schemas.microsoft.com/office/drawing/2014/main" id="{E5E0BE77-7235-CF43-B2A0-3EB83BD62FDA}"/>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8475D6C-C731-7305-D0C0-347A4F9D17E7}"/>
                </a:ext>
              </a:extLst>
            </p:cNvPr>
            <p:cNvSpPr/>
            <p:nvPr/>
          </p:nvSpPr>
          <p:spPr>
            <a:xfrm>
              <a:off x="-498415" y="897025"/>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rPr>
                <a:t>Đoạn 3:</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endParaRPr>
            </a:p>
          </p:txBody>
        </p:sp>
        <p:pic>
          <p:nvPicPr>
            <p:cNvPr id="6" name="Picture 13">
              <a:extLst>
                <a:ext uri="{FF2B5EF4-FFF2-40B4-BE49-F238E27FC236}">
                  <a16:creationId xmlns:a16="http://schemas.microsoft.com/office/drawing/2014/main" id="{B406A855-12A5-7D65-9451-5DAAC574AFD1}"/>
                </a:ext>
              </a:extLst>
            </p:cNvPr>
            <p:cNvPicPr>
              <a:picLocks noChangeAspect="1"/>
            </p:cNvPicPr>
            <p:nvPr/>
          </p:nvPicPr>
          <p:blipFill>
            <a:blip r:embed="rId3"/>
            <a:srcRect/>
            <a:stretch>
              <a:fillRect/>
            </a:stretch>
          </p:blipFill>
          <p:spPr>
            <a:xfrm>
              <a:off x="-605739" y="644431"/>
              <a:ext cx="2392811" cy="1330326"/>
            </a:xfrm>
            <a:prstGeom prst="rect">
              <a:avLst/>
            </a:prstGeom>
          </p:spPr>
        </p:pic>
      </p:grpSp>
    </p:spTree>
    <p:extLst>
      <p:ext uri="{BB962C8B-B14F-4D97-AF65-F5344CB8AC3E}">
        <p14:creationId xmlns:p14="http://schemas.microsoft.com/office/powerpoint/2010/main" val="584824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5" name="Hình ảnh 16" descr="Ảnh có chứa văn bản&#10;&#10;Mô tả được tạo tự động">
            <a:extLst>
              <a:ext uri="{FF2B5EF4-FFF2-40B4-BE49-F238E27FC236}">
                <a16:creationId xmlns:a16="http://schemas.microsoft.com/office/drawing/2014/main" id="{0F55CCCB-79E6-006E-25D8-0F0249CBE4D6}"/>
              </a:ext>
            </a:extLst>
          </p:cNvPr>
          <p:cNvPicPr>
            <a:picLocks noChangeAspect="1"/>
          </p:cNvPicPr>
          <p:nvPr/>
        </p:nvPicPr>
        <p:blipFill>
          <a:blip r:embed="rId3"/>
          <a:stretch>
            <a:fillRect/>
          </a:stretch>
        </p:blipFill>
        <p:spPr>
          <a:xfrm>
            <a:off x="1584509" y="1539168"/>
            <a:ext cx="4002918" cy="2284789"/>
          </a:xfrm>
          <a:prstGeom prst="rect">
            <a:avLst/>
          </a:prstGeom>
        </p:spPr>
      </p:pic>
      <p:pic>
        <p:nvPicPr>
          <p:cNvPr id="16" name="Hình ảnh 18" descr="Ảnh có chứa văn bản&#10;&#10;Mô tả được tạo tự động">
            <a:extLst>
              <a:ext uri="{FF2B5EF4-FFF2-40B4-BE49-F238E27FC236}">
                <a16:creationId xmlns:a16="http://schemas.microsoft.com/office/drawing/2014/main" id="{8A7E5F62-D3E4-6930-33DC-D7F98A23D2AF}"/>
              </a:ext>
            </a:extLst>
          </p:cNvPr>
          <p:cNvPicPr>
            <a:picLocks noChangeAspect="1"/>
          </p:cNvPicPr>
          <p:nvPr/>
        </p:nvPicPr>
        <p:blipFill>
          <a:blip r:embed="rId4"/>
          <a:stretch>
            <a:fillRect/>
          </a:stretch>
        </p:blipFill>
        <p:spPr>
          <a:xfrm>
            <a:off x="5187170" y="3630238"/>
            <a:ext cx="5089670" cy="2102599"/>
          </a:xfrm>
          <a:prstGeom prst="rect">
            <a:avLst/>
          </a:prstGeom>
        </p:spPr>
      </p:pic>
      <p:grpSp>
        <p:nvGrpSpPr>
          <p:cNvPr id="17" name="Nhóm 30">
            <a:extLst>
              <a:ext uri="{FF2B5EF4-FFF2-40B4-BE49-F238E27FC236}">
                <a16:creationId xmlns:a16="http://schemas.microsoft.com/office/drawing/2014/main" id="{6B52F183-B049-EC51-7912-BCC868773D34}"/>
              </a:ext>
            </a:extLst>
          </p:cNvPr>
          <p:cNvGrpSpPr/>
          <p:nvPr/>
        </p:nvGrpSpPr>
        <p:grpSpPr>
          <a:xfrm>
            <a:off x="1829320" y="3866990"/>
            <a:ext cx="3056071" cy="1936910"/>
            <a:chOff x="-1231307" y="3615772"/>
            <a:chExt cx="3056071" cy="1936910"/>
          </a:xfrm>
        </p:grpSpPr>
        <p:sp>
          <p:nvSpPr>
            <p:cNvPr id="18" name="Hình chữ nhật: Góc Tròn 29">
              <a:extLst>
                <a:ext uri="{FF2B5EF4-FFF2-40B4-BE49-F238E27FC236}">
                  <a16:creationId xmlns:a16="http://schemas.microsoft.com/office/drawing/2014/main" id="{91BEF626-4C68-5523-7D3E-40E01CE5EEF6}"/>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Hình ảnh 27">
              <a:extLst>
                <a:ext uri="{FF2B5EF4-FFF2-40B4-BE49-F238E27FC236}">
                  <a16:creationId xmlns:a16="http://schemas.microsoft.com/office/drawing/2014/main" id="{20ED58B5-44D1-3565-14F8-B95CD70F93D1}"/>
                </a:ext>
              </a:extLst>
            </p:cNvPr>
            <p:cNvPicPr>
              <a:picLocks noChangeAspect="1"/>
            </p:cNvPicPr>
            <p:nvPr/>
          </p:nvPicPr>
          <p:blipFill>
            <a:blip r:embed="rId5"/>
            <a:stretch>
              <a:fillRect/>
            </a:stretch>
          </p:blipFill>
          <p:spPr>
            <a:xfrm>
              <a:off x="-1231307" y="3615772"/>
              <a:ext cx="3056071" cy="1936910"/>
            </a:xfrm>
            <a:prstGeom prst="rect">
              <a:avLst/>
            </a:prstGeom>
          </p:spPr>
        </p:pic>
      </p:grpSp>
      <p:sp>
        <p:nvSpPr>
          <p:cNvPr id="20" name="TextBox 3">
            <a:extLst>
              <a:ext uri="{FF2B5EF4-FFF2-40B4-BE49-F238E27FC236}">
                <a16:creationId xmlns:a16="http://schemas.microsoft.com/office/drawing/2014/main" id="{339732FA-7E18-7D4C-B163-DA5D3D4BF513}"/>
              </a:ext>
            </a:extLst>
          </p:cNvPr>
          <p:cNvSpPr txBox="1"/>
          <p:nvPr/>
        </p:nvSpPr>
        <p:spPr>
          <a:xfrm>
            <a:off x="1653579" y="599383"/>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TRONG NHÓM</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229930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8" descr="Ảnh có chứa văn bản&#10;&#10;Mô tả được tạo tự động">
            <a:extLst>
              <a:ext uri="{FF2B5EF4-FFF2-40B4-BE49-F238E27FC236}">
                <a16:creationId xmlns:a16="http://schemas.microsoft.com/office/drawing/2014/main" id="{87684B18-3FBD-0B41-4CC4-AB24DEC8A3B8}"/>
              </a:ext>
            </a:extLst>
          </p:cNvPr>
          <p:cNvPicPr>
            <a:picLocks noChangeAspect="1"/>
          </p:cNvPicPr>
          <p:nvPr/>
        </p:nvPicPr>
        <p:blipFill>
          <a:blip r:embed="rId2"/>
          <a:stretch>
            <a:fillRect/>
          </a:stretch>
        </p:blipFill>
        <p:spPr>
          <a:xfrm>
            <a:off x="1483224" y="1851593"/>
            <a:ext cx="6193574" cy="25586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CD885BB8-361F-51D3-2AF6-3032DA81DB9D}"/>
              </a:ext>
            </a:extLst>
          </p:cNvPr>
          <p:cNvPicPr>
            <a:picLocks noChangeAspect="1"/>
          </p:cNvPicPr>
          <p:nvPr/>
        </p:nvPicPr>
        <p:blipFill>
          <a:blip r:embed="rId3"/>
          <a:stretch>
            <a:fillRect/>
          </a:stretch>
        </p:blipFill>
        <p:spPr>
          <a:xfrm>
            <a:off x="6277411" y="3711686"/>
            <a:ext cx="3889199" cy="2275151"/>
          </a:xfrm>
          <a:prstGeom prst="rect">
            <a:avLst/>
          </a:prstGeom>
        </p:spPr>
      </p:pic>
      <p:sp>
        <p:nvSpPr>
          <p:cNvPr id="4" name="TextBox 3">
            <a:extLst>
              <a:ext uri="{FF2B5EF4-FFF2-40B4-BE49-F238E27FC236}">
                <a16:creationId xmlns:a16="http://schemas.microsoft.com/office/drawing/2014/main" id="{C8CE9CCB-F97D-1D68-4879-F1C9F90C4B2D}"/>
              </a:ext>
            </a:extLst>
          </p:cNvPr>
          <p:cNvSpPr txBox="1"/>
          <p:nvPr/>
        </p:nvSpPr>
        <p:spPr>
          <a:xfrm>
            <a:off x="1371464" y="609600"/>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560335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4" name="Picture 3">
            <a:extLst>
              <a:ext uri="{FF2B5EF4-FFF2-40B4-BE49-F238E27FC236}">
                <a16:creationId xmlns:a16="http://schemas.microsoft.com/office/drawing/2014/main" id="{B6EF7300-5117-943A-50FD-FA43FB242536}"/>
              </a:ext>
            </a:extLst>
          </p:cNvPr>
          <p:cNvPicPr>
            <a:picLocks noChangeAspect="1"/>
          </p:cNvPicPr>
          <p:nvPr/>
        </p:nvPicPr>
        <p:blipFill>
          <a:blip r:embed="rId3"/>
          <a:stretch>
            <a:fillRect/>
          </a:stretch>
        </p:blipFill>
        <p:spPr>
          <a:xfrm>
            <a:off x="2204720" y="659452"/>
            <a:ext cx="7861164" cy="6198548"/>
          </a:xfrm>
          <a:prstGeom prst="rect">
            <a:avLst/>
          </a:prstGeom>
        </p:spPr>
      </p:pic>
    </p:spTree>
    <p:extLst>
      <p:ext uri="{BB962C8B-B14F-4D97-AF65-F5344CB8AC3E}">
        <p14:creationId xmlns:p14="http://schemas.microsoft.com/office/powerpoint/2010/main" val="16893454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435126" y="2228671"/>
            <a:ext cx="8336031" cy="830997"/>
          </a:xfrm>
          <a:prstGeom prst="rect">
            <a:avLst/>
          </a:prstGeom>
          <a:noFill/>
        </p:spPr>
        <p:txBody>
          <a:bodyPr wrap="square" rtlCol="0">
            <a:spAutoFit/>
          </a:bodyPr>
          <a:lstStyle/>
          <a:p>
            <a:pPr marL="685800" lvl="0" indent="-685800" algn="just">
              <a:buFont typeface="Arial" panose="020B0604020202020204" pitchFamily="34" charset="0"/>
              <a:buChar char="•"/>
            </a:pPr>
            <a:r>
              <a:rPr lang="en-US" sz="4800" b="1" dirty="0">
                <a:solidFill>
                  <a:srgbClr val="0070C0"/>
                </a:solidFill>
                <a:latin typeface="Calibri" panose="020F0502020204030204"/>
              </a:rPr>
              <a:t>Tân </a:t>
            </a:r>
            <a:r>
              <a:rPr lang="en-US" sz="4800" b="1" dirty="0" err="1">
                <a:solidFill>
                  <a:srgbClr val="0070C0"/>
                </a:solidFill>
                <a:latin typeface="Calibri" panose="020F0502020204030204"/>
              </a:rPr>
              <a:t>kì</a:t>
            </a:r>
            <a:r>
              <a:rPr lang="vi-VN" sz="4800" b="1" dirty="0">
                <a:solidFill>
                  <a:srgbClr val="0070C0"/>
                </a:solidFill>
                <a:latin typeface="Calibri" panose="020F0502020204030204"/>
              </a:rPr>
              <a:t>: </a:t>
            </a:r>
            <a:r>
              <a:rPr lang="en-US" sz="4800" b="1" dirty="0" err="1">
                <a:solidFill>
                  <a:srgbClr val="FF0000"/>
                </a:solidFill>
                <a:latin typeface="Calibri" panose="020F0502020204030204"/>
              </a:rPr>
              <a:t>mới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lạ</a:t>
            </a:r>
            <a:r>
              <a:rPr lang="en-US" sz="4800" b="1" dirty="0">
                <a:solidFill>
                  <a:srgbClr val="FF0000"/>
                </a:solidFill>
                <a:latin typeface="Calibri" panose="020F0502020204030204"/>
              </a:rPr>
              <a:t>.</a:t>
            </a:r>
            <a:endParaRPr lang="vi-VN" sz="4800" b="1" dirty="0">
              <a:solidFill>
                <a:srgbClr val="FF0000"/>
              </a:solidFill>
              <a:latin typeface="Calibri" panose="020F0502020204030204"/>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5"/>
          <a:stretch>
            <a:fillRect/>
          </a:stretch>
        </p:blipFill>
        <p:spPr>
          <a:xfrm>
            <a:off x="1632649" y="780117"/>
            <a:ext cx="9925148" cy="1268078"/>
          </a:xfrm>
          <a:prstGeom prst="rect">
            <a:avLst/>
          </a:prstGeom>
        </p:spPr>
      </p:pic>
    </p:spTree>
    <p:extLst>
      <p:ext uri="{BB962C8B-B14F-4D97-AF65-F5344CB8AC3E}">
        <p14:creationId xmlns:p14="http://schemas.microsoft.com/office/powerpoint/2010/main" val="9570535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272567" y="2238831"/>
            <a:ext cx="7791674" cy="230832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Rừng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khộp</a:t>
            </a:r>
            <a:r>
              <a:rPr kumimoji="0" lang="vi-VN"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a:sym typeface="Arial"/>
              </a:rPr>
              <a:t>còn</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gọi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là</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rừng</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thư</a:t>
            </a:r>
            <a:r>
              <a:rPr lang="en-US" sz="4800" b="1" dirty="0">
                <a:solidFill>
                  <a:srgbClr val="FF0000"/>
                </a:solidFill>
                <a:latin typeface="Calibri" panose="020F0502020204030204"/>
              </a:rPr>
              <a:t>a </a:t>
            </a:r>
            <a:r>
              <a:rPr lang="en-US" sz="4800" b="1" dirty="0" err="1">
                <a:solidFill>
                  <a:srgbClr val="FF0000"/>
                </a:solidFill>
                <a:latin typeface="Calibri" panose="020F0502020204030204"/>
              </a:rPr>
              <a:t>với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những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cây</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rộng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rụng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vào</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mùa</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khô</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a:sym typeface="Arial"/>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4"/>
          <a:stretch>
            <a:fillRect/>
          </a:stretch>
        </p:blipFill>
        <p:spPr>
          <a:xfrm>
            <a:off x="1632649" y="780117"/>
            <a:ext cx="9925148" cy="1268078"/>
          </a:xfrm>
          <a:prstGeom prst="rect">
            <a:avLst/>
          </a:prstGeom>
        </p:spPr>
      </p:pic>
      <p:pic>
        <p:nvPicPr>
          <p:cNvPr id="1028" name="Picture 4" descr="Mê hoặc rừng khộp mùa thay lá - Vĩnh Long Online">
            <a:extLst>
              <a:ext uri="{FF2B5EF4-FFF2-40B4-BE49-F238E27FC236}">
                <a16:creationId xmlns:a16="http://schemas.microsoft.com/office/drawing/2014/main" id="{819E659C-AD4A-32CA-5FAF-949578A83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0582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ÁT TA ĐI VÀO RỪNG XANH_1080p">
            <a:hlinkClick r:id="" action="ppaction://media"/>
            <a:extLst>
              <a:ext uri="{FF2B5EF4-FFF2-40B4-BE49-F238E27FC236}">
                <a16:creationId xmlns:a16="http://schemas.microsoft.com/office/drawing/2014/main" id="{67201BCD-1130-88B5-3152-DE3F92C905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913766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435127" y="2228671"/>
            <a:ext cx="7568154" cy="3046988"/>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Mang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hoẵng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a:t>
            </a:r>
            <a:r>
              <a:rPr kumimoji="0" lang="vi-VN"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a:sym typeface="Arial"/>
              </a:rPr>
              <a:t>loài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thú</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cùng</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họ</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với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hươu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sừng</a:t>
            </a:r>
            <a:r>
              <a:rPr lang="en-US" sz="4800" b="1" dirty="0">
                <a:solidFill>
                  <a:srgbClr val="FF0000"/>
                </a:solidFill>
                <a:latin typeface="Calibri" panose="020F0502020204030204"/>
              </a:rPr>
              <a:t> nhỏ, </a:t>
            </a:r>
            <a:r>
              <a:rPr lang="en-US" sz="4800" b="1" dirty="0" err="1">
                <a:solidFill>
                  <a:srgbClr val="FF0000"/>
                </a:solidFill>
                <a:latin typeface="Calibri" panose="020F0502020204030204"/>
              </a:rPr>
              <a:t>có</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hai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nhánh</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lông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màu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đỏ</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a:sym typeface="Arial"/>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4"/>
          <a:stretch>
            <a:fillRect/>
          </a:stretch>
        </p:blipFill>
        <p:spPr>
          <a:xfrm>
            <a:off x="1632649" y="780117"/>
            <a:ext cx="9925148" cy="1268078"/>
          </a:xfrm>
          <a:prstGeom prst="rect">
            <a:avLst/>
          </a:prstGeom>
        </p:spPr>
      </p:pic>
      <p:pic>
        <p:nvPicPr>
          <p:cNvPr id="2050" name="Picture 2" descr="Mang (thú) – Wikipedia tiếng Việt">
            <a:extLst>
              <a:ext uri="{FF2B5EF4-FFF2-40B4-BE49-F238E27FC236}">
                <a16:creationId xmlns:a16="http://schemas.microsoft.com/office/drawing/2014/main" id="{BF4768A1-2EEF-2698-EF60-72EBE23EF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2929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DA015A5-CFDE-5006-1A7E-A9188B995F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9FED98FF-E5F6-4B63-7C1E-3ACD77B459F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947B0E-A7E1-5B06-C95C-0B5C9998BA75}"/>
              </a:ext>
            </a:extLst>
          </p:cNvPr>
          <p:cNvSpPr txBox="1"/>
          <p:nvPr/>
        </p:nvSpPr>
        <p:spPr>
          <a:xfrm>
            <a:off x="1346434" y="397141"/>
            <a:ext cx="1003276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Vì sao những người đi rừng có cảm giác đi lạc vào kinh đô của vương quốc những người tí hon?</a:t>
            </a:r>
          </a:p>
        </p:txBody>
      </p:sp>
      <p:sp>
        <p:nvSpPr>
          <p:cNvPr id="29" name="TextBox 28">
            <a:extLst>
              <a:ext uri="{FF2B5EF4-FFF2-40B4-BE49-F238E27FC236}">
                <a16:creationId xmlns:a16="http://schemas.microsoft.com/office/drawing/2014/main" id="{1B5B4E27-9F38-066E-69E5-46392EAAD99C}"/>
              </a:ext>
            </a:extLst>
          </p:cNvPr>
          <p:cNvSpPr txBox="1"/>
          <p:nvPr/>
        </p:nvSpPr>
        <p:spPr>
          <a:xfrm>
            <a:off x="1107440" y="1889760"/>
            <a:ext cx="6248400" cy="3970318"/>
          </a:xfrm>
          <a:prstGeom prst="rect">
            <a:avLst/>
          </a:prstGeom>
          <a:noFill/>
        </p:spPr>
        <p:txBody>
          <a:bodyPr wrap="square" rtlCol="0">
            <a:spAutoFit/>
          </a:bodyPr>
          <a:lstStyle/>
          <a:p>
            <a:pPr algn="just" rtl="0">
              <a:spcBef>
                <a:spcPts val="0"/>
              </a:spcBef>
              <a:spcAft>
                <a:spcPts val="500"/>
              </a:spcAft>
            </a:pPr>
            <a:r>
              <a:rPr lang="en-US" sz="2800" b="1" dirty="0">
                <a:solidFill>
                  <a:srgbClr val="FF0000"/>
                </a:solidFill>
                <a:latin typeface="Calibri" panose="020F0502020204030204" pitchFamily="34" charset="0"/>
                <a:cs typeface="Calibri" panose="020F0502020204030204" pitchFamily="34" charset="0"/>
              </a:rPr>
              <a:t>   N</a:t>
            </a:r>
            <a:r>
              <a:rPr lang="vi-VN" sz="2800" b="1" i="0" u="none" strike="noStrike" dirty="0">
                <a:solidFill>
                  <a:srgbClr val="FF0000"/>
                </a:solidFill>
                <a:effectLst/>
                <a:latin typeface="Calibri" panose="020F0502020204030204" pitchFamily="34" charset="0"/>
                <a:cs typeface="Calibri" panose="020F0502020204030204" pitchFamily="34" charset="0"/>
              </a:rPr>
              <a:t>hân vật tôi bị cuốn hút bởi những cây nấm trong rừng, những cây nấm to khác thường (bằng cái ấm tích). Những vạt nấm dại đủ màu sắc rực rỡ, hình dáng của những cây nấm trông như những đền đài, miếu mạo, lâu đài, cung điện... của người tí hon. Nhân vật tôi bỗng dưng trở thành “người khổng lồ” ở vương quốc ấy.</a:t>
            </a:r>
            <a:endParaRPr lang="vi-VN" sz="2000" b="1" dirty="0">
              <a:solidFill>
                <a:srgbClr val="FF0000"/>
              </a:solidFill>
              <a:effectLst/>
              <a:latin typeface="Calibri" panose="020F0502020204030204" pitchFamily="34" charset="0"/>
              <a:cs typeface="Calibri" panose="020F0502020204030204" pitchFamily="34" charset="0"/>
            </a:endParaRPr>
          </a:p>
        </p:txBody>
      </p:sp>
      <p:pic>
        <p:nvPicPr>
          <p:cNvPr id="30" name="Picture 29" descr="A red and white mushrooms with white dots&#10;&#10;Description automatically generated">
            <a:extLst>
              <a:ext uri="{FF2B5EF4-FFF2-40B4-BE49-F238E27FC236}">
                <a16:creationId xmlns:a16="http://schemas.microsoft.com/office/drawing/2014/main" id="{6E73E0CE-24E8-9B3B-4067-8D601FCAB3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3688" y="2275841"/>
            <a:ext cx="4407242" cy="4480560"/>
          </a:xfrm>
          <a:prstGeom prst="rect">
            <a:avLst/>
          </a:prstGeom>
        </p:spPr>
      </p:pic>
    </p:spTree>
    <p:extLst>
      <p:ext uri="{BB962C8B-B14F-4D97-AF65-F5344CB8AC3E}">
        <p14:creationId xmlns:p14="http://schemas.microsoft.com/office/powerpoint/2010/main" val="25638451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537FB84F-A174-8DE0-98DF-FA09F00751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5" name="TextBox 4">
            <a:extLst>
              <a:ext uri="{FF2B5EF4-FFF2-40B4-BE49-F238E27FC236}">
                <a16:creationId xmlns:a16="http://schemas.microsoft.com/office/drawing/2014/main" id="{00E17ABA-B312-0CD9-7497-3B3EF33A1D7F}"/>
              </a:ext>
            </a:extLst>
          </p:cNvPr>
          <p:cNvSpPr txBox="1"/>
          <p:nvPr/>
        </p:nvSpPr>
        <p:spPr>
          <a:xfrm>
            <a:off x="1384263" y="385643"/>
            <a:ext cx="9608857" cy="1077218"/>
          </a:xfrm>
          <a:prstGeom prst="rect">
            <a:avLst/>
          </a:prstGeom>
          <a:noFill/>
        </p:spPr>
        <p:txBody>
          <a:bodyPr wrap="square" rtlCol="0">
            <a:spAutoFit/>
          </a:bodyPr>
          <a:lstStyle/>
          <a:p>
            <a:pPr lvl="0" algn="ctr">
              <a:buClrTx/>
              <a:defRPr/>
            </a:pPr>
            <a:r>
              <a:rPr lang="vi-VN" sz="3200" b="1" dirty="0">
                <a:latin typeface="Calibri" panose="020F0502020204030204" pitchFamily="34" charset="0"/>
                <a:cs typeface="Calibri" panose="020F0502020204030204" pitchFamily="34" charset="0"/>
              </a:rPr>
              <a:t>Muông thú trong rừng được miêu tả th</a:t>
            </a:r>
            <a:r>
              <a:rPr lang="en-US" sz="3200" b="1" dirty="0">
                <a:latin typeface="Calibri" panose="020F0502020204030204" pitchFamily="34" charset="0"/>
                <a:cs typeface="Calibri" panose="020F0502020204030204" pitchFamily="34" charset="0"/>
              </a:rPr>
              <a:t>ế</a:t>
            </a:r>
            <a:r>
              <a:rPr lang="vi-VN" sz="3200" b="1" dirty="0">
                <a:latin typeface="Calibri" panose="020F0502020204030204" pitchFamily="34" charset="0"/>
                <a:cs typeface="Calibri" panose="020F0502020204030204" pitchFamily="34" charset="0"/>
              </a:rPr>
              <a:t> nào? Theo em, sự có mặt của chúng mang lại vẻ đẹp gì cho rừng?</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2" descr="Clip nghệ thuật số - số 2 png tải về - Miễn phí trong suốt Khu Vực png Tải  về.">
            <a:extLst>
              <a:ext uri="{FF2B5EF4-FFF2-40B4-BE49-F238E27FC236}">
                <a16:creationId xmlns:a16="http://schemas.microsoft.com/office/drawing/2014/main" id="{E88D5B15-F8F4-6941-CA8B-D984BD9599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1F5B588-D9B0-25FA-9B0C-31C944209CAD}"/>
              </a:ext>
            </a:extLst>
          </p:cNvPr>
          <p:cNvSpPr txBox="1"/>
          <p:nvPr/>
        </p:nvSpPr>
        <p:spPr>
          <a:xfrm>
            <a:off x="975360" y="2072640"/>
            <a:ext cx="6299200" cy="2308324"/>
          </a:xfrm>
          <a:prstGeom prst="rect">
            <a:avLst/>
          </a:prstGeom>
          <a:noFill/>
        </p:spPr>
        <p:txBody>
          <a:bodyPr wrap="square" rtlCol="0">
            <a:spAutoFit/>
          </a:bodyPr>
          <a:lstStyle/>
          <a:p>
            <a:pPr algn="just"/>
            <a:r>
              <a:rPr lang="en-US"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Muông thú trong rừng được miêu tả: </a:t>
            </a:r>
            <a:r>
              <a:rPr lang="vi-VN" sz="24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Những con vượn bạc má ôm con gọn ghẽ chuyền nhanh như tia chớp. Những con chồn sóc với chùm lông đuôi to đẹp vút qua không kịp đưa mắt nhìn theo. Mấy con mang vàng hệt như màu lá đang ăn cỏ non.</a:t>
            </a:r>
            <a:endParaRPr lang="en-US" sz="2400" dirty="0">
              <a:latin typeface="Calibri" panose="020F0502020204030204" pitchFamily="34" charset="0"/>
              <a:ea typeface="Cambria" panose="02040503050406030204" pitchFamily="18" charset="0"/>
              <a:cs typeface="Calibri" panose="020F0502020204030204" pitchFamily="34" charset="0"/>
            </a:endParaRPr>
          </a:p>
        </p:txBody>
      </p:sp>
      <p:pic>
        <p:nvPicPr>
          <p:cNvPr id="11" name="Picture 10">
            <a:extLst>
              <a:ext uri="{FF2B5EF4-FFF2-40B4-BE49-F238E27FC236}">
                <a16:creationId xmlns:a16="http://schemas.microsoft.com/office/drawing/2014/main" id="{608FF1FB-763E-F070-E282-04B226162BAA}"/>
              </a:ext>
            </a:extLst>
          </p:cNvPr>
          <p:cNvPicPr>
            <a:picLocks noChangeAspect="1"/>
          </p:cNvPicPr>
          <p:nvPr/>
        </p:nvPicPr>
        <p:blipFill>
          <a:blip r:embed="rId7"/>
          <a:stretch>
            <a:fillRect/>
          </a:stretch>
        </p:blipFill>
        <p:spPr>
          <a:xfrm>
            <a:off x="7463155" y="2535237"/>
            <a:ext cx="3829050" cy="1685925"/>
          </a:xfrm>
          <a:prstGeom prst="rect">
            <a:avLst/>
          </a:prstGeom>
        </p:spPr>
      </p:pic>
      <p:sp>
        <p:nvSpPr>
          <p:cNvPr id="12" name="TextBox 11">
            <a:extLst>
              <a:ext uri="{FF2B5EF4-FFF2-40B4-BE49-F238E27FC236}">
                <a16:creationId xmlns:a16="http://schemas.microsoft.com/office/drawing/2014/main" id="{E137C686-5B2E-4298-EC3C-C07F7A9B0D80}"/>
              </a:ext>
            </a:extLst>
          </p:cNvPr>
          <p:cNvSpPr txBox="1"/>
          <p:nvPr/>
        </p:nvSpPr>
        <p:spPr>
          <a:xfrm>
            <a:off x="1066800" y="4409440"/>
            <a:ext cx="9276080" cy="107721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=&gt;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Muông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thú</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hiện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làm</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cho</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cảnh</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rừng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sống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động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bất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ngờ</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bí</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964562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25BF7D22-027E-EE56-86B8-C570E77F007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DEE69905-9E5C-B7E5-675E-5F4A2B440DEE}"/>
              </a:ext>
            </a:extLst>
          </p:cNvPr>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Vì sao cảnh vật rừng khộp được gọi là “giang sơn vàng rợi"?</a:t>
            </a:r>
          </a:p>
        </p:txBody>
      </p:sp>
      <p:pic>
        <p:nvPicPr>
          <p:cNvPr id="4" name="Picture 2" descr="Mua Miếng Sứ Trang Trí In Hình Những Con Số Ngộ Nghĩnh Đáng Yêu - Mẫu008 |  Tiki">
            <a:extLst>
              <a:ext uri="{FF2B5EF4-FFF2-40B4-BE49-F238E27FC236}">
                <a16:creationId xmlns:a16="http://schemas.microsoft.com/office/drawing/2014/main" id="{04777EA3-061E-765C-3B8A-A6B9A0CCEDD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3956B31-0E0C-8992-7715-75AF009F82B5}"/>
              </a:ext>
            </a:extLst>
          </p:cNvPr>
          <p:cNvSpPr/>
          <p:nvPr/>
        </p:nvSpPr>
        <p:spPr>
          <a:xfrm>
            <a:off x="670560" y="2251711"/>
            <a:ext cx="11013440" cy="4453890"/>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pPr lvl="0" algn="just">
              <a:defRPr/>
            </a:pPr>
            <a:r>
              <a:rPr lang="vi-VN" sz="3200" dirty="0">
                <a:solidFill>
                  <a:sysClr val="windowText" lastClr="000000"/>
                </a:solidFill>
                <a:latin typeface="Calibri" panose="020F0502020204030204"/>
              </a:rPr>
              <a:t>   Tôi có cảm giác mình lạc vào một thế giới thần bí.</a:t>
            </a:r>
          </a:p>
        </p:txBody>
      </p:sp>
      <p:sp>
        <p:nvSpPr>
          <p:cNvPr id="9" name="Rectangle 8">
            <a:extLst>
              <a:ext uri="{FF2B5EF4-FFF2-40B4-BE49-F238E27FC236}">
                <a16:creationId xmlns:a16="http://schemas.microsoft.com/office/drawing/2014/main" id="{31472646-DE8C-CD92-632B-C19E9260C4B5}"/>
              </a:ext>
            </a:extLst>
          </p:cNvPr>
          <p:cNvSpPr/>
          <p:nvPr/>
        </p:nvSpPr>
        <p:spPr>
          <a:xfrm>
            <a:off x="2753360" y="3484880"/>
            <a:ext cx="184912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5E5C7A2-28CE-3B7B-B737-3983C5A58934}"/>
              </a:ext>
            </a:extLst>
          </p:cNvPr>
          <p:cNvSpPr/>
          <p:nvPr/>
        </p:nvSpPr>
        <p:spPr>
          <a:xfrm>
            <a:off x="975360" y="4003040"/>
            <a:ext cx="324104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11B98F-0B41-5AD8-D113-B1B080D34AD0}"/>
              </a:ext>
            </a:extLst>
          </p:cNvPr>
          <p:cNvSpPr/>
          <p:nvPr/>
        </p:nvSpPr>
        <p:spPr>
          <a:xfrm>
            <a:off x="4297680" y="4003040"/>
            <a:ext cx="338328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473DB8-E2C5-5AD2-3128-E1FE7F226758}"/>
              </a:ext>
            </a:extLst>
          </p:cNvPr>
          <p:cNvSpPr/>
          <p:nvPr/>
        </p:nvSpPr>
        <p:spPr>
          <a:xfrm>
            <a:off x="2976880" y="454152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BCC7558-AF2C-9E33-23F5-575F3C489133}"/>
              </a:ext>
            </a:extLst>
          </p:cNvPr>
          <p:cNvSpPr/>
          <p:nvPr/>
        </p:nvSpPr>
        <p:spPr>
          <a:xfrm>
            <a:off x="955040" y="506984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9ACC5F5-8BDF-A8AE-EBA8-ECD7A9D3AC87}"/>
              </a:ext>
            </a:extLst>
          </p:cNvPr>
          <p:cNvSpPr txBox="1"/>
          <p:nvPr/>
        </p:nvSpPr>
        <p:spPr>
          <a:xfrm>
            <a:off x="1158240" y="2712720"/>
            <a:ext cx="1012952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Nơi đây được gọi là “giang sơn vàng rợi” vì có sự cộng hưởng (kết hợp, tụ hội) của nhiều sắc vàng trong một không gian rộng lớn: lá vàng trên cây, lá vàng rụng dưới gốc, những con mang có bộ lông vàng nâu quyện hoà với ánh nắng vàng,...</a:t>
            </a:r>
          </a:p>
        </p:txBody>
      </p:sp>
    </p:spTree>
    <p:extLst>
      <p:ext uri="{BB962C8B-B14F-4D97-AF65-F5344CB8AC3E}">
        <p14:creationId xmlns:p14="http://schemas.microsoft.com/office/powerpoint/2010/main" val="1234346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8" grpId="1" animBg="1"/>
      <p:bldP spid="9" grpId="0" animBg="1"/>
      <p:bldP spid="9" grpId="1" animBg="1"/>
      <p:bldP spid="11" grpId="0" animBg="1"/>
      <p:bldP spid="11" grpId="1" animBg="1"/>
      <p:bldP spid="12" grpId="0" animBg="1"/>
      <p:bldP spid="12" grpId="1" animBg="1"/>
      <p:bldP spid="15" grpId="0" animBg="1"/>
      <p:bldP spid="15" grpId="1" animBg="1"/>
      <p:bldP spid="16" grpId="0" animBg="1"/>
      <p:bldP spid="16" grpId="1"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A5F2EB8B-9389-B7AD-66BC-13CC556648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13AE1192-F059-17DE-DCBC-FB5971662F2D}"/>
              </a:ext>
            </a:extLst>
          </p:cNvPr>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Dựa vào nội dung đã tìm hiểu, em hãy đặt tên cho mỗi đoạn trong bài.</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774D5738-7CD6-CF05-8BF8-D8AFADE9DAB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10">
            <a:extLst>
              <a:ext uri="{FF2B5EF4-FFF2-40B4-BE49-F238E27FC236}">
                <a16:creationId xmlns:a16="http://schemas.microsoft.com/office/drawing/2014/main" id="{0A565ACA-54FD-A02F-D7EC-EFEEBBC36855}"/>
              </a:ext>
            </a:extLst>
          </p:cNvPr>
          <p:cNvGraphicFramePr>
            <a:graphicFrameLocks noGrp="1"/>
          </p:cNvGraphicFramePr>
          <p:nvPr>
            <p:extLst>
              <p:ext uri="{D42A27DB-BD31-4B8C-83A1-F6EECF244321}">
                <p14:modId xmlns:p14="http://schemas.microsoft.com/office/powerpoint/2010/main" val="3628449076"/>
              </p:ext>
            </p:extLst>
          </p:nvPr>
        </p:nvGraphicFramePr>
        <p:xfrm>
          <a:off x="1838960" y="2040466"/>
          <a:ext cx="9113520" cy="3191932"/>
        </p:xfrm>
        <a:graphic>
          <a:graphicData uri="http://schemas.openxmlformats.org/drawingml/2006/table">
            <a:tbl>
              <a:tblPr firstRow="1" bandRow="1">
                <a:tableStyleId>{5C22544A-7EE6-4342-B048-85BDC9FD1C3A}</a:tableStyleId>
              </a:tblPr>
              <a:tblGrid>
                <a:gridCol w="1764601">
                  <a:extLst>
                    <a:ext uri="{9D8B030D-6E8A-4147-A177-3AD203B41FA5}">
                      <a16:colId xmlns:a16="http://schemas.microsoft.com/office/drawing/2014/main" val="3789853806"/>
                    </a:ext>
                  </a:extLst>
                </a:gridCol>
                <a:gridCol w="7348919">
                  <a:extLst>
                    <a:ext uri="{9D8B030D-6E8A-4147-A177-3AD203B41FA5}">
                      <a16:colId xmlns:a16="http://schemas.microsoft.com/office/drawing/2014/main" val="3384888323"/>
                    </a:ext>
                  </a:extLst>
                </a:gridCol>
              </a:tblGrid>
              <a:tr h="797983">
                <a:tc>
                  <a:txBody>
                    <a:bodyPr/>
                    <a:lstStyle/>
                    <a:p>
                      <a:pPr algn="ctr"/>
                      <a:r>
                        <a:rPr lang="en-US" sz="3600" dirty="0" err="1">
                          <a:solidFill>
                            <a:srgbClr val="002060"/>
                          </a:solidFill>
                          <a:latin typeface="Calibri" panose="020F0502020204030204" pitchFamily="34" charset="0"/>
                          <a:cs typeface="Calibri" panose="020F0502020204030204" pitchFamily="34" charset="0"/>
                        </a:rPr>
                        <a:t>Đoạn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latin typeface="Calibri" panose="020F0502020204030204" pitchFamily="34" charset="0"/>
                          <a:cs typeface="Calibri" panose="020F0502020204030204" pitchFamily="34" charset="0"/>
                        </a:rPr>
                        <a:t>Đặt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tên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44921335"/>
                  </a:ext>
                </a:extLst>
              </a:tr>
              <a:tr h="797983">
                <a:tc>
                  <a:txBody>
                    <a:bodyPr/>
                    <a:lstStyle/>
                    <a:p>
                      <a:pPr algn="ctr"/>
                      <a:r>
                        <a:rPr lang="en-US" sz="3200" dirty="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1145558"/>
                  </a:ext>
                </a:extLst>
              </a:tr>
              <a:tr h="797983">
                <a:tc>
                  <a:txBody>
                    <a:bodyPr/>
                    <a:lstStyle/>
                    <a:p>
                      <a:pPr algn="ctr"/>
                      <a:r>
                        <a:rPr lang="en-US" sz="3200"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7970576"/>
                  </a:ext>
                </a:extLst>
              </a:tr>
              <a:tr h="797983">
                <a:tc>
                  <a:txBody>
                    <a:bodyPr/>
                    <a:lstStyle/>
                    <a:p>
                      <a:pPr algn="ctr"/>
                      <a:r>
                        <a:rPr lang="en-US" sz="3200"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395258"/>
                  </a:ext>
                </a:extLst>
              </a:tr>
            </a:tbl>
          </a:graphicData>
        </a:graphic>
      </p:graphicFrame>
      <p:sp>
        <p:nvSpPr>
          <p:cNvPr id="11" name="TextBox 10">
            <a:extLst>
              <a:ext uri="{FF2B5EF4-FFF2-40B4-BE49-F238E27FC236}">
                <a16:creationId xmlns:a16="http://schemas.microsoft.com/office/drawing/2014/main" id="{F5D3C212-DB7F-BD3C-C2D4-C4D7357CB28E}"/>
              </a:ext>
            </a:extLst>
          </p:cNvPr>
          <p:cNvSpPr txBox="1"/>
          <p:nvPr/>
        </p:nvSpPr>
        <p:spPr>
          <a:xfrm>
            <a:off x="3647440" y="296672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Những cây nấm rừng/ Thành</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phố</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nấm/</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Vương quốc tí hon...</a:t>
            </a:r>
          </a:p>
        </p:txBody>
      </p:sp>
      <p:sp>
        <p:nvSpPr>
          <p:cNvPr id="12" name="TextBox 11">
            <a:extLst>
              <a:ext uri="{FF2B5EF4-FFF2-40B4-BE49-F238E27FC236}">
                <a16:creationId xmlns:a16="http://schemas.microsoft.com/office/drawing/2014/main" id="{E23B4E37-0BB1-9762-8745-48037DB9276B}"/>
              </a:ext>
            </a:extLst>
          </p:cNvPr>
          <p:cNvSpPr txBox="1"/>
          <p:nvPr/>
        </p:nvSpPr>
        <p:spPr>
          <a:xfrm>
            <a:off x="3799840" y="3749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Muông thú trong rừng/</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Nhịp sống rừng xanh/</a:t>
            </a:r>
          </a:p>
        </p:txBody>
      </p:sp>
      <p:sp>
        <p:nvSpPr>
          <p:cNvPr id="13" name="TextBox 12">
            <a:extLst>
              <a:ext uri="{FF2B5EF4-FFF2-40B4-BE49-F238E27FC236}">
                <a16:creationId xmlns:a16="http://schemas.microsoft.com/office/drawing/2014/main" id="{15C31EE8-22A5-891B-3298-3480D3B9C0F6}"/>
              </a:ext>
            </a:extLst>
          </p:cNvPr>
          <p:cNvSpPr txBox="1"/>
          <p:nvPr/>
        </p:nvSpPr>
        <p:spPr>
          <a:xfrm>
            <a:off x="3810000" y="4511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Giang sơn vàng rơi/</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Cánh rừng thơ mộng/...</a:t>
            </a:r>
          </a:p>
        </p:txBody>
      </p:sp>
    </p:spTree>
    <p:extLst>
      <p:ext uri="{BB962C8B-B14F-4D97-AF65-F5344CB8AC3E}">
        <p14:creationId xmlns:p14="http://schemas.microsoft.com/office/powerpoint/2010/main" val="9484892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B6DBE84A-9650-973B-673F-5BA6764FC97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200F9D9-0B27-C43F-1413-856E13542A18}"/>
              </a:ext>
            </a:extLst>
          </p:cNvPr>
          <p:cNvGrpSpPr/>
          <p:nvPr/>
        </p:nvGrpSpPr>
        <p:grpSpPr>
          <a:xfrm>
            <a:off x="751872" y="389898"/>
            <a:ext cx="11239839" cy="1015663"/>
            <a:chOff x="751872" y="389898"/>
            <a:chExt cx="11239839" cy="1015663"/>
          </a:xfrm>
        </p:grpSpPr>
        <p:sp>
          <p:nvSpPr>
            <p:cNvPr id="4" name="Rectangle: Rounded Corners 8">
              <a:extLst>
                <a:ext uri="{FF2B5EF4-FFF2-40B4-BE49-F238E27FC236}">
                  <a16:creationId xmlns:a16="http://schemas.microsoft.com/office/drawing/2014/main" id="{AA13376F-F0BE-FF72-5BB8-7CF3B534B48E}"/>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EB203CB-CA06-906F-C259-1F025157F45F}"/>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7" name="TextBox 6">
            <a:extLst>
              <a:ext uri="{FF2B5EF4-FFF2-40B4-BE49-F238E27FC236}">
                <a16:creationId xmlns:a16="http://schemas.microsoft.com/office/drawing/2014/main" id="{021721F1-5206-97DF-DB58-9CF92C85830E}"/>
              </a:ext>
            </a:extLst>
          </p:cNvPr>
          <p:cNvSpPr txBox="1"/>
          <p:nvPr/>
        </p:nvSpPr>
        <p:spPr>
          <a:xfrm>
            <a:off x="3813885" y="2602762"/>
            <a:ext cx="6640755" cy="3701463"/>
          </a:xfrm>
          <a:prstGeom prst="rect">
            <a:avLst/>
          </a:prstGeom>
          <a:noFill/>
        </p:spPr>
        <p:txBody>
          <a:bodyPr wrap="square">
            <a:spAutoFit/>
          </a:bodyPr>
          <a:lstStyle/>
          <a:p>
            <a:pPr algn="just">
              <a:lnSpc>
                <a:spcPct val="110000"/>
              </a:lnSpc>
            </a:pPr>
            <a:r>
              <a:rPr lang="en-US" sz="3600" i="1" dirty="0"/>
              <a:t>   </a:t>
            </a:r>
            <a:r>
              <a:rPr lang="vi-VN" sz="3600" i="1" dirty="0"/>
              <a:t>Bài đọc cho thấy sự kì diệu của rừng xanh, ở nơi đó có những sự vật rất sinh động. Qua đó, ta thấy được tình yêu dành cho thiên nhiên của tác giả.</a:t>
            </a:r>
          </a:p>
        </p:txBody>
      </p:sp>
    </p:spTree>
    <p:extLst>
      <p:ext uri="{BB962C8B-B14F-4D97-AF65-F5344CB8AC3E}">
        <p14:creationId xmlns:p14="http://schemas.microsoft.com/office/powerpoint/2010/main" val="37222723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1" name="Picture 10">
            <a:extLst>
              <a:ext uri="{FF2B5EF4-FFF2-40B4-BE49-F238E27FC236}">
                <a16:creationId xmlns:a16="http://schemas.microsoft.com/office/drawing/2014/main" id="{E63CCD92-D71E-EE32-3DE8-2754B9E6345C}"/>
              </a:ext>
            </a:extLst>
          </p:cNvPr>
          <p:cNvPicPr>
            <a:picLocks noChangeAspect="1"/>
          </p:cNvPicPr>
          <p:nvPr/>
        </p:nvPicPr>
        <p:blipFill>
          <a:blip r:embed="rId3"/>
          <a:stretch>
            <a:fillRect/>
          </a:stretch>
        </p:blipFill>
        <p:spPr>
          <a:xfrm>
            <a:off x="1943236" y="0"/>
            <a:ext cx="8590008" cy="6773243"/>
          </a:xfrm>
          <a:prstGeom prst="rect">
            <a:avLst/>
          </a:prstGeom>
        </p:spPr>
      </p:pic>
    </p:spTree>
    <p:extLst>
      <p:ext uri="{BB962C8B-B14F-4D97-AF65-F5344CB8AC3E}">
        <p14:creationId xmlns:p14="http://schemas.microsoft.com/office/powerpoint/2010/main" val="1915672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463" y="239588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1.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2.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to </a:t>
            </a:r>
            <a:r>
              <a:rPr kumimoji="0" lang="en-US" sz="3200" b="0" i="0" u="none" strike="noStrike" kern="1200" cap="none" spc="0" normalizeH="0" baseline="0" noProof="0" dirty="0" err="1">
                <a:ln>
                  <a:noFill/>
                </a:ln>
                <a:solidFill>
                  <a:prstClr val="black"/>
                </a:solidFill>
                <a:effectLst/>
                <a:uLnTx/>
                <a:uFillTx/>
                <a:latin typeface="+mn-lt"/>
                <a:ea typeface="+mn-ea"/>
                <a:cs typeface="+mn-cs"/>
              </a:rPr>
              <a:t>rõ</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3. </a:t>
            </a:r>
            <a:r>
              <a:rPr kumimoji="0" lang="en-US" sz="3200" b="0" i="0" u="none" strike="noStrike" kern="1200" cap="none" spc="0" normalizeH="0" baseline="0" noProof="0" dirty="0" err="1">
                <a:ln>
                  <a:noFill/>
                </a:ln>
                <a:solidFill>
                  <a:prstClr val="black"/>
                </a:solidFill>
                <a:effectLst/>
                <a:uLnTx/>
                <a:uFillTx/>
                <a:latin typeface="+mn-lt"/>
                <a:ea typeface="+mn-ea"/>
                <a:cs typeface="+mn-cs"/>
              </a:rPr>
              <a:t>Ngắt</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nghỉ</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nhịp</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thơ</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7681833" y="473244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Tiêu</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chí</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đánh</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giá</a:t>
            </a:r>
            <a:endPar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752119" cy="1379620"/>
            <a:chOff x="110736" y="276630"/>
            <a:chExt cx="2752119"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Hoạt</a:t>
              </a:r>
              <a:r>
                <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rPr>
                <a:t> </a:t>
              </a: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động</a:t>
              </a:r>
              <a:endPar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endParaRPr>
            </a:p>
          </p:txBody>
        </p:sp>
      </p:grpSp>
      <p:grpSp>
        <p:nvGrpSpPr>
          <p:cNvPr id="9" name="Group 8">
            <a:extLst>
              <a:ext uri="{FF2B5EF4-FFF2-40B4-BE49-F238E27FC236}">
                <a16:creationId xmlns:a16="http://schemas.microsoft.com/office/drawing/2014/main" id="{1C408A05-EE09-2404-488F-82C09F181A53}"/>
              </a:ext>
            </a:extLst>
          </p:cNvPr>
          <p:cNvGrpSpPr/>
          <p:nvPr/>
        </p:nvGrpSpPr>
        <p:grpSpPr>
          <a:xfrm>
            <a:off x="3034406" y="588362"/>
            <a:ext cx="9266300" cy="1112863"/>
            <a:chOff x="3036429" y="338052"/>
            <a:chExt cx="9155571" cy="2338043"/>
          </a:xfrm>
        </p:grpSpPr>
        <p:sp>
          <p:nvSpPr>
            <p:cNvPr id="20" name="TextBox 19">
              <a:extLst>
                <a:ext uri="{FF2B5EF4-FFF2-40B4-BE49-F238E27FC236}">
                  <a16:creationId xmlns:a16="http://schemas.microsoft.com/office/drawing/2014/main" id="{AE849730-FD33-F455-E057-997AD0AC1BA0}"/>
                </a:ext>
              </a:extLst>
            </p:cNvPr>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190500">
                    <a:solidFill>
                      <a:prstClr val="white"/>
                    </a:solidFill>
                  </a:ln>
                  <a:solidFill>
                    <a:prstClr val="white"/>
                  </a:solidFill>
                  <a:effectLst/>
                  <a:uLnTx/>
                  <a:uFillTx/>
                  <a:latin typeface="+mn-lt"/>
                  <a:ea typeface="LNTH-LuoLuoNotangYuanTi 1" pitchFamily="2" charset="-128"/>
                  <a:cs typeface="LNTH-LuoLuoNotangYuanTi 1" pitchFamily="2" charset="-128"/>
                </a:rPr>
                <a:t>THI ĐUA ĐỌC TRƯỚC LÓP</a:t>
              </a:r>
            </a:p>
          </p:txBody>
        </p:sp>
        <p:sp>
          <p:nvSpPr>
            <p:cNvPr id="21" name="TextBox 20">
              <a:extLst>
                <a:ext uri="{FF2B5EF4-FFF2-40B4-BE49-F238E27FC236}">
                  <a16:creationId xmlns:a16="http://schemas.microsoft.com/office/drawing/2014/main" id="{D50C0C2F-09CE-7550-73D9-60BF6C38EB78}"/>
                </a:ext>
              </a:extLst>
            </p:cNvPr>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H</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I </a:t>
              </a:r>
              <a:r>
                <a:rPr kumimoji="0" lang="en-US" sz="6600" b="0"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Đ</a:t>
              </a:r>
              <a:r>
                <a:rPr kumimoji="0" lang="en-US" sz="6600" b="0"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U</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A Đ</a:t>
              </a:r>
              <a:r>
                <a:rPr kumimoji="0" lang="en-US" sz="6600" b="0"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C</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R</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Ư</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C </a:t>
              </a:r>
              <a:r>
                <a:rPr kumimoji="0" lang="en-US" sz="6600" b="0"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L</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P</a:t>
              </a:r>
              <a:endPar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10"/>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1"/>
          <a:srcRect/>
          <a:stretch>
            <a:fillRect/>
          </a:stretch>
        </p:blipFill>
        <p:spPr>
          <a:xfrm>
            <a:off x="9360878" y="2916828"/>
            <a:ext cx="1815577" cy="3842491"/>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7"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6" presetID="12" presetClass="entr" presetSubtype="4"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par>
                                <p:cTn id="20" presetID="12" presetClass="entr" presetSubtype="4" fill="hold" grpId="0"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ppt_y</p:attrName>
                                        </p:attrNameLst>
                                      </p:cBhvr>
                                      <p:tavLst>
                                        <p:tav tm="0">
                                          <p:val>
                                            <p:strVal val="#ppt_y+#ppt_h*1.125000"/>
                                          </p:val>
                                        </p:tav>
                                        <p:tav tm="100000">
                                          <p:val>
                                            <p:strVal val="#ppt_y"/>
                                          </p:val>
                                        </p:tav>
                                      </p:tavLst>
                                    </p:anim>
                                    <p:animEffect transition="in" filter="wipe(up)">
                                      <p:cBhvr>
                                        <p:cTn id="23" dur="500"/>
                                        <p:tgtEl>
                                          <p:spTgt spid="41"/>
                                        </p:tgtEl>
                                      </p:cBhvr>
                                    </p:animEffect>
                                  </p:childTnLst>
                                </p:cTn>
                              </p:par>
                              <p:par>
                                <p:cTn id="24" presetID="42" presetClass="entr" presetSubtype="0" fill="hold" grpId="0" nodeType="withEffect">
                                  <p:stCondLst>
                                    <p:cond delay="22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25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 name="TextBox 3">
            <a:extLst>
              <a:ext uri="{FF2B5EF4-FFF2-40B4-BE49-F238E27FC236}">
                <a16:creationId xmlns:a16="http://schemas.microsoft.com/office/drawing/2014/main" id="{01A29C02-839A-6A0C-DBD1-55AD9DC5EA5A}"/>
              </a:ext>
            </a:extLst>
          </p:cNvPr>
          <p:cNvSpPr txBox="1"/>
          <p:nvPr/>
        </p:nvSpPr>
        <p:spPr>
          <a:xfrm>
            <a:off x="537583" y="0"/>
            <a:ext cx="10771810" cy="255454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B</a:t>
            </a:r>
            <a:r>
              <a:rPr kumimoji="0" lang="en-US" sz="8000" b="1"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Ì</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H </a:t>
            </a:r>
            <a:r>
              <a:rPr kumimoji="0" lang="en-US" sz="8000" b="1"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C</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8000" b="1"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Ó</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M </a:t>
            </a:r>
            <a:r>
              <a:rPr kumimoji="0" lang="en-US" sz="8000" b="1"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Đ</a:t>
            </a:r>
            <a:r>
              <a:rPr kumimoji="0" lang="en-US" sz="8000" b="1"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Ọ</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C </a:t>
            </a:r>
            <a:r>
              <a:rPr kumimoji="0" lang="en-US" sz="8000" b="1"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T</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Ố</a:t>
            </a:r>
            <a:r>
              <a:rPr kumimoji="0" lang="en-US" sz="8000" b="1"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T </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Ấ</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T</a:t>
            </a:r>
            <a:endPar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pic>
        <p:nvPicPr>
          <p:cNvPr id="4098" name="Picture 2" descr="Premium Vector | Cute boy standing on podium as sport competition winner.  championship celebration. flat cartoon design">
            <a:extLst>
              <a:ext uri="{FF2B5EF4-FFF2-40B4-BE49-F238E27FC236}">
                <a16:creationId xmlns:a16="http://schemas.microsoft.com/office/drawing/2014/main" id="{DA077BCF-5023-EF95-E956-6AC9AB0A2B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name="TextBox1" r:id="rId1" imgW="3400560" imgH="1428840"/>
        </mc:Choice>
        <mc:Fallback>
          <p:control name="TextBox1" r:id="rId1" imgW="3400560" imgH="1428840">
            <p:pic>
              <p:nvPicPr>
                <p:cNvPr id="5" name="TextBox1">
                  <a:extLst>
                    <a:ext uri="{FF2B5EF4-FFF2-40B4-BE49-F238E27FC236}">
                      <a16:creationId xmlns:a16="http://schemas.microsoft.com/office/drawing/2014/main" id="{99E55E03-90A3-D1BA-2ACA-2E8BA61AE9D8}"/>
                    </a:ext>
                  </a:extLst>
                </p:cNvPr>
                <p:cNvPicPr>
                  <a:picLocks/>
                </p:cNvPicPr>
                <p:nvPr/>
              </p:nvPicPr>
              <p:blipFill>
                <a:blip r:embed="rId6"/>
                <a:stretch>
                  <a:fillRect/>
                </a:stretch>
              </p:blipFill>
              <p:spPr>
                <a:xfrm>
                  <a:off x="7748799" y="3348881"/>
                  <a:ext cx="3401194" cy="1428287"/>
                </a:xfrm>
                <a:prstGeom prst="rect">
                  <a:avLst/>
                </a:prstGeom>
              </p:spPr>
            </p:pic>
          </p:control>
        </mc:Fallback>
      </mc:AlternateContent>
    </p:controls>
    <p:extLst>
      <p:ext uri="{BB962C8B-B14F-4D97-AF65-F5344CB8AC3E}">
        <p14:creationId xmlns:p14="http://schemas.microsoft.com/office/powerpoint/2010/main" val="428186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a:extLst>
              <a:ext uri="{FF2B5EF4-FFF2-40B4-BE49-F238E27FC236}">
                <a16:creationId xmlns:a16="http://schemas.microsoft.com/office/drawing/2014/main" id="{AFD25EA8-187F-8817-4E60-C49A372E9B3E}"/>
              </a:ext>
            </a:extLst>
          </p:cNvPr>
          <p:cNvPicPr>
            <a:picLocks noChangeAspect="1"/>
          </p:cNvPicPr>
          <p:nvPr/>
        </p:nvPicPr>
        <p:blipFill>
          <a:blip r:embed="rId3"/>
          <a:stretch>
            <a:fillRect/>
          </a:stretch>
        </p:blipFill>
        <p:spPr>
          <a:xfrm>
            <a:off x="1387444" y="2021725"/>
            <a:ext cx="9498391" cy="2651990"/>
          </a:xfrm>
          <a:prstGeom prst="rect">
            <a:avLst/>
          </a:prstGeom>
        </p:spPr>
      </p:pic>
    </p:spTree>
    <p:extLst>
      <p:ext uri="{BB962C8B-B14F-4D97-AF65-F5344CB8AC3E}">
        <p14:creationId xmlns:p14="http://schemas.microsoft.com/office/powerpoint/2010/main" val="2325325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0395" y="3226748"/>
            <a:ext cx="3397771" cy="3631252"/>
          </a:xfrm>
          <a:prstGeom prst="rect">
            <a:avLst/>
          </a:prstGeom>
        </p:spPr>
      </p:pic>
      <p:sp>
        <p:nvSpPr>
          <p:cNvPr id="2" name="Speech Bubble: Rectangle with Corners Rounded 32">
            <a:extLst>
              <a:ext uri="{FF2B5EF4-FFF2-40B4-BE49-F238E27FC236}">
                <a16:creationId xmlns:a16="http://schemas.microsoft.com/office/drawing/2014/main" id="{3D752952-CE6D-0D0F-289E-80C68BC747F6}"/>
              </a:ext>
            </a:extLst>
          </p:cNvPr>
          <p:cNvSpPr/>
          <p:nvPr/>
        </p:nvSpPr>
        <p:spPr>
          <a:xfrm>
            <a:off x="1117601" y="1524000"/>
            <a:ext cx="7579360" cy="1127761"/>
          </a:xfrm>
          <a:prstGeom prst="wedgeRoundRectCallout">
            <a:avLst>
              <a:gd name="adj1" fmla="val -31557"/>
              <a:gd name="adj2" fmla="val 104842"/>
              <a:gd name="adj3" fmla="val 16667"/>
            </a:avLst>
          </a:prstGeom>
          <a:solidFill>
            <a:srgbClr val="CCFFCC"/>
          </a:solidFill>
          <a:ln w="38100">
            <a:solidFill>
              <a:srgbClr val="002060"/>
            </a:solidFill>
            <a:extLst>
              <a:ext uri="{C807C97D-BFC1-408E-A445-0C87EB9F89A2}">
                <ask:lineSketchStyleProps xmlns:ask="http://schemas.microsoft.com/office/drawing/2018/sketchyshapes" sd="3244475365">
                  <a:custGeom>
                    <a:avLst/>
                    <a:gdLst>
                      <a:gd name="connsiteX0" fmla="*/ 0 w 7579360"/>
                      <a:gd name="connsiteY0" fmla="*/ 187964 h 1127761"/>
                      <a:gd name="connsiteX1" fmla="*/ 187964 w 7579360"/>
                      <a:gd name="connsiteY1" fmla="*/ 0 h 1127761"/>
                      <a:gd name="connsiteX2" fmla="*/ 1263227 w 7579360"/>
                      <a:gd name="connsiteY2" fmla="*/ 0 h 1127761"/>
                      <a:gd name="connsiteX3" fmla="*/ 1263227 w 7579360"/>
                      <a:gd name="connsiteY3" fmla="*/ 0 h 1127761"/>
                      <a:gd name="connsiteX4" fmla="*/ 3158067 w 7579360"/>
                      <a:gd name="connsiteY4" fmla="*/ 0 h 1127761"/>
                      <a:gd name="connsiteX5" fmla="*/ 7391396 w 7579360"/>
                      <a:gd name="connsiteY5" fmla="*/ 0 h 1127761"/>
                      <a:gd name="connsiteX6" fmla="*/ 7579360 w 7579360"/>
                      <a:gd name="connsiteY6" fmla="*/ 187964 h 1127761"/>
                      <a:gd name="connsiteX7" fmla="*/ 7579360 w 7579360"/>
                      <a:gd name="connsiteY7" fmla="*/ 657861 h 1127761"/>
                      <a:gd name="connsiteX8" fmla="*/ 7579360 w 7579360"/>
                      <a:gd name="connsiteY8" fmla="*/ 657861 h 1127761"/>
                      <a:gd name="connsiteX9" fmla="*/ 7579360 w 7579360"/>
                      <a:gd name="connsiteY9" fmla="*/ 939801 h 1127761"/>
                      <a:gd name="connsiteX10" fmla="*/ 7579360 w 7579360"/>
                      <a:gd name="connsiteY10" fmla="*/ 939797 h 1127761"/>
                      <a:gd name="connsiteX11" fmla="*/ 7391396 w 7579360"/>
                      <a:gd name="connsiteY11" fmla="*/ 1127761 h 1127761"/>
                      <a:gd name="connsiteX12" fmla="*/ 3158067 w 7579360"/>
                      <a:gd name="connsiteY12" fmla="*/ 1127761 h 1127761"/>
                      <a:gd name="connsiteX13" fmla="*/ 2210672 w 7579360"/>
                      <a:gd name="connsiteY13" fmla="*/ 1268731 h 1127761"/>
                      <a:gd name="connsiteX14" fmla="*/ 1263227 w 7579360"/>
                      <a:gd name="connsiteY14" fmla="*/ 1127761 h 1127761"/>
                      <a:gd name="connsiteX15" fmla="*/ 187964 w 7579360"/>
                      <a:gd name="connsiteY15" fmla="*/ 1127761 h 1127761"/>
                      <a:gd name="connsiteX16" fmla="*/ 0 w 7579360"/>
                      <a:gd name="connsiteY16" fmla="*/ 939797 h 1127761"/>
                      <a:gd name="connsiteX17" fmla="*/ 0 w 7579360"/>
                      <a:gd name="connsiteY17" fmla="*/ 939801 h 1127761"/>
                      <a:gd name="connsiteX18" fmla="*/ 0 w 7579360"/>
                      <a:gd name="connsiteY18" fmla="*/ 657861 h 1127761"/>
                      <a:gd name="connsiteX19" fmla="*/ 0 w 7579360"/>
                      <a:gd name="connsiteY19" fmla="*/ 657861 h 1127761"/>
                      <a:gd name="connsiteX20" fmla="*/ 0 w 7579360"/>
                      <a:gd name="connsiteY20" fmla="*/ 187964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79360" h="1127761" fill="none" extrusionOk="0">
                        <a:moveTo>
                          <a:pt x="0" y="187964"/>
                        </a:moveTo>
                        <a:cubicBezTo>
                          <a:pt x="-10507" y="96785"/>
                          <a:pt x="88131" y="-10760"/>
                          <a:pt x="187964" y="0"/>
                        </a:cubicBezTo>
                        <a:cubicBezTo>
                          <a:pt x="634453" y="61432"/>
                          <a:pt x="920524" y="55935"/>
                          <a:pt x="1263227" y="0"/>
                        </a:cubicBezTo>
                        <a:lnTo>
                          <a:pt x="1263227" y="0"/>
                        </a:lnTo>
                        <a:cubicBezTo>
                          <a:pt x="1457680" y="160114"/>
                          <a:pt x="2223568" y="-7570"/>
                          <a:pt x="3158067" y="0"/>
                        </a:cubicBezTo>
                        <a:cubicBezTo>
                          <a:pt x="4819216" y="-165514"/>
                          <a:pt x="5426137" y="-96643"/>
                          <a:pt x="7391396" y="0"/>
                        </a:cubicBezTo>
                        <a:cubicBezTo>
                          <a:pt x="7496463" y="1011"/>
                          <a:pt x="7568102" y="80504"/>
                          <a:pt x="7579360" y="187964"/>
                        </a:cubicBezTo>
                        <a:cubicBezTo>
                          <a:pt x="7610196" y="380058"/>
                          <a:pt x="7550812" y="583183"/>
                          <a:pt x="7579360" y="657861"/>
                        </a:cubicBezTo>
                        <a:lnTo>
                          <a:pt x="7579360" y="657861"/>
                        </a:lnTo>
                        <a:cubicBezTo>
                          <a:pt x="7595629" y="794278"/>
                          <a:pt x="7555899" y="893710"/>
                          <a:pt x="7579360" y="939801"/>
                        </a:cubicBezTo>
                        <a:lnTo>
                          <a:pt x="7579360" y="939797"/>
                        </a:lnTo>
                        <a:cubicBezTo>
                          <a:pt x="7581811" y="1049634"/>
                          <a:pt x="7485919" y="1123051"/>
                          <a:pt x="7391396" y="1127761"/>
                        </a:cubicBezTo>
                        <a:cubicBezTo>
                          <a:pt x="6224829" y="1275707"/>
                          <a:pt x="4938234" y="1040127"/>
                          <a:pt x="3158067" y="1127761"/>
                        </a:cubicBezTo>
                        <a:cubicBezTo>
                          <a:pt x="2958549" y="1123847"/>
                          <a:pt x="2492525" y="1218366"/>
                          <a:pt x="2210672" y="1268731"/>
                        </a:cubicBezTo>
                        <a:cubicBezTo>
                          <a:pt x="1942916" y="1164736"/>
                          <a:pt x="1540086" y="1255829"/>
                          <a:pt x="1263227" y="1127761"/>
                        </a:cubicBezTo>
                        <a:cubicBezTo>
                          <a:pt x="1060369" y="1104066"/>
                          <a:pt x="504831" y="1214556"/>
                          <a:pt x="187964" y="1127761"/>
                        </a:cubicBezTo>
                        <a:cubicBezTo>
                          <a:pt x="80573" y="1123538"/>
                          <a:pt x="14260" y="1052222"/>
                          <a:pt x="0" y="939797"/>
                        </a:cubicBezTo>
                        <a:lnTo>
                          <a:pt x="0" y="939801"/>
                        </a:lnTo>
                        <a:cubicBezTo>
                          <a:pt x="3066" y="872263"/>
                          <a:pt x="-1823" y="785235"/>
                          <a:pt x="0" y="657861"/>
                        </a:cubicBezTo>
                        <a:lnTo>
                          <a:pt x="0" y="657861"/>
                        </a:lnTo>
                        <a:cubicBezTo>
                          <a:pt x="-36756" y="492557"/>
                          <a:pt x="-13850" y="308430"/>
                          <a:pt x="0" y="187964"/>
                        </a:cubicBezTo>
                        <a:close/>
                      </a:path>
                      <a:path w="7579360" h="1127761" stroke="0" extrusionOk="0">
                        <a:moveTo>
                          <a:pt x="0" y="187964"/>
                        </a:moveTo>
                        <a:cubicBezTo>
                          <a:pt x="458" y="82663"/>
                          <a:pt x="75306" y="9124"/>
                          <a:pt x="187964" y="0"/>
                        </a:cubicBezTo>
                        <a:cubicBezTo>
                          <a:pt x="554519" y="-87470"/>
                          <a:pt x="780046" y="-38691"/>
                          <a:pt x="1263227" y="0"/>
                        </a:cubicBezTo>
                        <a:lnTo>
                          <a:pt x="1263227" y="0"/>
                        </a:lnTo>
                        <a:cubicBezTo>
                          <a:pt x="1989123" y="136756"/>
                          <a:pt x="2228640" y="-46743"/>
                          <a:pt x="3158067" y="0"/>
                        </a:cubicBezTo>
                        <a:cubicBezTo>
                          <a:pt x="4378653" y="-137111"/>
                          <a:pt x="5407245" y="4097"/>
                          <a:pt x="7391396" y="0"/>
                        </a:cubicBezTo>
                        <a:cubicBezTo>
                          <a:pt x="7515272" y="-2395"/>
                          <a:pt x="7575551" y="78706"/>
                          <a:pt x="7579360" y="187964"/>
                        </a:cubicBezTo>
                        <a:cubicBezTo>
                          <a:pt x="7556418" y="274754"/>
                          <a:pt x="7565268" y="476474"/>
                          <a:pt x="7579360" y="657861"/>
                        </a:cubicBezTo>
                        <a:lnTo>
                          <a:pt x="7579360" y="657861"/>
                        </a:lnTo>
                        <a:cubicBezTo>
                          <a:pt x="7559574" y="696035"/>
                          <a:pt x="7554749" y="899488"/>
                          <a:pt x="7579360" y="939801"/>
                        </a:cubicBezTo>
                        <a:lnTo>
                          <a:pt x="7579360" y="939797"/>
                        </a:lnTo>
                        <a:cubicBezTo>
                          <a:pt x="7584304" y="1029538"/>
                          <a:pt x="7492998" y="1125193"/>
                          <a:pt x="7391396" y="1127761"/>
                        </a:cubicBezTo>
                        <a:cubicBezTo>
                          <a:pt x="6543849" y="1062201"/>
                          <a:pt x="4693164" y="1130821"/>
                          <a:pt x="3158067" y="1127761"/>
                        </a:cubicBezTo>
                        <a:cubicBezTo>
                          <a:pt x="3014547" y="1173118"/>
                          <a:pt x="2406493" y="1325773"/>
                          <a:pt x="2210672" y="1268731"/>
                        </a:cubicBezTo>
                        <a:cubicBezTo>
                          <a:pt x="1771459" y="1218854"/>
                          <a:pt x="1412479" y="1219463"/>
                          <a:pt x="1263227" y="1127761"/>
                        </a:cubicBezTo>
                        <a:cubicBezTo>
                          <a:pt x="891710" y="1195709"/>
                          <a:pt x="364338" y="1217709"/>
                          <a:pt x="187964" y="1127761"/>
                        </a:cubicBezTo>
                        <a:cubicBezTo>
                          <a:pt x="79502" y="1112939"/>
                          <a:pt x="2890" y="1048211"/>
                          <a:pt x="0" y="939797"/>
                        </a:cubicBezTo>
                        <a:lnTo>
                          <a:pt x="0" y="939801"/>
                        </a:lnTo>
                        <a:cubicBezTo>
                          <a:pt x="4722" y="897162"/>
                          <a:pt x="-3046" y="784049"/>
                          <a:pt x="0" y="657861"/>
                        </a:cubicBezTo>
                        <a:lnTo>
                          <a:pt x="0" y="657861"/>
                        </a:lnTo>
                        <a:cubicBezTo>
                          <a:pt x="-33934" y="587540"/>
                          <a:pt x="26441" y="325604"/>
                          <a:pt x="0" y="187964"/>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Theo em chúng ta cần làm gì để bảo vệ môi trường sống của chúng ta?</a:t>
            </a:r>
            <a:endParaRPr lang="vi-VN" sz="3200" dirty="0">
              <a:solidFill>
                <a:srgbClr val="0070C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47A01BF7-4597-CC1D-FE91-664C24A6245B}"/>
              </a:ext>
            </a:extLst>
          </p:cNvPr>
          <p:cNvSpPr/>
          <p:nvPr/>
        </p:nvSpPr>
        <p:spPr>
          <a:xfrm>
            <a:off x="4419600" y="3423920"/>
            <a:ext cx="6248400" cy="202184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kern="0" dirty="0" err="1">
                <a:solidFill>
                  <a:srgbClr val="002060"/>
                </a:solidFill>
                <a:effectLst/>
                <a:latin typeface="Cambria" panose="02040503050406030204" pitchFamily="18" charset="0"/>
                <a:ea typeface="Cambria" panose="02040503050406030204" pitchFamily="18" charset="0"/>
              </a:rPr>
              <a:t>Chúng</a:t>
            </a:r>
            <a:r>
              <a:rPr lang="en-US" sz="2800" i="1" kern="0" dirty="0">
                <a:solidFill>
                  <a:srgbClr val="002060"/>
                </a:solidFill>
                <a:effectLst/>
                <a:latin typeface="Cambria" panose="02040503050406030204" pitchFamily="18" charset="0"/>
                <a:ea typeface="Cambria" panose="02040503050406030204" pitchFamily="18" charset="0"/>
              </a:rPr>
              <a:t> ta </a:t>
            </a:r>
            <a:r>
              <a:rPr lang="en-US" sz="2800" i="1" kern="0" dirty="0" err="1">
                <a:solidFill>
                  <a:srgbClr val="002060"/>
                </a:solidFill>
                <a:effectLst/>
                <a:latin typeface="Cambria" panose="02040503050406030204" pitchFamily="18" charset="0"/>
                <a:ea typeface="Cambria" panose="02040503050406030204" pitchFamily="18" charset="0"/>
              </a:rPr>
              <a:t>cần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phải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tích</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cực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trồng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cây</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không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vứt</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rác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bừa</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bãi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lên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án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các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hành</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động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chặt</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phá</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rừng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hủy</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hoại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môi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trường</a:t>
            </a:r>
            <a:r>
              <a:rPr lang="en-US" sz="2800" i="1" kern="0"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07528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773DEC-2DBD-9C2D-997B-192C7A3270DC}"/>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BED91A-E3FC-962B-E696-CC3CFDEFABCE}"/>
              </a:ext>
            </a:extLst>
          </p:cNvPr>
          <p:cNvSpPr txBox="1"/>
          <p:nvPr/>
        </p:nvSpPr>
        <p:spPr>
          <a:xfrm>
            <a:off x="1079916" y="507397"/>
            <a:ext cx="10425110" cy="1323439"/>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1. </a:t>
            </a:r>
            <a:r>
              <a:rPr lang="vi-VN" sz="4000" b="1" dirty="0">
                <a:latin typeface="Calibri" panose="020F0502020204030204" pitchFamily="34" charset="0"/>
                <a:cs typeface="Calibri" panose="020F0502020204030204" pitchFamily="34" charset="0"/>
              </a:rPr>
              <a:t>Trong bài Kì diệu rừng xanh, những sự vật nào của tự nhiên được quan sát và miêu tả</a:t>
            </a:r>
            <a:endParaRPr lang="en-US" sz="4000" b="1" dirty="0">
              <a:latin typeface="Calibri" panose="020F0502020204030204" pitchFamily="34" charset="0"/>
              <a:cs typeface="Calibri" panose="020F0502020204030204" pitchFamily="34" charset="0"/>
            </a:endParaRPr>
          </a:p>
        </p:txBody>
      </p:sp>
      <p:pic>
        <p:nvPicPr>
          <p:cNvPr id="4" name="Picture 3" descr="A picture containing clipart, cartoon, graphics, child art&#10;&#10;Description automatically generated">
            <a:extLst>
              <a:ext uri="{FF2B5EF4-FFF2-40B4-BE49-F238E27FC236}">
                <a16:creationId xmlns:a16="http://schemas.microsoft.com/office/drawing/2014/main" id="{155E2C82-CE7C-8DC4-2987-EA294FCE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a:extLst>
              <a:ext uri="{FF2B5EF4-FFF2-40B4-BE49-F238E27FC236}">
                <a16:creationId xmlns:a16="http://schemas.microsoft.com/office/drawing/2014/main" id="{F7D17CCD-A587-278F-FC78-08CA72CAF35F}"/>
              </a:ext>
            </a:extLst>
          </p:cNvPr>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thực</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6" name="Rectangle 5">
            <a:extLst>
              <a:ext uri="{FF2B5EF4-FFF2-40B4-BE49-F238E27FC236}">
                <a16:creationId xmlns:a16="http://schemas.microsoft.com/office/drawing/2014/main" id="{A8D23ED8-3CF5-DBCF-0CED-AC561FCCDE04}"/>
              </a:ext>
            </a:extLst>
          </p:cNvPr>
          <p:cNvSpPr/>
          <p:nvPr/>
        </p:nvSpPr>
        <p:spPr>
          <a:xfrm>
            <a:off x="4003040" y="24180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động</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7" name="Rectangle 6">
            <a:extLst>
              <a:ext uri="{FF2B5EF4-FFF2-40B4-BE49-F238E27FC236}">
                <a16:creationId xmlns:a16="http://schemas.microsoft.com/office/drawing/2014/main" id="{A6F355D2-F442-4DA5-5542-0F60D058FD6D}"/>
              </a:ext>
            </a:extLst>
          </p:cNvPr>
          <p:cNvSpPr/>
          <p:nvPr/>
        </p:nvSpPr>
        <p:spPr>
          <a:xfrm>
            <a:off x="7162800" y="2428240"/>
            <a:ext cx="37896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hiện</a:t>
            </a:r>
            <a:r>
              <a:rPr lang="en-US" sz="2400" dirty="0">
                <a:solidFill>
                  <a:schemeClr val="bg1"/>
                </a:solidFill>
              </a:rPr>
              <a:t> </a:t>
            </a:r>
            <a:r>
              <a:rPr lang="en-US" sz="2400" dirty="0" err="1">
                <a:solidFill>
                  <a:schemeClr val="bg1"/>
                </a:solidFill>
              </a:rPr>
              <a:t>tượng</a:t>
            </a:r>
            <a:r>
              <a:rPr lang="en-US" sz="2400" dirty="0">
                <a:solidFill>
                  <a:schemeClr val="bg1"/>
                </a:solidFill>
              </a:rPr>
              <a:t> </a:t>
            </a:r>
            <a:r>
              <a:rPr lang="en-US" sz="2400" dirty="0" err="1">
                <a:solidFill>
                  <a:schemeClr val="bg1"/>
                </a:solidFill>
              </a:rPr>
              <a:t>thiên</a:t>
            </a:r>
            <a:r>
              <a:rPr lang="en-US" sz="2400" dirty="0">
                <a:solidFill>
                  <a:schemeClr val="bg1"/>
                </a:solidFill>
              </a:rPr>
              <a:t> </a:t>
            </a:r>
            <a:r>
              <a:rPr lang="en-US" sz="2400" dirty="0" err="1">
                <a:solidFill>
                  <a:schemeClr val="bg1"/>
                </a:solidFill>
              </a:rPr>
              <a:t>nhiên</a:t>
            </a:r>
            <a:endParaRPr lang="en-US" sz="2400" dirty="0">
              <a:solidFill>
                <a:schemeClr val="bg1"/>
              </a:solidFill>
            </a:endParaRPr>
          </a:p>
        </p:txBody>
      </p:sp>
      <p:cxnSp>
        <p:nvCxnSpPr>
          <p:cNvPr id="9" name="Straight Connector 8">
            <a:extLst>
              <a:ext uri="{FF2B5EF4-FFF2-40B4-BE49-F238E27FC236}">
                <a16:creationId xmlns:a16="http://schemas.microsoft.com/office/drawing/2014/main" id="{5E9960C2-DDAE-E574-CC72-E68844DBB7A2}"/>
              </a:ext>
            </a:extLst>
          </p:cNvPr>
          <p:cNvCxnSpPr>
            <a:cxnSpLocks/>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a:extLst>
              <a:ext uri="{FF2B5EF4-FFF2-40B4-BE49-F238E27FC236}">
                <a16:creationId xmlns:a16="http://schemas.microsoft.com/office/drawing/2014/main" id="{0FD03CF0-213D-37BF-B14E-72DBF8813271}"/>
              </a:ext>
            </a:extLst>
          </p:cNvPr>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libri" panose="020F0502020204030204" pitchFamily="34" charset="0"/>
                <a:cs typeface="Calibri" panose="020F0502020204030204" pitchFamily="34" charset="0"/>
              </a:rPr>
              <a:t>V</a:t>
            </a:r>
            <a:r>
              <a:rPr lang="vi-VN" sz="2400" b="1" dirty="0">
                <a:latin typeface="Calibri" panose="020F0502020204030204" pitchFamily="34" charset="0"/>
                <a:cs typeface="Calibri" panose="020F0502020204030204" pitchFamily="34" charset="0"/>
              </a:rPr>
              <a:t>ạt nấm dại, rừng khộp (rừng thưa lá rộng), vạt cỏ xanh.</a:t>
            </a:r>
          </a:p>
        </p:txBody>
      </p:sp>
      <p:cxnSp>
        <p:nvCxnSpPr>
          <p:cNvPr id="12" name="Straight Connector 11">
            <a:extLst>
              <a:ext uri="{FF2B5EF4-FFF2-40B4-BE49-F238E27FC236}">
                <a16:creationId xmlns:a16="http://schemas.microsoft.com/office/drawing/2014/main" id="{8094CB18-E11F-8F88-25F4-597B0B4D654C}"/>
              </a:ext>
            </a:extLst>
          </p:cNvPr>
          <p:cNvCxnSpPr>
            <a:cxnSpLocks/>
          </p:cNvCxnSpPr>
          <p:nvPr/>
        </p:nvCxnSpPr>
        <p:spPr>
          <a:xfrm>
            <a:off x="5344160" y="30784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B4724682-F1BB-F5C2-2F8C-93EEF5B23EB2}"/>
              </a:ext>
            </a:extLst>
          </p:cNvPr>
          <p:cNvSpPr/>
          <p:nvPr/>
        </p:nvSpPr>
        <p:spPr>
          <a:xfrm>
            <a:off x="4043680" y="3444240"/>
            <a:ext cx="263144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libri" panose="020F0502020204030204" pitchFamily="34" charset="0"/>
                <a:cs typeface="Calibri" panose="020F0502020204030204" pitchFamily="34" charset="0"/>
              </a:rPr>
              <a:t> những con vượn bạc má, những con chồn sóc</a:t>
            </a:r>
          </a:p>
        </p:txBody>
      </p:sp>
      <p:cxnSp>
        <p:nvCxnSpPr>
          <p:cNvPr id="14" name="Straight Connector 13">
            <a:extLst>
              <a:ext uri="{FF2B5EF4-FFF2-40B4-BE49-F238E27FC236}">
                <a16:creationId xmlns:a16="http://schemas.microsoft.com/office/drawing/2014/main" id="{B9DFE3BC-A91A-7B58-AA79-B71E8AA9ADC2}"/>
              </a:ext>
            </a:extLst>
          </p:cNvPr>
          <p:cNvCxnSpPr>
            <a:cxnSpLocks/>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a:extLst>
              <a:ext uri="{FF2B5EF4-FFF2-40B4-BE49-F238E27FC236}">
                <a16:creationId xmlns:a16="http://schemas.microsoft.com/office/drawing/2014/main" id="{B251163C-F6F3-46D8-A285-C779B1BA65AA}"/>
              </a:ext>
            </a:extLst>
          </p:cNvPr>
          <p:cNvSpPr/>
          <p:nvPr/>
        </p:nvSpPr>
        <p:spPr>
          <a:xfrm>
            <a:off x="7965440" y="3423920"/>
            <a:ext cx="2296160" cy="149352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libri" panose="020F0502020204030204" pitchFamily="34" charset="0"/>
                <a:cs typeface="Calibri" panose="020F0502020204030204" pitchFamily="34" charset="0"/>
              </a:rPr>
              <a:t>Nắng</a:t>
            </a:r>
            <a:endParaRPr lang="vi-VN"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1709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773DEC-2DBD-9C2D-997B-192C7A3270DC}"/>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4EBED91A-E3FC-962B-E696-CC3CFDEFABCE}"/>
              </a:ext>
            </a:extLst>
          </p:cNvPr>
          <p:cNvSpPr txBox="1"/>
          <p:nvPr/>
        </p:nvSpPr>
        <p:spPr>
          <a:xfrm>
            <a:off x="1079916" y="507397"/>
            <a:ext cx="10425110" cy="1323439"/>
          </a:xfrm>
          <a:prstGeom prst="rect">
            <a:avLst/>
          </a:prstGeom>
          <a:noFill/>
        </p:spPr>
        <p:txBody>
          <a:bodyPr wrap="square" rtlCol="0">
            <a:spAutoFit/>
          </a:bodyPr>
          <a:lstStyle/>
          <a:p>
            <a:pPr lvl="0" algn="ctr"/>
            <a:r>
              <a:rPr lang="en-US" sz="4000" b="1" dirty="0">
                <a:latin typeface="Calibri" panose="020F0502020204030204" pitchFamily="34" charset="0"/>
                <a:cs typeface="Calibri" panose="020F0502020204030204" pitchFamily="34" charset="0"/>
              </a:rPr>
              <a:t>2. </a:t>
            </a:r>
            <a:r>
              <a:rPr lang="vi-VN" sz="4000" b="1" dirty="0">
                <a:latin typeface="Calibri" panose="020F0502020204030204" pitchFamily="34" charset="0"/>
                <a:cs typeface="Calibri" panose="020F0502020204030204" pitchFamily="34" charset="0"/>
              </a:rPr>
              <a:t>Tìm từ đồng nghĩa với mỗi từ dưới đây. Đặt câu với từ em tìm được mùa thu</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descr="A picture containing clipart, cartoon, graphics, child art&#10;&#10;Description automatically generated">
            <a:extLst>
              <a:ext uri="{FF2B5EF4-FFF2-40B4-BE49-F238E27FC236}">
                <a16:creationId xmlns:a16="http://schemas.microsoft.com/office/drawing/2014/main" id="{155E2C82-CE7C-8DC4-2987-EA294FCE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a:extLst>
              <a:ext uri="{FF2B5EF4-FFF2-40B4-BE49-F238E27FC236}">
                <a16:creationId xmlns:a16="http://schemas.microsoft.com/office/drawing/2014/main" id="{F7D17CCD-A587-278F-FC78-08CA72CAF35F}"/>
              </a:ext>
            </a:extLst>
          </p:cNvPr>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gọn</a:t>
            </a:r>
            <a:r>
              <a:rPr kumimoji="0" lang="en-US" sz="2400" b="0" i="0" u="none" strike="noStrike" kern="0" cap="none" spc="0" normalizeH="0" baseline="0" noProof="0" dirty="0">
                <a:ln>
                  <a:noFill/>
                </a:ln>
                <a:solidFill>
                  <a:srgbClr val="FFFFFF"/>
                </a:solidFill>
                <a:effectLst/>
                <a:uLnTx/>
                <a:uFillTx/>
                <a:latin typeface="Arial"/>
                <a:ea typeface="+mn-ea"/>
                <a:cs typeface="+mn-cs"/>
                <a:sym typeface="Arial"/>
              </a:rPr>
              <a:t> </a:t>
            </a: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ghẽ</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A8D23ED8-3CF5-DBCF-0CED-AC561FCCDE04}"/>
              </a:ext>
            </a:extLst>
          </p:cNvPr>
          <p:cNvSpPr/>
          <p:nvPr/>
        </p:nvSpPr>
        <p:spPr>
          <a:xfrm>
            <a:off x="4541520" y="23672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tí</a:t>
            </a:r>
            <a:r>
              <a:rPr kumimoji="0" lang="en-US" sz="2400" b="0" i="0" u="none" strike="noStrike" kern="0" cap="none" spc="0" normalizeH="0" noProof="0" dirty="0">
                <a:ln>
                  <a:noFill/>
                </a:ln>
                <a:solidFill>
                  <a:srgbClr val="FFFFFF"/>
                </a:solidFill>
                <a:effectLst/>
                <a:uLnTx/>
                <a:uFillTx/>
                <a:latin typeface="Arial"/>
                <a:ea typeface="+mn-ea"/>
                <a:cs typeface="+mn-cs"/>
                <a:sym typeface="Arial"/>
              </a:rPr>
              <a:t> hon</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A6F355D2-F442-4DA5-5542-0F60D058FD6D}"/>
              </a:ext>
            </a:extLst>
          </p:cNvPr>
          <p:cNvSpPr/>
          <p:nvPr/>
        </p:nvSpPr>
        <p:spPr>
          <a:xfrm>
            <a:off x="8158480" y="2428240"/>
            <a:ext cx="179832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thưa</a:t>
            </a:r>
            <a:r>
              <a:rPr kumimoji="0" lang="en-US" sz="2400" b="0" i="0" u="none" strike="noStrike" kern="0" cap="none" spc="0" normalizeH="0" noProof="0" dirty="0">
                <a:ln>
                  <a:noFill/>
                </a:ln>
                <a:solidFill>
                  <a:srgbClr val="FFFFFF"/>
                </a:solidFill>
                <a:effectLst/>
                <a:uLnTx/>
                <a:uFillTx/>
                <a:latin typeface="Arial"/>
                <a:ea typeface="+mn-ea"/>
                <a:cs typeface="+mn-cs"/>
                <a:sym typeface="Arial"/>
              </a:rPr>
              <a:t> </a:t>
            </a:r>
            <a:r>
              <a:rPr kumimoji="0" lang="en-US" sz="2400" b="0" i="0" u="none" strike="noStrike" kern="0" cap="none" spc="0" normalizeH="0" noProof="0" dirty="0" err="1">
                <a:ln>
                  <a:noFill/>
                </a:ln>
                <a:solidFill>
                  <a:srgbClr val="FFFFFF"/>
                </a:solidFill>
                <a:effectLst/>
                <a:uLnTx/>
                <a:uFillTx/>
                <a:latin typeface="Arial"/>
                <a:ea typeface="+mn-ea"/>
                <a:cs typeface="+mn-cs"/>
                <a:sym typeface="Arial"/>
              </a:rPr>
              <a:t>thớt</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9" name="Straight Connector 8">
            <a:extLst>
              <a:ext uri="{FF2B5EF4-FFF2-40B4-BE49-F238E27FC236}">
                <a16:creationId xmlns:a16="http://schemas.microsoft.com/office/drawing/2014/main" id="{5E9960C2-DDAE-E574-CC72-E68844DBB7A2}"/>
              </a:ext>
            </a:extLst>
          </p:cNvPr>
          <p:cNvCxnSpPr>
            <a:cxnSpLocks/>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a:extLst>
              <a:ext uri="{FF2B5EF4-FFF2-40B4-BE49-F238E27FC236}">
                <a16:creationId xmlns:a16="http://schemas.microsoft.com/office/drawing/2014/main" id="{0FD03CF0-213D-37BF-B14E-72DBF8813271}"/>
              </a:ext>
            </a:extLst>
          </p:cNvPr>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ghẽ</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Ví</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dụ</a:t>
            </a:r>
            <a:r>
              <a:rPr lang="en-US" sz="2000" b="1" dirty="0">
                <a:solidFill>
                  <a:srgbClr val="000000"/>
                </a:solidFill>
                <a:latin typeface="Calibri" panose="020F0502020204030204" pitchFamily="34" charset="0"/>
                <a:cs typeface="Calibri" panose="020F0502020204030204" pitchFamily="34" charset="0"/>
              </a:rPr>
              <a:t>: Em </a:t>
            </a:r>
            <a:r>
              <a:rPr lang="en-US" sz="2000" b="1" dirty="0" err="1">
                <a:solidFill>
                  <a:srgbClr val="000000"/>
                </a:solidFill>
                <a:latin typeface="Calibri" panose="020F0502020204030204" pitchFamily="34" charset="0"/>
                <a:cs typeface="Calibri" panose="020F0502020204030204" pitchFamily="34" charset="0"/>
              </a:rPr>
              <a:t>dọn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nhà</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ngăn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nắp</a:t>
            </a:r>
            <a:r>
              <a:rPr lang="en-US" sz="2000" b="1" dirty="0">
                <a:solidFill>
                  <a:srgbClr val="000000"/>
                </a:solidFill>
                <a:latin typeface="Calibri" panose="020F0502020204030204" pitchFamily="34" charset="0"/>
                <a:cs typeface="Calibri" panose="020F0502020204030204" pitchFamily="34" charset="0"/>
              </a:rPr>
              <a:t>)</a:t>
            </a:r>
          </a:p>
        </p:txBody>
      </p:sp>
      <p:cxnSp>
        <p:nvCxnSpPr>
          <p:cNvPr id="12" name="Straight Connector 11">
            <a:extLst>
              <a:ext uri="{FF2B5EF4-FFF2-40B4-BE49-F238E27FC236}">
                <a16:creationId xmlns:a16="http://schemas.microsoft.com/office/drawing/2014/main" id="{8094CB18-E11F-8F88-25F4-597B0B4D654C}"/>
              </a:ext>
            </a:extLst>
          </p:cNvPr>
          <p:cNvCxnSpPr>
            <a:cxnSpLocks/>
          </p:cNvCxnSpPr>
          <p:nvPr/>
        </p:nvCxnSpPr>
        <p:spPr>
          <a:xfrm>
            <a:off x="5882640" y="30276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B4724682-F1BB-F5C2-2F8C-93EEF5B23EB2}"/>
              </a:ext>
            </a:extLst>
          </p:cNvPr>
          <p:cNvSpPr/>
          <p:nvPr/>
        </p:nvSpPr>
        <p:spPr>
          <a:xfrm>
            <a:off x="4043680" y="3444240"/>
            <a:ext cx="330200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000" b="1" dirty="0">
                <a:solidFill>
                  <a:srgbClr val="000000"/>
                </a:solidFill>
                <a:latin typeface="Calibri" panose="020F0502020204030204" pitchFamily="34" charset="0"/>
                <a:cs typeface="Calibri" panose="020F0502020204030204" pitchFamily="34" charset="0"/>
              </a:rPr>
              <a:t>tí hon, tí xíu, bé xíu,... (Ví dụ: Những chú kiến nhỏ tí xíu cũng hạt vừng trên lưng.)</a:t>
            </a:r>
          </a:p>
        </p:txBody>
      </p:sp>
      <p:cxnSp>
        <p:nvCxnSpPr>
          <p:cNvPr id="14" name="Straight Connector 13">
            <a:extLst>
              <a:ext uri="{FF2B5EF4-FFF2-40B4-BE49-F238E27FC236}">
                <a16:creationId xmlns:a16="http://schemas.microsoft.com/office/drawing/2014/main" id="{B9DFE3BC-A91A-7B58-AA79-B71E8AA9ADC2}"/>
              </a:ext>
            </a:extLst>
          </p:cNvPr>
          <p:cNvCxnSpPr>
            <a:cxnSpLocks/>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a:extLst>
              <a:ext uri="{FF2B5EF4-FFF2-40B4-BE49-F238E27FC236}">
                <a16:creationId xmlns:a16="http://schemas.microsoft.com/office/drawing/2014/main" id="{B251163C-F6F3-46D8-A285-C779B1BA65AA}"/>
              </a:ext>
            </a:extLst>
          </p:cNvPr>
          <p:cNvSpPr/>
          <p:nvPr/>
        </p:nvSpPr>
        <p:spPr>
          <a:xfrm>
            <a:off x="7741920" y="3423920"/>
            <a:ext cx="3342640" cy="243840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a:solidFill>
                  <a:srgbClr val="000000"/>
                </a:solidFill>
                <a:latin typeface="Calibri" panose="020F0502020204030204" pitchFamily="34" charset="0"/>
                <a:cs typeface="Calibri" panose="020F0502020204030204" pitchFamily="34" charset="0"/>
              </a:rPr>
              <a:t>t</a:t>
            </a:r>
            <a:r>
              <a:rPr lang="vi-VN" sz="2000" b="1" dirty="0">
                <a:solidFill>
                  <a:srgbClr val="000000"/>
                </a:solidFill>
                <a:latin typeface="Calibri" panose="020F0502020204030204" pitchFamily="34" charset="0"/>
                <a:cs typeface="Calibri" panose="020F0502020204030204" pitchFamily="34" charset="0"/>
              </a:rPr>
              <a:t>hưa thớt, lưa thưa / lơ thơ (Sau trận lũ, vườn chỉ còn vài gốc cây lưa thưa).</a:t>
            </a:r>
          </a:p>
        </p:txBody>
      </p:sp>
    </p:spTree>
    <p:extLst>
      <p:ext uri="{BB962C8B-B14F-4D97-AF65-F5344CB8AC3E}">
        <p14:creationId xmlns:p14="http://schemas.microsoft.com/office/powerpoint/2010/main" val="36768960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582057" y="2140803"/>
            <a:ext cx="7027885"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solidFill>
                  <a:srgbClr val="385623"/>
                </a:solidFill>
                <a:latin typeface="Tahoma"/>
                <a:ea typeface="Tahoma"/>
                <a:cs typeface="Tahoma"/>
                <a:sym typeface="Tahoma"/>
              </a:rPr>
              <a:t>CHÚC CÁC BẠN HỌC TỐT</a:t>
            </a:r>
            <a:endParaRPr sz="6000" b="1" dirty="0">
              <a:solidFill>
                <a:srgbClr val="385623"/>
              </a:solidFill>
              <a:latin typeface="Tahoma"/>
              <a:ea typeface="Tahoma"/>
              <a:cs typeface="Tahoma"/>
              <a:sym typeface="Tahoma"/>
            </a:endParaRPr>
          </a:p>
        </p:txBody>
      </p:sp>
      <p:sp>
        <p:nvSpPr>
          <p:cNvPr id="3" name="TextBox 2">
            <a:extLst>
              <a:ext uri="{FF2B5EF4-FFF2-40B4-BE49-F238E27FC236}">
                <a16:creationId xmlns:a16="http://schemas.microsoft.com/office/drawing/2014/main" id="{5510DC8C-CD16-C91A-79D7-9E012DAE9410}"/>
              </a:ext>
            </a:extLst>
          </p:cNvPr>
          <p:cNvSpPr txBox="1"/>
          <p:nvPr/>
        </p:nvSpPr>
        <p:spPr>
          <a:xfrm>
            <a:off x="3665220" y="5030708"/>
            <a:ext cx="72491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3" name="Speech Bubble: Rectangle with Corners Rounded 32">
            <a:extLst>
              <a:ext uri="{FF2B5EF4-FFF2-40B4-BE49-F238E27FC236}">
                <a16:creationId xmlns:a16="http://schemas.microsoft.com/office/drawing/2014/main" id="{544282DF-F5F4-49EA-1F16-79D296744AAB}"/>
              </a:ext>
            </a:extLst>
          </p:cNvPr>
          <p:cNvSpPr/>
          <p:nvPr/>
        </p:nvSpPr>
        <p:spPr>
          <a:xfrm>
            <a:off x="883920" y="233680"/>
            <a:ext cx="10129519" cy="1127761"/>
          </a:xfrm>
          <a:custGeom>
            <a:avLst/>
            <a:gdLst>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29519" h="1127761" fill="none" extrusionOk="0">
                <a:moveTo>
                  <a:pt x="0" y="187963"/>
                </a:moveTo>
                <a:cubicBezTo>
                  <a:pt x="-50290" y="131176"/>
                  <a:pt x="216421" y="-47645"/>
                  <a:pt x="433246" y="0"/>
                </a:cubicBezTo>
                <a:cubicBezTo>
                  <a:pt x="931714" y="37309"/>
                  <a:pt x="1544484" y="-9062"/>
                  <a:pt x="1688253" y="0"/>
                </a:cubicBezTo>
                <a:lnTo>
                  <a:pt x="1688253" y="0"/>
                </a:lnTo>
                <a:cubicBezTo>
                  <a:pt x="2348775" y="-79840"/>
                  <a:pt x="3148025" y="129762"/>
                  <a:pt x="4220632" y="0"/>
                </a:cubicBezTo>
                <a:cubicBezTo>
                  <a:pt x="5244682" y="-10861"/>
                  <a:pt x="7198350" y="23840"/>
                  <a:pt x="9696272" y="0"/>
                </a:cubicBezTo>
                <a:cubicBezTo>
                  <a:pt x="9978803" y="26510"/>
                  <a:pt x="10113152" y="80413"/>
                  <a:pt x="10129519" y="187963"/>
                </a:cubicBezTo>
                <a:cubicBezTo>
                  <a:pt x="10095385" y="372025"/>
                  <a:pt x="10078055" y="445698"/>
                  <a:pt x="10129519" y="657860"/>
                </a:cubicBezTo>
                <a:lnTo>
                  <a:pt x="10129519" y="657860"/>
                </a:lnTo>
                <a:cubicBezTo>
                  <a:pt x="10093108" y="776799"/>
                  <a:pt x="10154091" y="884233"/>
                  <a:pt x="10129519" y="939801"/>
                </a:cubicBezTo>
                <a:lnTo>
                  <a:pt x="10129519" y="939797"/>
                </a:lnTo>
                <a:cubicBezTo>
                  <a:pt x="10149671" y="1088343"/>
                  <a:pt x="9862698" y="1097683"/>
                  <a:pt x="9696272" y="1127761"/>
                </a:cubicBezTo>
                <a:cubicBezTo>
                  <a:pt x="7881145" y="1182798"/>
                  <a:pt x="5957590" y="1227169"/>
                  <a:pt x="4220632" y="1127761"/>
                </a:cubicBezTo>
                <a:cubicBezTo>
                  <a:pt x="4234573" y="1233863"/>
                  <a:pt x="4279120" y="1388342"/>
                  <a:pt x="4377877" y="1613330"/>
                </a:cubicBezTo>
                <a:cubicBezTo>
                  <a:pt x="3394915" y="1461994"/>
                  <a:pt x="2023672" y="1182607"/>
                  <a:pt x="1688253" y="1127761"/>
                </a:cubicBezTo>
                <a:cubicBezTo>
                  <a:pt x="1185968" y="1222303"/>
                  <a:pt x="875971" y="1134133"/>
                  <a:pt x="433246" y="1127761"/>
                </a:cubicBezTo>
                <a:cubicBezTo>
                  <a:pt x="145426" y="1090712"/>
                  <a:pt x="56023" y="1065188"/>
                  <a:pt x="0" y="939797"/>
                </a:cubicBezTo>
                <a:lnTo>
                  <a:pt x="0" y="939801"/>
                </a:lnTo>
                <a:cubicBezTo>
                  <a:pt x="58722" y="857118"/>
                  <a:pt x="-46790" y="813716"/>
                  <a:pt x="0" y="657860"/>
                </a:cubicBezTo>
                <a:lnTo>
                  <a:pt x="0" y="657860"/>
                </a:lnTo>
                <a:cubicBezTo>
                  <a:pt x="-20198" y="617140"/>
                  <a:pt x="16649" y="367071"/>
                  <a:pt x="0" y="187963"/>
                </a:cubicBezTo>
                <a:close/>
              </a:path>
              <a:path w="10129519" h="1127761" stroke="0" extrusionOk="0">
                <a:moveTo>
                  <a:pt x="0" y="187963"/>
                </a:moveTo>
                <a:cubicBezTo>
                  <a:pt x="-23365" y="118058"/>
                  <a:pt x="168407" y="35734"/>
                  <a:pt x="433246" y="0"/>
                </a:cubicBezTo>
                <a:cubicBezTo>
                  <a:pt x="879228" y="42040"/>
                  <a:pt x="1352487" y="-25518"/>
                  <a:pt x="1688253" y="0"/>
                </a:cubicBezTo>
                <a:lnTo>
                  <a:pt x="1688253" y="0"/>
                </a:lnTo>
                <a:cubicBezTo>
                  <a:pt x="2668606" y="38579"/>
                  <a:pt x="3842041" y="38668"/>
                  <a:pt x="4220632" y="0"/>
                </a:cubicBezTo>
                <a:cubicBezTo>
                  <a:pt x="5569467" y="-309326"/>
                  <a:pt x="8928191" y="-165573"/>
                  <a:pt x="9696272" y="0"/>
                </a:cubicBezTo>
                <a:cubicBezTo>
                  <a:pt x="10005327" y="-19926"/>
                  <a:pt x="10084052" y="33351"/>
                  <a:pt x="10129519" y="187963"/>
                </a:cubicBezTo>
                <a:cubicBezTo>
                  <a:pt x="10003872" y="308562"/>
                  <a:pt x="10047887" y="543594"/>
                  <a:pt x="10129519" y="657860"/>
                </a:cubicBezTo>
                <a:lnTo>
                  <a:pt x="10129519" y="657860"/>
                </a:lnTo>
                <a:cubicBezTo>
                  <a:pt x="10168520" y="789068"/>
                  <a:pt x="10096742" y="896574"/>
                  <a:pt x="10129519" y="939801"/>
                </a:cubicBezTo>
                <a:lnTo>
                  <a:pt x="10129519" y="939797"/>
                </a:lnTo>
                <a:cubicBezTo>
                  <a:pt x="10135523" y="1009425"/>
                  <a:pt x="9942247" y="1066282"/>
                  <a:pt x="9696272" y="1127761"/>
                </a:cubicBezTo>
                <a:cubicBezTo>
                  <a:pt x="6923977" y="1135942"/>
                  <a:pt x="6319545" y="1254617"/>
                  <a:pt x="4220632" y="1127761"/>
                </a:cubicBezTo>
                <a:cubicBezTo>
                  <a:pt x="4242242" y="1317187"/>
                  <a:pt x="4416394" y="1523896"/>
                  <a:pt x="4377877" y="1613330"/>
                </a:cubicBezTo>
                <a:cubicBezTo>
                  <a:pt x="3705136" y="1251394"/>
                  <a:pt x="2766911" y="1580523"/>
                  <a:pt x="1688253" y="1127761"/>
                </a:cubicBezTo>
                <a:cubicBezTo>
                  <a:pt x="1160662" y="1143417"/>
                  <a:pt x="1020331" y="1130116"/>
                  <a:pt x="433246" y="1127761"/>
                </a:cubicBezTo>
                <a:cubicBezTo>
                  <a:pt x="213713" y="1100330"/>
                  <a:pt x="16676" y="1028604"/>
                  <a:pt x="0" y="939797"/>
                </a:cubicBezTo>
                <a:lnTo>
                  <a:pt x="0" y="939801"/>
                </a:lnTo>
                <a:cubicBezTo>
                  <a:pt x="25100" y="807094"/>
                  <a:pt x="39334" y="737859"/>
                  <a:pt x="0" y="657860"/>
                </a:cubicBezTo>
                <a:lnTo>
                  <a:pt x="0" y="657860"/>
                </a:lnTo>
                <a:cubicBezTo>
                  <a:pt x="-88013" y="553989"/>
                  <a:pt x="-28334" y="319036"/>
                  <a:pt x="0" y="187963"/>
                </a:cubicBezTo>
                <a:close/>
              </a:path>
              <a:path w="10129519" h="1127761" fill="none" stroke="0" extrusionOk="0">
                <a:moveTo>
                  <a:pt x="0" y="187963"/>
                </a:moveTo>
                <a:cubicBezTo>
                  <a:pt x="-10332" y="53800"/>
                  <a:pt x="226449" y="7340"/>
                  <a:pt x="433246" y="0"/>
                </a:cubicBezTo>
                <a:cubicBezTo>
                  <a:pt x="876423" y="36369"/>
                  <a:pt x="1524245" y="-36073"/>
                  <a:pt x="1688253" y="0"/>
                </a:cubicBezTo>
                <a:lnTo>
                  <a:pt x="1688253" y="0"/>
                </a:lnTo>
                <a:cubicBezTo>
                  <a:pt x="2520359" y="-30069"/>
                  <a:pt x="3080056" y="-160928"/>
                  <a:pt x="4220632" y="0"/>
                </a:cubicBezTo>
                <a:cubicBezTo>
                  <a:pt x="5694574" y="85614"/>
                  <a:pt x="6988226" y="-32351"/>
                  <a:pt x="9696272" y="0"/>
                </a:cubicBezTo>
                <a:cubicBezTo>
                  <a:pt x="9949943" y="18376"/>
                  <a:pt x="10120610" y="74088"/>
                  <a:pt x="10129519" y="187963"/>
                </a:cubicBezTo>
                <a:cubicBezTo>
                  <a:pt x="10111787" y="336016"/>
                  <a:pt x="10050973" y="460609"/>
                  <a:pt x="10129519" y="657860"/>
                </a:cubicBezTo>
                <a:lnTo>
                  <a:pt x="10129519" y="657860"/>
                </a:lnTo>
                <a:cubicBezTo>
                  <a:pt x="10068889" y="760625"/>
                  <a:pt x="10155759" y="897480"/>
                  <a:pt x="10129519" y="939801"/>
                </a:cubicBezTo>
                <a:lnTo>
                  <a:pt x="10129519" y="939797"/>
                </a:lnTo>
                <a:cubicBezTo>
                  <a:pt x="10133502" y="1040309"/>
                  <a:pt x="9901467" y="1113640"/>
                  <a:pt x="9696272" y="1127761"/>
                </a:cubicBezTo>
                <a:cubicBezTo>
                  <a:pt x="8030616" y="1324684"/>
                  <a:pt x="5649122" y="899245"/>
                  <a:pt x="4220632" y="1127761"/>
                </a:cubicBezTo>
                <a:cubicBezTo>
                  <a:pt x="4246808" y="1203982"/>
                  <a:pt x="4237146" y="1398061"/>
                  <a:pt x="4377877" y="1613330"/>
                </a:cubicBezTo>
                <a:cubicBezTo>
                  <a:pt x="3321894" y="1490722"/>
                  <a:pt x="2196347" y="1254758"/>
                  <a:pt x="1688253" y="1127761"/>
                </a:cubicBezTo>
                <a:cubicBezTo>
                  <a:pt x="1127591" y="1149354"/>
                  <a:pt x="757994" y="1167174"/>
                  <a:pt x="433246" y="1127761"/>
                </a:cubicBezTo>
                <a:cubicBezTo>
                  <a:pt x="164044" y="1100827"/>
                  <a:pt x="63404" y="1072073"/>
                  <a:pt x="0" y="939797"/>
                </a:cubicBezTo>
                <a:lnTo>
                  <a:pt x="0" y="939801"/>
                </a:lnTo>
                <a:cubicBezTo>
                  <a:pt x="55217" y="852146"/>
                  <a:pt x="-33835" y="796660"/>
                  <a:pt x="0" y="657860"/>
                </a:cubicBezTo>
                <a:lnTo>
                  <a:pt x="0" y="657860"/>
                </a:lnTo>
                <a:cubicBezTo>
                  <a:pt x="-2562" y="524693"/>
                  <a:pt x="10408" y="404323"/>
                  <a:pt x="0" y="187963"/>
                </a:cubicBezTo>
                <a:close/>
              </a:path>
              <a:path w="10129519" h="1127761" fill="none" stroke="0" extrusionOk="0">
                <a:moveTo>
                  <a:pt x="0" y="187963"/>
                </a:moveTo>
                <a:cubicBezTo>
                  <a:pt x="-22340" y="71131"/>
                  <a:pt x="192590" y="-12702"/>
                  <a:pt x="433246" y="0"/>
                </a:cubicBezTo>
                <a:cubicBezTo>
                  <a:pt x="900991" y="31507"/>
                  <a:pt x="1541626" y="-24360"/>
                  <a:pt x="1688253" y="0"/>
                </a:cubicBezTo>
                <a:lnTo>
                  <a:pt x="1688253" y="0"/>
                </a:lnTo>
                <a:cubicBezTo>
                  <a:pt x="2447186" y="-36258"/>
                  <a:pt x="3156598" y="20851"/>
                  <a:pt x="4220632" y="0"/>
                </a:cubicBezTo>
                <a:cubicBezTo>
                  <a:pt x="5701580" y="124983"/>
                  <a:pt x="7013550" y="-7399"/>
                  <a:pt x="9696272" y="0"/>
                </a:cubicBezTo>
                <a:cubicBezTo>
                  <a:pt x="9974505" y="15755"/>
                  <a:pt x="10110706" y="74370"/>
                  <a:pt x="10129519" y="187963"/>
                </a:cubicBezTo>
                <a:cubicBezTo>
                  <a:pt x="10104629" y="348287"/>
                  <a:pt x="10063118" y="449864"/>
                  <a:pt x="10129519" y="657860"/>
                </a:cubicBezTo>
                <a:lnTo>
                  <a:pt x="10129519" y="657860"/>
                </a:lnTo>
                <a:cubicBezTo>
                  <a:pt x="10081849" y="771700"/>
                  <a:pt x="10153626" y="897452"/>
                  <a:pt x="10129519" y="939801"/>
                </a:cubicBezTo>
                <a:lnTo>
                  <a:pt x="10129519" y="939797"/>
                </a:lnTo>
                <a:cubicBezTo>
                  <a:pt x="10144669" y="1059434"/>
                  <a:pt x="9877721" y="1091654"/>
                  <a:pt x="9696272" y="1127761"/>
                </a:cubicBezTo>
                <a:cubicBezTo>
                  <a:pt x="8092646" y="1054513"/>
                  <a:pt x="5931174" y="1186495"/>
                  <a:pt x="4220632" y="1127761"/>
                </a:cubicBezTo>
                <a:cubicBezTo>
                  <a:pt x="4224741" y="1212751"/>
                  <a:pt x="4254113" y="1388073"/>
                  <a:pt x="4377877" y="1613330"/>
                </a:cubicBezTo>
                <a:cubicBezTo>
                  <a:pt x="3354793" y="1447991"/>
                  <a:pt x="2073640" y="1164523"/>
                  <a:pt x="1688253" y="1127761"/>
                </a:cubicBezTo>
                <a:cubicBezTo>
                  <a:pt x="1196208" y="1187745"/>
                  <a:pt x="804692" y="1136453"/>
                  <a:pt x="433246" y="1127761"/>
                </a:cubicBezTo>
                <a:cubicBezTo>
                  <a:pt x="150249" y="1086353"/>
                  <a:pt x="52548" y="1064737"/>
                  <a:pt x="0" y="939797"/>
                </a:cubicBezTo>
                <a:lnTo>
                  <a:pt x="0" y="939801"/>
                </a:lnTo>
                <a:cubicBezTo>
                  <a:pt x="54031" y="863211"/>
                  <a:pt x="-39025" y="802551"/>
                  <a:pt x="0" y="657860"/>
                </a:cubicBezTo>
                <a:lnTo>
                  <a:pt x="0" y="657860"/>
                </a:lnTo>
                <a:cubicBezTo>
                  <a:pt x="-14438" y="568922"/>
                  <a:pt x="37562" y="402734"/>
                  <a:pt x="0" y="187963"/>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custGeom>
                    <a:avLst/>
                    <a:gdLst>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29519" h="1127761" fill="none" extrusionOk="0">
                        <a:moveTo>
                          <a:pt x="0" y="187963"/>
                        </a:moveTo>
                        <a:cubicBezTo>
                          <a:pt x="-35224" y="113064"/>
                          <a:pt x="210227" y="-30888"/>
                          <a:pt x="433246" y="0"/>
                        </a:cubicBezTo>
                        <a:cubicBezTo>
                          <a:pt x="927023" y="38886"/>
                          <a:pt x="1538505" y="-11279"/>
                          <a:pt x="1688253" y="0"/>
                        </a:cubicBezTo>
                        <a:lnTo>
                          <a:pt x="1688253" y="0"/>
                        </a:lnTo>
                        <a:cubicBezTo>
                          <a:pt x="2363444" y="-65718"/>
                          <a:pt x="3126736" y="42098"/>
                          <a:pt x="4220632" y="0"/>
                        </a:cubicBezTo>
                        <a:cubicBezTo>
                          <a:pt x="5559231" y="-92902"/>
                          <a:pt x="7182555" y="-3833"/>
                          <a:pt x="9696272" y="0"/>
                        </a:cubicBezTo>
                        <a:cubicBezTo>
                          <a:pt x="9966608" y="16698"/>
                          <a:pt x="10115451" y="81158"/>
                          <a:pt x="10129519" y="187963"/>
                        </a:cubicBezTo>
                        <a:cubicBezTo>
                          <a:pt x="10100547" y="363771"/>
                          <a:pt x="10073983" y="443156"/>
                          <a:pt x="10129519" y="657860"/>
                        </a:cubicBezTo>
                        <a:lnTo>
                          <a:pt x="10129519" y="657860"/>
                        </a:lnTo>
                        <a:cubicBezTo>
                          <a:pt x="10083471" y="774515"/>
                          <a:pt x="10153429" y="886096"/>
                          <a:pt x="10129519" y="939801"/>
                        </a:cubicBezTo>
                        <a:lnTo>
                          <a:pt x="10129519" y="939797"/>
                        </a:lnTo>
                        <a:cubicBezTo>
                          <a:pt x="10141537" y="1068347"/>
                          <a:pt x="9898520" y="1115849"/>
                          <a:pt x="9696272" y="1127761"/>
                        </a:cubicBezTo>
                        <a:cubicBezTo>
                          <a:pt x="7853384" y="1201508"/>
                          <a:pt x="5933587" y="1212344"/>
                          <a:pt x="4220632" y="1127761"/>
                        </a:cubicBezTo>
                        <a:cubicBezTo>
                          <a:pt x="4225082" y="1228895"/>
                          <a:pt x="4274854" y="1401042"/>
                          <a:pt x="4377877" y="1613330"/>
                        </a:cubicBezTo>
                        <a:cubicBezTo>
                          <a:pt x="3379170" y="1446547"/>
                          <a:pt x="2027657" y="1184829"/>
                          <a:pt x="1688253" y="1127761"/>
                        </a:cubicBezTo>
                        <a:cubicBezTo>
                          <a:pt x="1173319" y="1210351"/>
                          <a:pt x="864465" y="1135366"/>
                          <a:pt x="433246" y="1127761"/>
                        </a:cubicBezTo>
                        <a:cubicBezTo>
                          <a:pt x="155254" y="1102302"/>
                          <a:pt x="50881" y="1062081"/>
                          <a:pt x="0" y="939797"/>
                        </a:cubicBezTo>
                        <a:lnTo>
                          <a:pt x="0" y="939801"/>
                        </a:lnTo>
                        <a:cubicBezTo>
                          <a:pt x="52876" y="867397"/>
                          <a:pt x="-40036" y="796862"/>
                          <a:pt x="0" y="657860"/>
                        </a:cubicBezTo>
                        <a:lnTo>
                          <a:pt x="0" y="657860"/>
                        </a:lnTo>
                        <a:cubicBezTo>
                          <a:pt x="-17974" y="582935"/>
                          <a:pt x="2097" y="390469"/>
                          <a:pt x="0" y="187963"/>
                        </a:cubicBezTo>
                        <a:close/>
                      </a:path>
                      <a:path w="10129519" h="1127761" stroke="0" extrusionOk="0">
                        <a:moveTo>
                          <a:pt x="0" y="187963"/>
                        </a:moveTo>
                        <a:cubicBezTo>
                          <a:pt x="-9907" y="98634"/>
                          <a:pt x="175400" y="24828"/>
                          <a:pt x="433246" y="0"/>
                        </a:cubicBezTo>
                        <a:cubicBezTo>
                          <a:pt x="920651" y="28838"/>
                          <a:pt x="1386297" y="-33329"/>
                          <a:pt x="1688253" y="0"/>
                        </a:cubicBezTo>
                        <a:lnTo>
                          <a:pt x="1688253" y="0"/>
                        </a:lnTo>
                        <a:cubicBezTo>
                          <a:pt x="2652924" y="23690"/>
                          <a:pt x="3817708" y="68238"/>
                          <a:pt x="4220632" y="0"/>
                        </a:cubicBezTo>
                        <a:cubicBezTo>
                          <a:pt x="5547750" y="-172670"/>
                          <a:pt x="8863216" y="-101364"/>
                          <a:pt x="9696272" y="0"/>
                        </a:cubicBezTo>
                        <a:cubicBezTo>
                          <a:pt x="9991183" y="-9432"/>
                          <a:pt x="10097367" y="54040"/>
                          <a:pt x="10129519" y="187963"/>
                        </a:cubicBezTo>
                        <a:cubicBezTo>
                          <a:pt x="10014894" y="310096"/>
                          <a:pt x="10052458" y="529055"/>
                          <a:pt x="10129519" y="657860"/>
                        </a:cubicBezTo>
                        <a:lnTo>
                          <a:pt x="10129519" y="657860"/>
                        </a:lnTo>
                        <a:cubicBezTo>
                          <a:pt x="10169985" y="786751"/>
                          <a:pt x="10094100" y="893566"/>
                          <a:pt x="10129519" y="939801"/>
                        </a:cubicBezTo>
                        <a:lnTo>
                          <a:pt x="10129519" y="939797"/>
                        </a:lnTo>
                        <a:cubicBezTo>
                          <a:pt x="10136984" y="1012053"/>
                          <a:pt x="9928972" y="1082619"/>
                          <a:pt x="9696272" y="1127761"/>
                        </a:cubicBezTo>
                        <a:cubicBezTo>
                          <a:pt x="6981075" y="1119140"/>
                          <a:pt x="6238908" y="1207204"/>
                          <a:pt x="4220632" y="1127761"/>
                        </a:cubicBezTo>
                        <a:cubicBezTo>
                          <a:pt x="4233424" y="1323382"/>
                          <a:pt x="4421908" y="1535327"/>
                          <a:pt x="4377877" y="1613330"/>
                        </a:cubicBezTo>
                        <a:cubicBezTo>
                          <a:pt x="3696837" y="1414356"/>
                          <a:pt x="2802034" y="1477080"/>
                          <a:pt x="1688253" y="1127761"/>
                        </a:cubicBezTo>
                        <a:cubicBezTo>
                          <a:pt x="1158742" y="1142556"/>
                          <a:pt x="1012141" y="1112541"/>
                          <a:pt x="433246" y="1127761"/>
                        </a:cubicBezTo>
                        <a:cubicBezTo>
                          <a:pt x="199608" y="1107800"/>
                          <a:pt x="20120" y="1047161"/>
                          <a:pt x="0" y="939797"/>
                        </a:cubicBezTo>
                        <a:lnTo>
                          <a:pt x="0" y="939801"/>
                        </a:lnTo>
                        <a:cubicBezTo>
                          <a:pt x="32256" y="800864"/>
                          <a:pt x="28011" y="736483"/>
                          <a:pt x="0" y="657860"/>
                        </a:cubicBezTo>
                        <a:lnTo>
                          <a:pt x="0" y="657860"/>
                        </a:lnTo>
                        <a:cubicBezTo>
                          <a:pt x="-86825" y="566427"/>
                          <a:pt x="-40240" y="322531"/>
                          <a:pt x="0" y="187963"/>
                        </a:cubicBezTo>
                        <a:close/>
                      </a:path>
                      <a:path w="10129519" h="1127761" fill="none" stroke="0" extrusionOk="0">
                        <a:moveTo>
                          <a:pt x="0" y="187963"/>
                        </a:moveTo>
                        <a:cubicBezTo>
                          <a:pt x="-9223" y="60226"/>
                          <a:pt x="191704" y="1118"/>
                          <a:pt x="433246" y="0"/>
                        </a:cubicBezTo>
                        <a:cubicBezTo>
                          <a:pt x="892370" y="43158"/>
                          <a:pt x="1537289" y="-42107"/>
                          <a:pt x="1688253" y="0"/>
                        </a:cubicBezTo>
                        <a:lnTo>
                          <a:pt x="1688253" y="0"/>
                        </a:lnTo>
                        <a:cubicBezTo>
                          <a:pt x="2542874" y="36930"/>
                          <a:pt x="3140870" y="-107259"/>
                          <a:pt x="4220632" y="0"/>
                        </a:cubicBezTo>
                        <a:cubicBezTo>
                          <a:pt x="5763557" y="143834"/>
                          <a:pt x="6968576" y="-64537"/>
                          <a:pt x="9696272" y="0"/>
                        </a:cubicBezTo>
                        <a:cubicBezTo>
                          <a:pt x="9959656" y="5648"/>
                          <a:pt x="10119910" y="81413"/>
                          <a:pt x="10129519" y="187963"/>
                        </a:cubicBezTo>
                        <a:cubicBezTo>
                          <a:pt x="10113201" y="336946"/>
                          <a:pt x="10062434" y="441302"/>
                          <a:pt x="10129519" y="657860"/>
                        </a:cubicBezTo>
                        <a:lnTo>
                          <a:pt x="10129519" y="657860"/>
                        </a:lnTo>
                        <a:cubicBezTo>
                          <a:pt x="10068877" y="762945"/>
                          <a:pt x="10152343" y="893766"/>
                          <a:pt x="10129519" y="939801"/>
                        </a:cubicBezTo>
                        <a:lnTo>
                          <a:pt x="10129519" y="939797"/>
                        </a:lnTo>
                        <a:cubicBezTo>
                          <a:pt x="10139424" y="1028926"/>
                          <a:pt x="9901490" y="1110701"/>
                          <a:pt x="9696272" y="1127761"/>
                        </a:cubicBezTo>
                        <a:cubicBezTo>
                          <a:pt x="8069595" y="1070371"/>
                          <a:pt x="5695907" y="948372"/>
                          <a:pt x="4220632" y="1127761"/>
                        </a:cubicBezTo>
                        <a:cubicBezTo>
                          <a:pt x="4221409" y="1192534"/>
                          <a:pt x="4257214" y="1407128"/>
                          <a:pt x="4377877" y="1613330"/>
                        </a:cubicBezTo>
                        <a:cubicBezTo>
                          <a:pt x="3314491" y="1402856"/>
                          <a:pt x="2140083" y="1201100"/>
                          <a:pt x="1688253" y="1127761"/>
                        </a:cubicBezTo>
                        <a:cubicBezTo>
                          <a:pt x="1143389" y="1156426"/>
                          <a:pt x="773634" y="1142229"/>
                          <a:pt x="433246" y="1127761"/>
                        </a:cubicBezTo>
                        <a:cubicBezTo>
                          <a:pt x="161303" y="1104594"/>
                          <a:pt x="41977" y="1062752"/>
                          <a:pt x="0" y="939797"/>
                        </a:cubicBezTo>
                        <a:lnTo>
                          <a:pt x="0" y="939801"/>
                        </a:lnTo>
                        <a:cubicBezTo>
                          <a:pt x="56167" y="849453"/>
                          <a:pt x="-28830" y="798796"/>
                          <a:pt x="0" y="657860"/>
                        </a:cubicBezTo>
                        <a:lnTo>
                          <a:pt x="0" y="657860"/>
                        </a:lnTo>
                        <a:cubicBezTo>
                          <a:pt x="-9809" y="537886"/>
                          <a:pt x="12718" y="424802"/>
                          <a:pt x="0" y="187963"/>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Chia sẻ những điều thú vị về rừng theo hiểu biết hoặc theo tưởng tượng của em.</a:t>
            </a:r>
            <a:endParaRPr lang="vi-VN" sz="3200" dirty="0">
              <a:solidFill>
                <a:srgbClr val="0070C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2876D9F-B7D4-57BF-2846-44BD8875E16C}"/>
              </a:ext>
            </a:extLst>
          </p:cNvPr>
          <p:cNvPicPr>
            <a:picLocks noChangeAspect="1"/>
          </p:cNvPicPr>
          <p:nvPr/>
        </p:nvPicPr>
        <p:blipFill>
          <a:blip r:embed="rId3"/>
          <a:stretch>
            <a:fillRect/>
          </a:stretch>
        </p:blipFill>
        <p:spPr>
          <a:xfrm>
            <a:off x="2103120" y="1886650"/>
            <a:ext cx="7915910" cy="406329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7" name="Google Shape;127;p1"/>
          <p:cNvSpPr/>
          <p:nvPr/>
        </p:nvSpPr>
        <p:spPr>
          <a:xfrm>
            <a:off x="3810000" y="5218001"/>
            <a:ext cx="4131457" cy="543549"/>
          </a:xfrm>
          <a:prstGeom prst="roundRect">
            <a:avLst>
              <a:gd name="adj" fmla="val 50000"/>
            </a:avLst>
          </a:prstGeom>
          <a:solidFill>
            <a:srgbClr val="385623"/>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1" u="none" strike="noStrike" cap="none" dirty="0">
                <a:solidFill>
                  <a:schemeClr val="lt1"/>
                </a:solidFill>
                <a:latin typeface="Tahoma"/>
                <a:ea typeface="Tahoma"/>
                <a:cs typeface="Tahoma"/>
                <a:sym typeface="Tahoma"/>
              </a:rPr>
              <a:t>Theo</a:t>
            </a:r>
            <a:r>
              <a:rPr lang="en-US" sz="2400" b="0" i="0" u="none" strike="noStrike" cap="none" dirty="0">
                <a:solidFill>
                  <a:schemeClr val="lt1"/>
                </a:solidFill>
                <a:latin typeface="Tahoma"/>
                <a:ea typeface="Tahoma"/>
                <a:cs typeface="Tahoma"/>
                <a:sym typeface="Tahoma"/>
              </a:rPr>
              <a:t> </a:t>
            </a:r>
            <a:r>
              <a:rPr lang="en-US" sz="2400" b="0" i="0" u="none" strike="noStrike" cap="none" dirty="0" err="1">
                <a:solidFill>
                  <a:schemeClr val="lt1"/>
                </a:solidFill>
                <a:latin typeface="Tahoma"/>
                <a:ea typeface="Tahoma"/>
                <a:cs typeface="Tahoma"/>
                <a:sym typeface="Tahoma"/>
              </a:rPr>
              <a:t>Nguyễn</a:t>
            </a:r>
            <a:r>
              <a:rPr lang="en-US" sz="2400" b="0" i="0" u="none" strike="noStrike" cap="none" dirty="0">
                <a:solidFill>
                  <a:schemeClr val="lt1"/>
                </a:solidFill>
                <a:latin typeface="Tahoma"/>
                <a:ea typeface="Tahoma"/>
                <a:cs typeface="Tahoma"/>
                <a:sym typeface="Tahoma"/>
              </a:rPr>
              <a:t> Phan </a:t>
            </a:r>
            <a:r>
              <a:rPr lang="en-US" sz="2400" b="0" i="0" u="none" strike="noStrike" cap="none" dirty="0" err="1">
                <a:solidFill>
                  <a:schemeClr val="lt1"/>
                </a:solidFill>
                <a:latin typeface="Tahoma"/>
                <a:ea typeface="Tahoma"/>
                <a:cs typeface="Tahoma"/>
                <a:sym typeface="Tahoma"/>
              </a:rPr>
              <a:t>Hách</a:t>
            </a:r>
            <a:endParaRPr sz="2400" b="0" i="0" u="none" strike="noStrike" cap="none" dirty="0">
              <a:solidFill>
                <a:schemeClr val="lt1"/>
              </a:solidFill>
              <a:latin typeface="Tahoma"/>
              <a:ea typeface="Tahoma"/>
              <a:cs typeface="Tahoma"/>
              <a:sym typeface="Tahoma"/>
            </a:endParaRPr>
          </a:p>
        </p:txBody>
      </p:sp>
      <p:pic>
        <p:nvPicPr>
          <p:cNvPr id="2" name="Picture 1">
            <a:extLst>
              <a:ext uri="{FF2B5EF4-FFF2-40B4-BE49-F238E27FC236}">
                <a16:creationId xmlns:a16="http://schemas.microsoft.com/office/drawing/2014/main" id="{88B3E617-D93C-7CD2-19BF-CE3EC3802AF2}"/>
              </a:ext>
            </a:extLst>
          </p:cNvPr>
          <p:cNvPicPr>
            <a:picLocks noChangeAspect="1"/>
          </p:cNvPicPr>
          <p:nvPr/>
        </p:nvPicPr>
        <p:blipFill>
          <a:blip r:embed="rId3"/>
          <a:stretch>
            <a:fillRect/>
          </a:stretch>
        </p:blipFill>
        <p:spPr>
          <a:xfrm>
            <a:off x="4785225" y="280367"/>
            <a:ext cx="3109229" cy="1115665"/>
          </a:xfrm>
          <a:prstGeom prst="rect">
            <a:avLst/>
          </a:prstGeom>
        </p:spPr>
      </p:pic>
      <p:pic>
        <p:nvPicPr>
          <p:cNvPr id="3" name="Picture 2">
            <a:extLst>
              <a:ext uri="{FF2B5EF4-FFF2-40B4-BE49-F238E27FC236}">
                <a16:creationId xmlns:a16="http://schemas.microsoft.com/office/drawing/2014/main" id="{19287B80-09AF-4605-ED95-957E71CC2D6D}"/>
              </a:ext>
            </a:extLst>
          </p:cNvPr>
          <p:cNvPicPr>
            <a:picLocks noChangeAspect="1"/>
          </p:cNvPicPr>
          <p:nvPr/>
        </p:nvPicPr>
        <p:blipFill>
          <a:blip r:embed="rId4"/>
          <a:stretch>
            <a:fillRect/>
          </a:stretch>
        </p:blipFill>
        <p:spPr>
          <a:xfrm>
            <a:off x="2368993" y="1391747"/>
            <a:ext cx="7352413" cy="3993226"/>
          </a:xfrm>
          <a:prstGeom prst="rect">
            <a:avLst/>
          </a:prstGeom>
        </p:spPr>
      </p:pic>
      <p:sp>
        <p:nvSpPr>
          <p:cNvPr id="5" name="TextBox 4">
            <a:extLst>
              <a:ext uri="{FF2B5EF4-FFF2-40B4-BE49-F238E27FC236}">
                <a16:creationId xmlns:a16="http://schemas.microsoft.com/office/drawing/2014/main" id="{BE9F7C82-2FA3-8BCF-CF33-9AAF928295AD}"/>
              </a:ext>
            </a:extLst>
          </p:cNvPr>
          <p:cNvSpPr txBox="1"/>
          <p:nvPr/>
        </p:nvSpPr>
        <p:spPr>
          <a:xfrm>
            <a:off x="4112260" y="6381988"/>
            <a:ext cx="72491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7"/>
                                        </p:tgtEl>
                                        <p:attrNameLst>
                                          <p:attrName>style.visibility</p:attrName>
                                        </p:attrNameLst>
                                      </p:cBhvr>
                                      <p:to>
                                        <p:strVal val="visible"/>
                                      </p:to>
                                    </p:set>
                                    <p:anim calcmode="lin" valueType="num">
                                      <p:cBhvr additive="base">
                                        <p:cTn id="19" dur="250"/>
                                        <p:tgtEl>
                                          <p:spTgt spid="127"/>
                                        </p:tgtEl>
                                        <p:attrNameLst>
                                          <p:attrName>ppt_w</p:attrName>
                                        </p:attrNameLst>
                                      </p:cBhvr>
                                      <p:tavLst>
                                        <p:tav tm="0">
                                          <p:val>
                                            <p:strVal val="0"/>
                                          </p:val>
                                        </p:tav>
                                        <p:tav tm="100000">
                                          <p:val>
                                            <p:strVal val="#ppt_w"/>
                                          </p:val>
                                        </p:tav>
                                      </p:tavLst>
                                    </p:anim>
                                    <p:anim calcmode="lin" valueType="num">
                                      <p:cBhvr additive="base">
                                        <p:cTn id="20" dur="250"/>
                                        <p:tgtEl>
                                          <p:spTgt spid="12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
          <p:cNvSpPr/>
          <p:nvPr/>
        </p:nvSpPr>
        <p:spPr>
          <a:xfrm>
            <a:off x="3474720" y="304800"/>
            <a:ext cx="7934960" cy="625855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4" name="Google Shape;134;p2"/>
          <p:cNvSpPr/>
          <p:nvPr/>
        </p:nvSpPr>
        <p:spPr>
          <a:xfrm>
            <a:off x="874887" y="1675749"/>
            <a:ext cx="3190240" cy="3190240"/>
          </a:xfrm>
          <a:prstGeom prst="ellipse">
            <a:avLst/>
          </a:prstGeom>
          <a:solidFill>
            <a:schemeClr val="lt1"/>
          </a:solid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5" name="Google Shape;135;p2"/>
          <p:cNvSpPr/>
          <p:nvPr/>
        </p:nvSpPr>
        <p:spPr>
          <a:xfrm>
            <a:off x="1190046" y="2716205"/>
            <a:ext cx="2611612"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385623"/>
                </a:solidFill>
                <a:latin typeface="Cambria" panose="02040503050406030204" pitchFamily="18" charset="0"/>
                <a:ea typeface="Cambria" panose="02040503050406030204" pitchFamily="18" charset="0"/>
                <a:cs typeface="Tahoma"/>
                <a:sym typeface="Tahoma"/>
              </a:rPr>
              <a:t>YÊU CẦU CẦN ĐẠT</a:t>
            </a:r>
            <a:endParaRPr sz="4000" b="1"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grpSp>
        <p:nvGrpSpPr>
          <p:cNvPr id="136" name="Google Shape;136;p2"/>
          <p:cNvGrpSpPr/>
          <p:nvPr/>
        </p:nvGrpSpPr>
        <p:grpSpPr>
          <a:xfrm>
            <a:off x="4043680" y="548640"/>
            <a:ext cx="7142480" cy="1638731"/>
            <a:chOff x="3992603" y="1565709"/>
            <a:chExt cx="6716884" cy="1252081"/>
          </a:xfrm>
        </p:grpSpPr>
        <p:sp>
          <p:nvSpPr>
            <p:cNvPr id="137" name="Google Shape;137;p2"/>
            <p:cNvSpPr/>
            <p:nvPr/>
          </p:nvSpPr>
          <p:spPr>
            <a:xfrm>
              <a:off x="4797529" y="1572262"/>
              <a:ext cx="5911958" cy="1245528"/>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8" name="Google Shape;138;p2"/>
            <p:cNvSpPr/>
            <p:nvPr/>
          </p:nvSpPr>
          <p:spPr>
            <a:xfrm>
              <a:off x="3992603" y="1688381"/>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1</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139" name="Google Shape;139;p2"/>
            <p:cNvSpPr/>
            <p:nvPr/>
          </p:nvSpPr>
          <p:spPr>
            <a:xfrm>
              <a:off x="4944558" y="1565709"/>
              <a:ext cx="5572359" cy="119927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dirty="0" err="1">
                  <a:solidFill>
                    <a:srgbClr val="002060"/>
                  </a:solidFill>
                  <a:latin typeface="Cambria" panose="02040503050406030204" pitchFamily="18" charset="0"/>
                  <a:ea typeface="Cambria" panose="02040503050406030204" pitchFamily="18" charset="0"/>
                  <a:cs typeface="Tahoma"/>
                  <a:sym typeface="Tahoma"/>
                </a:rPr>
                <a:t>Đọc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đúng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và</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diễn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cảm</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bài</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Kì</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diệu</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rừng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xanh</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biết</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nhấn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giọng</a:t>
              </a:r>
              <a:r>
                <a:rPr lang="en-US" sz="2400" dirty="0">
                  <a:solidFill>
                    <a:srgbClr val="002060"/>
                  </a:solidFill>
                  <a:latin typeface="Cambria" panose="02040503050406030204" pitchFamily="18" charset="0"/>
                  <a:ea typeface="Cambria" panose="02040503050406030204" pitchFamily="18" charset="0"/>
                  <a:cs typeface="Tahoma"/>
                  <a:sym typeface="Tahoma"/>
                </a:rPr>
                <a:t> ở </a:t>
              </a:r>
              <a:r>
                <a:rPr lang="en-US" sz="2400" dirty="0" err="1">
                  <a:solidFill>
                    <a:srgbClr val="002060"/>
                  </a:solidFill>
                  <a:latin typeface="Cambria" panose="02040503050406030204" pitchFamily="18" charset="0"/>
                  <a:ea typeface="Cambria" panose="02040503050406030204" pitchFamily="18" charset="0"/>
                  <a:cs typeface="Tahoma"/>
                  <a:sym typeface="Tahoma"/>
                </a:rPr>
                <a:t>những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từ</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quan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trọng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thể</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hiện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cảm</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xúc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thích</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thú</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trước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vẻ</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đẹp</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hoang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sơ</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đáng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yêu</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của</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rừng</a:t>
              </a:r>
              <a:r>
                <a:rPr lang="en-US" sz="2400" dirty="0">
                  <a:solidFill>
                    <a:srgbClr val="002060"/>
                  </a:solidFill>
                  <a:latin typeface="Cambria" panose="02040503050406030204" pitchFamily="18" charset="0"/>
                  <a:ea typeface="Cambria" panose="02040503050406030204" pitchFamily="18" charset="0"/>
                  <a:cs typeface="Tahoma"/>
                  <a:sym typeface="Tahoma"/>
                </a:rPr>
                <a:t>.</a:t>
              </a:r>
              <a:endParaRPr sz="2400" b="0" i="0" u="none" strike="noStrike" cap="none" dirty="0">
                <a:solidFill>
                  <a:srgbClr val="002060"/>
                </a:solidFill>
                <a:latin typeface="Cambria" panose="02040503050406030204" pitchFamily="18" charset="0"/>
                <a:ea typeface="Cambria" panose="02040503050406030204" pitchFamily="18" charset="0"/>
                <a:sym typeface="Arial"/>
              </a:endParaRPr>
            </a:p>
          </p:txBody>
        </p:sp>
      </p:grpSp>
      <p:grpSp>
        <p:nvGrpSpPr>
          <p:cNvPr id="140" name="Google Shape;140;p2"/>
          <p:cNvGrpSpPr/>
          <p:nvPr/>
        </p:nvGrpSpPr>
        <p:grpSpPr>
          <a:xfrm>
            <a:off x="4094481" y="2369383"/>
            <a:ext cx="7091679" cy="1824970"/>
            <a:chOff x="5222498" y="3481854"/>
            <a:chExt cx="6592513" cy="529623"/>
          </a:xfrm>
        </p:grpSpPr>
        <p:sp>
          <p:nvSpPr>
            <p:cNvPr id="141" name="Google Shape;141;p2"/>
            <p:cNvSpPr/>
            <p:nvPr/>
          </p:nvSpPr>
          <p:spPr>
            <a:xfrm>
              <a:off x="5996873" y="3481854"/>
              <a:ext cx="5818138" cy="529623"/>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42" name="Google Shape;142;p2"/>
            <p:cNvSpPr/>
            <p:nvPr/>
          </p:nvSpPr>
          <p:spPr>
            <a:xfrm>
              <a:off x="5222498" y="3551405"/>
              <a:ext cx="712086" cy="221742"/>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2</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143" name="Google Shape;143;p2"/>
            <p:cNvSpPr/>
            <p:nvPr/>
          </p:nvSpPr>
          <p:spPr>
            <a:xfrm>
              <a:off x="6218886" y="3555356"/>
              <a:ext cx="5454452" cy="38406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2000" b="0" i="0" u="none" strike="noStrike" cap="none" dirty="0">
                  <a:solidFill>
                    <a:srgbClr val="002060"/>
                  </a:solidFill>
                  <a:latin typeface="Cambria" panose="02040503050406030204" pitchFamily="18" charset="0"/>
                  <a:ea typeface="Cambria" panose="02040503050406030204" pitchFamily="18" charset="0"/>
                  <a:cs typeface="Tahoma"/>
                  <a:sym typeface="Tahoma"/>
                </a:rPr>
                <a:t>Nhận biết được từ ngữ, hình ảnh gợi tả không gian được thể hiện trong bài, hiểu được công dụng của từ ngữ, hình ảnh, biện pháp so sánh, nhân hoá... trong việc làm nổi bật vẻ đẹp của rừng.</a:t>
              </a:r>
              <a:endParaRPr lang="vi-VN" sz="2000" dirty="0">
                <a:solidFill>
                  <a:srgbClr val="002060"/>
                </a:solidFill>
                <a:latin typeface="Cambria" panose="02040503050406030204" pitchFamily="18" charset="0"/>
                <a:ea typeface="Cambria" panose="02040503050406030204" pitchFamily="18" charset="0"/>
                <a:sym typeface="Arial"/>
              </a:endParaRPr>
            </a:p>
          </p:txBody>
        </p:sp>
      </p:grpSp>
      <p:grpSp>
        <p:nvGrpSpPr>
          <p:cNvPr id="2" name="Google Shape;136;p2">
            <a:extLst>
              <a:ext uri="{FF2B5EF4-FFF2-40B4-BE49-F238E27FC236}">
                <a16:creationId xmlns:a16="http://schemas.microsoft.com/office/drawing/2014/main" id="{9668C39B-E312-CE6F-EB64-EFDA8F5F0A45}"/>
              </a:ext>
            </a:extLst>
          </p:cNvPr>
          <p:cNvGrpSpPr/>
          <p:nvPr/>
        </p:nvGrpSpPr>
        <p:grpSpPr>
          <a:xfrm>
            <a:off x="3992879" y="4560256"/>
            <a:ext cx="7152640" cy="1677983"/>
            <a:chOff x="3983048" y="1572262"/>
            <a:chExt cx="6726439" cy="1282072"/>
          </a:xfrm>
        </p:grpSpPr>
        <p:sp>
          <p:nvSpPr>
            <p:cNvPr id="3" name="Google Shape;137;p2">
              <a:extLst>
                <a:ext uri="{FF2B5EF4-FFF2-40B4-BE49-F238E27FC236}">
                  <a16:creationId xmlns:a16="http://schemas.microsoft.com/office/drawing/2014/main" id="{8B7D731A-6C6E-E74A-3BA1-606369C967E0}"/>
                </a:ext>
              </a:extLst>
            </p:cNvPr>
            <p:cNvSpPr/>
            <p:nvPr/>
          </p:nvSpPr>
          <p:spPr>
            <a:xfrm>
              <a:off x="4797529" y="1572262"/>
              <a:ext cx="5911958" cy="1282072"/>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4" name="Google Shape;138;p2">
              <a:extLst>
                <a:ext uri="{FF2B5EF4-FFF2-40B4-BE49-F238E27FC236}">
                  <a16:creationId xmlns:a16="http://schemas.microsoft.com/office/drawing/2014/main" id="{F4287D68-065E-2F22-57E8-F9760845829C}"/>
                </a:ext>
              </a:extLst>
            </p:cNvPr>
            <p:cNvSpPr/>
            <p:nvPr/>
          </p:nvSpPr>
          <p:spPr>
            <a:xfrm>
              <a:off x="3983048" y="1851400"/>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3</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5" name="Google Shape;139;p2">
              <a:extLst>
                <a:ext uri="{FF2B5EF4-FFF2-40B4-BE49-F238E27FC236}">
                  <a16:creationId xmlns:a16="http://schemas.microsoft.com/office/drawing/2014/main" id="{344B0F8F-710C-59F6-33FC-C8E6C49A4213}"/>
                </a:ext>
              </a:extLst>
            </p:cNvPr>
            <p:cNvSpPr/>
            <p:nvPr/>
          </p:nvSpPr>
          <p:spPr>
            <a:xfrm>
              <a:off x="5001885" y="1666625"/>
              <a:ext cx="5572359" cy="1177720"/>
            </a:xfrm>
            <a:prstGeom prst="rect">
              <a:avLst/>
            </a:prstGeom>
            <a:noFill/>
            <a:ln>
              <a:noFill/>
            </a:ln>
          </p:spPr>
          <p:txBody>
            <a:bodyPr spcFirstLastPara="1" wrap="square" lIns="91425" tIns="45700" rIns="91425" bIns="45700" anchor="t" anchorCtr="0">
              <a:spAutoFit/>
            </a:bodyPr>
            <a:lstStyle/>
            <a:p>
              <a:pPr algn="just" rtl="0">
                <a:spcBef>
                  <a:spcPts val="0"/>
                </a:spcBef>
                <a:spcAft>
                  <a:spcPts val="500"/>
                </a:spcAft>
              </a:pPr>
              <a:r>
                <a:rPr lang="vi-VN" sz="1800" b="0" i="0" u="none" strike="noStrike" dirty="0">
                  <a:solidFill>
                    <a:srgbClr val="002060"/>
                  </a:solidFill>
                  <a:effectLst/>
                  <a:latin typeface="Cambria" panose="02040503050406030204" pitchFamily="18" charset="0"/>
                  <a:ea typeface="Cambria" panose="02040503050406030204" pitchFamily="18" charset="0"/>
                </a:rPr>
                <a:t>Nhận biết được nội dung chính của bài đọc – vẻ đẹp kì thú của rừng xanh và cảm xúc yêu mến rừng, yêu mến thiên nhiên của tác giả. Hiểu được những từ ngữ, hình ảnh, biện pháp so sánh, nhân hoá... góp phần làm nổi bật vẻ đẹp của rừng.</a:t>
              </a:r>
              <a:endParaRPr lang="vi-VN" sz="3200" b="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600"/>
                                        <p:tgtEl>
                                          <p:spTgt spid="1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6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a:extLst>
              <a:ext uri="{FF2B5EF4-FFF2-40B4-BE49-F238E27FC236}">
                <a16:creationId xmlns:a16="http://schemas.microsoft.com/office/drawing/2014/main" id="{4E8244A3-631B-12A0-51BD-0774CF354B1E}"/>
              </a:ext>
            </a:extLst>
          </p:cNvPr>
          <p:cNvPicPr>
            <a:picLocks noChangeAspect="1"/>
          </p:cNvPicPr>
          <p:nvPr/>
        </p:nvPicPr>
        <p:blipFill>
          <a:blip r:embed="rId3"/>
          <a:stretch>
            <a:fillRect/>
          </a:stretch>
        </p:blipFill>
        <p:spPr>
          <a:xfrm>
            <a:off x="2611120" y="792152"/>
            <a:ext cx="7128704" cy="5954088"/>
          </a:xfrm>
          <a:prstGeom prst="rect">
            <a:avLst/>
          </a:prstGeom>
        </p:spPr>
      </p:pic>
    </p:spTree>
    <p:extLst>
      <p:ext uri="{BB962C8B-B14F-4D97-AF65-F5344CB8AC3E}">
        <p14:creationId xmlns:p14="http://schemas.microsoft.com/office/powerpoint/2010/main" val="14522123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p:nvPr/>
        </p:nvSpPr>
        <p:spPr>
          <a:xfrm>
            <a:off x="784614" y="425162"/>
            <a:ext cx="10635226" cy="5940047"/>
          </a:xfrm>
          <a:prstGeom prst="rect">
            <a:avLst/>
          </a:prstGeom>
          <a:noFill/>
          <a:ln>
            <a:noFill/>
          </a:ln>
        </p:spPr>
        <p:txBody>
          <a:bodyPr spcFirstLastPara="1" wrap="square" lIns="91425" tIns="45700" rIns="91425" bIns="45700" anchor="t" anchorCtr="0">
            <a:spAutoFit/>
          </a:bodyPr>
          <a:lstStyle/>
          <a:p>
            <a:pPr algn="ctr"/>
            <a:r>
              <a:rPr lang="vi-VN" sz="2800" b="1" dirty="0">
                <a:solidFill>
                  <a:srgbClr val="FF0000"/>
                </a:solidFill>
                <a:latin typeface="Cambria" panose="02040503050406030204" pitchFamily="18" charset="0"/>
                <a:ea typeface="Cambria" panose="02040503050406030204" pitchFamily="18" charset="0"/>
              </a:rPr>
              <a:t>Kì diệu rừng xanh</a:t>
            </a:r>
            <a:endParaRPr lang="vi-VN" sz="2800" dirty="0">
              <a:solidFill>
                <a:srgbClr val="FF0000"/>
              </a:solidFill>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Tôi có cảm giác mình lạc vào một thế giới thần bí.</a:t>
            </a:r>
          </a:p>
          <a:p>
            <a:pPr algn="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anim calcmode="lin" valueType="num">
                                      <p:cBhvr>
                                        <p:cTn id="8" dur="1000" fill="hold"/>
                                        <p:tgtEl>
                                          <p:spTgt spid="171"/>
                                        </p:tgtEl>
                                        <p:attrNameLst>
                                          <p:attrName>ppt_x</p:attrName>
                                        </p:attrNameLst>
                                      </p:cBhvr>
                                      <p:tavLst>
                                        <p:tav tm="0">
                                          <p:val>
                                            <p:strVal val="#ppt_x"/>
                                          </p:val>
                                        </p:tav>
                                        <p:tav tm="100000">
                                          <p:val>
                                            <p:strVal val="#ppt_x"/>
                                          </p:val>
                                        </p:tav>
                                      </p:tavLst>
                                    </p:anim>
                                    <p:anim calcmode="lin" valueType="num">
                                      <p:cBhvr>
                                        <p:cTn id="9"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2" name="Group 1">
            <a:extLst>
              <a:ext uri="{FF2B5EF4-FFF2-40B4-BE49-F238E27FC236}">
                <a16:creationId xmlns:a16="http://schemas.microsoft.com/office/drawing/2014/main" id="{8D5F2984-5BA1-6449-6184-F20DB7EC196E}"/>
              </a:ext>
            </a:extLst>
          </p:cNvPr>
          <p:cNvGrpSpPr/>
          <p:nvPr/>
        </p:nvGrpSpPr>
        <p:grpSpPr>
          <a:xfrm>
            <a:off x="908391" y="1957025"/>
            <a:ext cx="7382169" cy="1483344"/>
            <a:chOff x="892967" y="2103140"/>
            <a:chExt cx="10089994" cy="802640"/>
          </a:xfrm>
        </p:grpSpPr>
        <p:sp>
          <p:nvSpPr>
            <p:cNvPr id="3" name="Rectangle: Rounded Corners 2">
              <a:extLst>
                <a:ext uri="{FF2B5EF4-FFF2-40B4-BE49-F238E27FC236}">
                  <a16:creationId xmlns:a16="http://schemas.microsoft.com/office/drawing/2014/main" id="{6A7174B6-59BD-E653-EAE0-8194F196FC95}"/>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0DE0E75-CCE1-4217-019C-68696E12CA06}"/>
                </a:ext>
              </a:extLst>
            </p:cNvPr>
            <p:cNvSpPr txBox="1"/>
            <p:nvPr/>
          </p:nvSpPr>
          <p:spPr>
            <a:xfrm>
              <a:off x="1209040" y="2194083"/>
              <a:ext cx="9510073" cy="6495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đầu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dưới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4">
            <a:extLst>
              <a:ext uri="{FF2B5EF4-FFF2-40B4-BE49-F238E27FC236}">
                <a16:creationId xmlns:a16="http://schemas.microsoft.com/office/drawing/2014/main" id="{284EB94D-33BB-5BF6-E5E0-8FA9E44DD8AE}"/>
              </a:ext>
            </a:extLst>
          </p:cNvPr>
          <p:cNvGrpSpPr/>
          <p:nvPr/>
        </p:nvGrpSpPr>
        <p:grpSpPr>
          <a:xfrm>
            <a:off x="907016" y="3706723"/>
            <a:ext cx="7448069" cy="1386971"/>
            <a:chOff x="892967" y="3219281"/>
            <a:chExt cx="10089994" cy="802640"/>
          </a:xfrm>
        </p:grpSpPr>
        <p:sp>
          <p:nvSpPr>
            <p:cNvPr id="6" name="Rectangle: Rounded Corners 5">
              <a:extLst>
                <a:ext uri="{FF2B5EF4-FFF2-40B4-BE49-F238E27FC236}">
                  <a16:creationId xmlns:a16="http://schemas.microsoft.com/office/drawing/2014/main" id="{8059DFF6-3690-5A01-BBB8-45D359C177B2}"/>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CB5B625-59D6-495A-048C-3C308CA85BBF}"/>
                </a:ext>
              </a:extLst>
            </p:cNvPr>
            <p:cNvSpPr txBox="1"/>
            <p:nvPr/>
          </p:nvSpPr>
          <p:spPr>
            <a:xfrm>
              <a:off x="1225163" y="3304115"/>
              <a:ext cx="9340052" cy="6946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mắt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nhìn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7">
            <a:extLst>
              <a:ext uri="{FF2B5EF4-FFF2-40B4-BE49-F238E27FC236}">
                <a16:creationId xmlns:a16="http://schemas.microsoft.com/office/drawing/2014/main" id="{7BA5A030-DE94-33FA-F1AE-A02F767E85CB}"/>
              </a:ext>
            </a:extLst>
          </p:cNvPr>
          <p:cNvGrpSpPr/>
          <p:nvPr/>
        </p:nvGrpSpPr>
        <p:grpSpPr>
          <a:xfrm>
            <a:off x="715316" y="628899"/>
            <a:ext cx="10807300" cy="919401"/>
            <a:chOff x="715316" y="628899"/>
            <a:chExt cx="10807300" cy="919401"/>
          </a:xfrm>
        </p:grpSpPr>
        <p:sp>
          <p:nvSpPr>
            <p:cNvPr id="9" name="TextBox 8">
              <a:extLst>
                <a:ext uri="{FF2B5EF4-FFF2-40B4-BE49-F238E27FC236}">
                  <a16:creationId xmlns:a16="http://schemas.microsoft.com/office/drawing/2014/main" id="{05BBE3F4-B366-3232-B5C0-05E812FA7BC7}"/>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a:extLst>
                <a:ext uri="{FF2B5EF4-FFF2-40B4-BE49-F238E27FC236}">
                  <a16:creationId xmlns:a16="http://schemas.microsoft.com/office/drawing/2014/main" id="{6FE4E493-50C7-DE6E-8C59-A98AEE4EA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a:extLst>
              <a:ext uri="{FF2B5EF4-FFF2-40B4-BE49-F238E27FC236}">
                <a16:creationId xmlns:a16="http://schemas.microsoft.com/office/drawing/2014/main" id="{0BB8DED3-CA8B-D285-6EE0-3A82C6C6127F}"/>
              </a:ext>
            </a:extLst>
          </p:cNvPr>
          <p:cNvGrpSpPr/>
          <p:nvPr/>
        </p:nvGrpSpPr>
        <p:grpSpPr>
          <a:xfrm>
            <a:off x="1051003" y="5314036"/>
            <a:ext cx="7239557" cy="802640"/>
            <a:chOff x="892967" y="4375091"/>
            <a:chExt cx="10089994" cy="802640"/>
          </a:xfrm>
        </p:grpSpPr>
        <p:sp>
          <p:nvSpPr>
            <p:cNvPr id="12" name="Rectangle: Rounded Corners 11">
              <a:extLst>
                <a:ext uri="{FF2B5EF4-FFF2-40B4-BE49-F238E27FC236}">
                  <a16:creationId xmlns:a16="http://schemas.microsoft.com/office/drawing/2014/main" id="{47F37182-C471-B47A-728F-212DDC8F2ED3}"/>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9C6B75B-C90A-4FD0-1B8C-FA2D9742CBD2}"/>
                </a:ext>
              </a:extLst>
            </p:cNvPr>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 3: </a:t>
              </a:r>
              <a:r>
                <a:rPr lang="en-US" sz="3600">
                  <a:solidFill>
                    <a:prstClr val="black"/>
                  </a:solidFill>
                  <a:latin typeface="Cambria" panose="02040503050406030204" pitchFamily="18" charset="0"/>
                  <a:ea typeface="Cambria" panose="02040503050406030204" pitchFamily="18" charset="0"/>
                  <a:cs typeface="Calibri" panose="020F0502020204030204" pitchFamily="34" charset="0"/>
                </a:rPr>
                <a:t>Đoạn còn lại</a:t>
              </a:r>
              <a:endPar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a:extLst>
              <a:ext uri="{FF2B5EF4-FFF2-40B4-BE49-F238E27FC236}">
                <a16:creationId xmlns:a16="http://schemas.microsoft.com/office/drawing/2014/main" id="{675E2F35-5C3D-4C74-F47A-47428E23E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extLst>
      <p:ext uri="{BB962C8B-B14F-4D97-AF65-F5344CB8AC3E}">
        <p14:creationId xmlns:p14="http://schemas.microsoft.com/office/powerpoint/2010/main" val="536240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833EC1-EDF8-479C-92B6-F50BB2D5B95E}"/>
</file>

<file path=customXml/itemProps2.xml><?xml version="1.0" encoding="utf-8"?>
<ds:datastoreItem xmlns:ds="http://schemas.openxmlformats.org/officeDocument/2006/customXml" ds:itemID="{17DBDA4B-C901-4492-B5BE-CC1BD4E5477F}"/>
</file>

<file path=docProps/app.xml><?xml version="1.0" encoding="utf-8"?>
<Properties xmlns="http://schemas.openxmlformats.org/officeDocument/2006/extended-properties" xmlns:vt="http://schemas.openxmlformats.org/officeDocument/2006/docPropsVTypes">
  <TotalTime>209</TotalTime>
  <Words>1861</Words>
  <Application>Microsoft Office PowerPoint</Application>
  <PresentationFormat>Widescreen</PresentationFormat>
  <Paragraphs>114</Paragraphs>
  <Slides>33</Slides>
  <Notes>19</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33</vt:i4>
      </vt:variant>
    </vt:vector>
  </HeadingPairs>
  <TitlesOfParts>
    <vt:vector size="47" baseType="lpstr">
      <vt:lpstr>等线</vt:lpstr>
      <vt:lpstr>等线 Light</vt:lpstr>
      <vt:lpstr>Arial</vt:lpstr>
      <vt:lpstr>Calibri</vt:lpstr>
      <vt:lpstr>Calibri Light</vt:lpstr>
      <vt:lpstr>Cambria</vt:lpstr>
      <vt:lpstr>DFPOP1-W9</vt:lpstr>
      <vt:lpstr>Tahoma</vt:lpstr>
      <vt:lpstr>UTM Cookies</vt:lpstr>
      <vt:lpstr>UTM Showcard</vt:lpstr>
      <vt:lpstr>千图网海量PPT模板www.58pic.com​​</vt:lpstr>
      <vt:lpstr>1_千图网海量PPT模板www.58pic.com​​</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Fung</dc:creator>
  <cp:lastModifiedBy>Mai Linh Trần</cp:lastModifiedBy>
  <cp:revision>55</cp:revision>
  <dcterms:created xsi:type="dcterms:W3CDTF">2019-05-23T17:46:57Z</dcterms:created>
  <dcterms:modified xsi:type="dcterms:W3CDTF">2024-10-05T16:43:08Z</dcterms:modified>
</cp:coreProperties>
</file>