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83" r:id="rId2"/>
    <p:sldId id="277" r:id="rId3"/>
    <p:sldId id="278" r:id="rId4"/>
    <p:sldId id="279" r:id="rId5"/>
    <p:sldId id="280" r:id="rId6"/>
    <p:sldId id="284" r:id="rId7"/>
    <p:sldId id="285" r:id="rId8"/>
    <p:sldId id="281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74q0Ms1x1/i6GiEaXfhV7ci2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B"/>
    <a:srgbClr val="FFF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6496A3-E4EB-4305-A1DD-AE22991BD5B0}">
  <a:tblStyle styleId="{846496A3-E4EB-4305-A1DD-AE22991BD5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9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customXml" Target="../customXml/item2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3" Type="http://customschemas.google.com/relationships/presentationmetadata" Target="meta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Google Shape;34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18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9528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4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6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6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6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5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6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6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6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6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6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6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6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6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6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6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6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6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6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6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6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6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6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6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6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6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6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6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6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6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6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6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6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6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6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6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6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6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6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6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6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6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6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6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6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6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6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6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6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6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6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6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6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6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6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6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6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6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6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6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6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6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6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6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7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7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7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7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7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7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7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7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7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7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7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7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7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7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7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7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7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7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7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7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7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7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7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7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7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7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7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7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7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7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7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7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7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7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7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7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7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7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7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7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7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7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7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7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7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7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7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7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7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7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7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7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7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7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7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7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7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7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7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7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7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8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8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9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40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40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4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4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4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4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40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40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4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42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8" r:id="rId13"/>
    <p:sldLayoutId id="214748366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C4D58-1E80-4381-BA32-0046EE8C61E9}"/>
              </a:ext>
            </a:extLst>
          </p:cNvPr>
          <p:cNvSpPr txBox="1"/>
          <p:nvPr/>
        </p:nvSpPr>
        <p:spPr>
          <a:xfrm>
            <a:off x="2487561" y="2408903"/>
            <a:ext cx="6951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</a:rPr>
              <a:t>Luyện tập (T.95)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87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22"/>
          <p:cNvSpPr/>
          <p:nvPr/>
        </p:nvSpPr>
        <p:spPr>
          <a:xfrm>
            <a:off x="1135582" y="2578100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7" name="Google Shape;3347;p22"/>
          <p:cNvGrpSpPr/>
          <p:nvPr/>
        </p:nvGrpSpPr>
        <p:grpSpPr>
          <a:xfrm>
            <a:off x="995882" y="1477770"/>
            <a:ext cx="10015018" cy="570588"/>
            <a:chOff x="1296327" y="1647588"/>
            <a:chExt cx="10015018" cy="570588"/>
          </a:xfrm>
        </p:grpSpPr>
        <p:sp>
          <p:nvSpPr>
            <p:cNvPr id="3348" name="Google Shape;3348;p22"/>
            <p:cNvSpPr txBox="1"/>
            <p:nvPr/>
          </p:nvSpPr>
          <p:spPr>
            <a:xfrm>
              <a:off x="1866915" y="1694956"/>
              <a:ext cx="94444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Hãy giúp Mai tìm lại kết quả của các phép 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22"/>
          <p:cNvGrpSpPr/>
          <p:nvPr/>
        </p:nvGrpSpPr>
        <p:grpSpPr>
          <a:xfrm>
            <a:off x="1566470" y="2857726"/>
            <a:ext cx="1147790" cy="1384995"/>
            <a:chOff x="1566470" y="2095726"/>
            <a:chExt cx="1147790" cy="1384995"/>
          </a:xfrm>
        </p:grpSpPr>
        <p:grpSp>
          <p:nvGrpSpPr>
            <p:cNvPr id="3351" name="Google Shape;335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2" name="Google Shape;335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55" name="Google Shape;3355;p22"/>
          <p:cNvGrpSpPr/>
          <p:nvPr/>
        </p:nvGrpSpPr>
        <p:grpSpPr>
          <a:xfrm>
            <a:off x="4077687" y="2857726"/>
            <a:ext cx="1147790" cy="1384995"/>
            <a:chOff x="1566470" y="2095726"/>
            <a:chExt cx="1147790" cy="1384995"/>
          </a:xfrm>
        </p:grpSpPr>
        <p:grpSp>
          <p:nvGrpSpPr>
            <p:cNvPr id="3356" name="Google Shape;335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7" name="Google Shape;335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673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9" name="Google Shape;335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0" name="Google Shape;3360;p22"/>
          <p:cNvGrpSpPr/>
          <p:nvPr/>
        </p:nvGrpSpPr>
        <p:grpSpPr>
          <a:xfrm>
            <a:off x="6588905" y="2857726"/>
            <a:ext cx="1147790" cy="1384995"/>
            <a:chOff x="1566470" y="2095726"/>
            <a:chExt cx="1147790" cy="1384995"/>
          </a:xfrm>
        </p:grpSpPr>
        <p:grpSp>
          <p:nvGrpSpPr>
            <p:cNvPr id="3361" name="Google Shape;336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2" name="Google Shape;336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484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75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4" name="Google Shape;336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5" name="Google Shape;3365;p22"/>
          <p:cNvGrpSpPr/>
          <p:nvPr/>
        </p:nvGrpSpPr>
        <p:grpSpPr>
          <a:xfrm>
            <a:off x="8932470" y="2857726"/>
            <a:ext cx="1147790" cy="1384995"/>
            <a:chOff x="1566470" y="2095726"/>
            <a:chExt cx="1147790" cy="1384995"/>
          </a:xfrm>
        </p:grpSpPr>
        <p:grpSp>
          <p:nvGrpSpPr>
            <p:cNvPr id="3366" name="Google Shape;336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7" name="Google Shape;336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69" name="Google Shape;336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0" name="Google Shape;3370;p22"/>
          <p:cNvSpPr txBox="1"/>
          <p:nvPr/>
        </p:nvSpPr>
        <p:spPr>
          <a:xfrm>
            <a:off x="1786950" y="401341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218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p22"/>
          <p:cNvSpPr txBox="1"/>
          <p:nvPr/>
        </p:nvSpPr>
        <p:spPr>
          <a:xfrm>
            <a:off x="4305459" y="401341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393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2" name="Google Shape;3372;p22"/>
          <p:cNvSpPr txBox="1"/>
          <p:nvPr/>
        </p:nvSpPr>
        <p:spPr>
          <a:xfrm>
            <a:off x="6819899" y="40134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409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3" name="Google Shape;3373;p22"/>
          <p:cNvSpPr txBox="1"/>
          <p:nvPr/>
        </p:nvSpPr>
        <p:spPr>
          <a:xfrm>
            <a:off x="9179586" y="40134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8" name="Google Shape;3378;p23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79" name="Google Shape;3379;p23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80" name="Google Shape;3380;p2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1" name="Google Shape;3381;p23"/>
          <p:cNvGrpSpPr/>
          <p:nvPr/>
        </p:nvGrpSpPr>
        <p:grpSpPr>
          <a:xfrm>
            <a:off x="814902" y="2160962"/>
            <a:ext cx="1969573" cy="2123658"/>
            <a:chOff x="1566470" y="2095726"/>
            <a:chExt cx="1147790" cy="2123658"/>
          </a:xfrm>
        </p:grpSpPr>
        <p:grpSp>
          <p:nvGrpSpPr>
            <p:cNvPr id="3382" name="Google Shape;3382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83" name="Google Shape;3383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5 5 2</a:t>
                </a:r>
                <a:endParaRPr sz="44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0 8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85" name="Google Shape;3385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86" name="Google Shape;3386;p23"/>
          <p:cNvSpPr txBox="1"/>
          <p:nvPr/>
        </p:nvSpPr>
        <p:spPr>
          <a:xfrm>
            <a:off x="1222891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3 4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7" name="Google Shape;3387;p23"/>
          <p:cNvSpPr/>
          <p:nvPr/>
        </p:nvSpPr>
        <p:spPr>
          <a:xfrm>
            <a:off x="1156391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8" name="Google Shape;3388;p23"/>
          <p:cNvSpPr/>
          <p:nvPr/>
        </p:nvSpPr>
        <p:spPr>
          <a:xfrm>
            <a:off x="2200634" y="4440575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9" name="Google Shape;3389;p23"/>
          <p:cNvGrpSpPr/>
          <p:nvPr/>
        </p:nvGrpSpPr>
        <p:grpSpPr>
          <a:xfrm>
            <a:off x="3560876" y="2160962"/>
            <a:ext cx="1969573" cy="2123658"/>
            <a:chOff x="1566470" y="2095726"/>
            <a:chExt cx="1147790" cy="2123658"/>
          </a:xfrm>
        </p:grpSpPr>
        <p:grpSp>
          <p:nvGrpSpPr>
            <p:cNvPr id="3390" name="Google Shape;3390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1" name="Google Shape;3391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7 2 9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93" name="Google Shape;3393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94" name="Google Shape;3394;p23"/>
          <p:cNvSpPr txBox="1"/>
          <p:nvPr/>
        </p:nvSpPr>
        <p:spPr>
          <a:xfrm>
            <a:off x="3968865" y="4137414"/>
            <a:ext cx="156158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5 6</a:t>
            </a:r>
            <a:r>
              <a:rPr lang="en-US" sz="440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400" b="1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5" name="Google Shape;3395;p23"/>
          <p:cNvSpPr/>
          <p:nvPr/>
        </p:nvSpPr>
        <p:spPr>
          <a:xfrm>
            <a:off x="3875955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6" name="Google Shape;3396;p23"/>
          <p:cNvSpPr/>
          <p:nvPr/>
        </p:nvSpPr>
        <p:spPr>
          <a:xfrm>
            <a:off x="4939571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7" name="Google Shape;3397;p23"/>
          <p:cNvGrpSpPr/>
          <p:nvPr/>
        </p:nvGrpSpPr>
        <p:grpSpPr>
          <a:xfrm>
            <a:off x="6299813" y="2160962"/>
            <a:ext cx="1969573" cy="2123658"/>
            <a:chOff x="1566470" y="2095726"/>
            <a:chExt cx="1147790" cy="2123658"/>
          </a:xfrm>
        </p:grpSpPr>
        <p:grpSp>
          <p:nvGrpSpPr>
            <p:cNvPr id="3398" name="Google Shape;3398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9" name="Google Shape;3399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6 2 6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1 9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1" name="Google Shape;3401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02" name="Google Shape;3402;p23"/>
          <p:cNvSpPr txBox="1"/>
          <p:nvPr/>
        </p:nvSpPr>
        <p:spPr>
          <a:xfrm>
            <a:off x="6707802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0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3" name="Google Shape;3403;p23"/>
          <p:cNvSpPr/>
          <p:nvPr/>
        </p:nvSpPr>
        <p:spPr>
          <a:xfrm>
            <a:off x="6594469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4" name="Google Shape;3404;p23"/>
          <p:cNvSpPr/>
          <p:nvPr/>
        </p:nvSpPr>
        <p:spPr>
          <a:xfrm>
            <a:off x="7111000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5" name="Google Shape;3405;p23"/>
          <p:cNvGrpSpPr/>
          <p:nvPr/>
        </p:nvGrpSpPr>
        <p:grpSpPr>
          <a:xfrm>
            <a:off x="9108327" y="2160962"/>
            <a:ext cx="1969573" cy="2123658"/>
            <a:chOff x="1566470" y="2095726"/>
            <a:chExt cx="1147790" cy="2123658"/>
          </a:xfrm>
        </p:grpSpPr>
        <p:grpSp>
          <p:nvGrpSpPr>
            <p:cNvPr id="3406" name="Google Shape;3406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407" name="Google Shape;3407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7 5 4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6 3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9" name="Google Shape;3409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10" name="Google Shape;3410;p23"/>
          <p:cNvSpPr txBox="1"/>
          <p:nvPr/>
        </p:nvSpPr>
        <p:spPr>
          <a:xfrm>
            <a:off x="9516316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1" name="Google Shape;3411;p23"/>
          <p:cNvSpPr/>
          <p:nvPr/>
        </p:nvSpPr>
        <p:spPr>
          <a:xfrm>
            <a:off x="9402983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2" name="Google Shape;3412;p23"/>
          <p:cNvSpPr/>
          <p:nvPr/>
        </p:nvSpPr>
        <p:spPr>
          <a:xfrm>
            <a:off x="9919514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4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18" name="Google Shape;3418;p24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Kết quả của mỗi phép tính tương ứng với một chữ cái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20" name="Google Shape;3420;p24"/>
          <p:cNvGraphicFramePr/>
          <p:nvPr>
            <p:extLst>
              <p:ext uri="{D42A27DB-BD31-4B8C-83A1-F6EECF244321}">
                <p14:modId xmlns:p14="http://schemas.microsoft.com/office/powerpoint/2010/main" val="1666402093"/>
              </p:ext>
            </p:extLst>
          </p:nvPr>
        </p:nvGraphicFramePr>
        <p:xfrm>
          <a:off x="1557398" y="1345643"/>
          <a:ext cx="8666500" cy="103634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21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521 – 140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145 – 38</a:t>
                      </a:r>
                      <a:endParaRPr sz="2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1 000 – 600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231 </a:t>
                      </a:r>
                      <a:r>
                        <a:rPr lang="vi-VN" sz="2800" dirty="0"/>
                        <a:t>+</a:t>
                      </a:r>
                      <a:r>
                        <a:rPr lang="en-US" sz="2800" dirty="0"/>
                        <a:t> 427</a:t>
                      </a:r>
                      <a:endParaRPr sz="2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21" name="Google Shape;3421;p24"/>
          <p:cNvSpPr txBox="1"/>
          <p:nvPr/>
        </p:nvSpPr>
        <p:spPr>
          <a:xfrm>
            <a:off x="1272105" y="2922394"/>
            <a:ext cx="95199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tương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ứng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ô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2" name="Google Shape;3422;p2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020" y="4140076"/>
            <a:ext cx="10458073" cy="15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3423" name="Google Shape;3423;p24"/>
          <p:cNvSpPr txBox="1"/>
          <p:nvPr/>
        </p:nvSpPr>
        <p:spPr>
          <a:xfrm>
            <a:off x="2677746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381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4" name="Google Shape;3424;p24"/>
          <p:cNvSpPr txBox="1"/>
          <p:nvPr/>
        </p:nvSpPr>
        <p:spPr>
          <a:xfrm>
            <a:off x="4820163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107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5" name="Google Shape;3425;p24"/>
          <p:cNvSpPr txBox="1"/>
          <p:nvPr/>
        </p:nvSpPr>
        <p:spPr>
          <a:xfrm>
            <a:off x="7018679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400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6" name="Google Shape;3426;p24"/>
          <p:cNvSpPr txBox="1"/>
          <p:nvPr/>
        </p:nvSpPr>
        <p:spPr>
          <a:xfrm>
            <a:off x="9195838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vi-VN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658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7" name="Google Shape;3427;p24"/>
          <p:cNvSpPr txBox="1"/>
          <p:nvPr/>
        </p:nvSpPr>
        <p:spPr>
          <a:xfrm>
            <a:off x="237860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8" name="Google Shape;3428;p24"/>
          <p:cNvSpPr txBox="1"/>
          <p:nvPr/>
        </p:nvSpPr>
        <p:spPr>
          <a:xfrm>
            <a:off x="4506603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9" name="Google Shape;3429;p24"/>
          <p:cNvSpPr txBox="1"/>
          <p:nvPr/>
        </p:nvSpPr>
        <p:spPr>
          <a:xfrm>
            <a:off x="6678206" y="1918575"/>
            <a:ext cx="463588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0" name="Google Shape;3430;p24"/>
          <p:cNvSpPr txBox="1"/>
          <p:nvPr/>
        </p:nvSpPr>
        <p:spPr>
          <a:xfrm>
            <a:off x="8916149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6D52B-D920-4954-8D3C-9701F297F9EF}"/>
              </a:ext>
            </a:extLst>
          </p:cNvPr>
          <p:cNvSpPr txBox="1"/>
          <p:nvPr/>
        </p:nvSpPr>
        <p:spPr>
          <a:xfrm>
            <a:off x="2471364" y="4946542"/>
            <a:ext cx="412764" cy="523220"/>
          </a:xfrm>
          <a:prstGeom prst="rect">
            <a:avLst/>
          </a:prstGeom>
          <a:solidFill>
            <a:srgbClr val="FFFF9B"/>
          </a:solidFill>
        </p:spPr>
        <p:txBody>
          <a:bodyPr wrap="square" rtlCol="0">
            <a:spAutoFit/>
          </a:bodyPr>
          <a:lstStyle/>
          <a:p>
            <a:r>
              <a:rPr lang="vi-VN" sz="2700" dirty="0">
                <a:solidFill>
                  <a:srgbClr val="FF0000"/>
                </a:solidFill>
              </a:rPr>
              <a:t>R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A0AACF-95EC-46C7-8A20-1D8B81FA1DFC}"/>
              </a:ext>
            </a:extLst>
          </p:cNvPr>
          <p:cNvSpPr txBox="1"/>
          <p:nvPr/>
        </p:nvSpPr>
        <p:spPr>
          <a:xfrm>
            <a:off x="4672773" y="4952834"/>
            <a:ext cx="412764" cy="507831"/>
          </a:xfrm>
          <a:prstGeom prst="rect">
            <a:avLst/>
          </a:prstGeom>
          <a:solidFill>
            <a:srgbClr val="FFFF9B"/>
          </a:solidFill>
        </p:spPr>
        <p:txBody>
          <a:bodyPr wrap="square" rtlCol="0">
            <a:spAutoFit/>
          </a:bodyPr>
          <a:lstStyle/>
          <a:p>
            <a:r>
              <a:rPr lang="vi-VN" sz="2700" dirty="0">
                <a:solidFill>
                  <a:srgbClr val="FF0000"/>
                </a:solidFill>
              </a:rPr>
              <a:t>N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F6C1A6-7DA5-4DB9-9169-83C708570E0A}"/>
              </a:ext>
            </a:extLst>
          </p:cNvPr>
          <p:cNvSpPr txBox="1"/>
          <p:nvPr/>
        </p:nvSpPr>
        <p:spPr>
          <a:xfrm>
            <a:off x="5889618" y="4936710"/>
            <a:ext cx="412764" cy="507831"/>
          </a:xfrm>
          <a:prstGeom prst="rect">
            <a:avLst/>
          </a:prstGeom>
          <a:solidFill>
            <a:srgbClr val="FFFF9B"/>
          </a:solidFill>
        </p:spPr>
        <p:txBody>
          <a:bodyPr wrap="square" rtlCol="0">
            <a:spAutoFit/>
          </a:bodyPr>
          <a:lstStyle/>
          <a:p>
            <a:r>
              <a:rPr lang="vi-VN" sz="2700" dirty="0">
                <a:solidFill>
                  <a:srgbClr val="FF0000"/>
                </a:solidFill>
              </a:rPr>
              <a:t>G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C3C015-AA70-4566-BF34-7BFFBE6B69C8}"/>
              </a:ext>
            </a:extLst>
          </p:cNvPr>
          <p:cNvSpPr txBox="1"/>
          <p:nvPr/>
        </p:nvSpPr>
        <p:spPr>
          <a:xfrm>
            <a:off x="8018384" y="4949809"/>
            <a:ext cx="412764" cy="507831"/>
          </a:xfrm>
          <a:prstGeom prst="rect">
            <a:avLst/>
          </a:prstGeom>
          <a:solidFill>
            <a:srgbClr val="FFFF9B"/>
          </a:solidFill>
        </p:spPr>
        <p:txBody>
          <a:bodyPr wrap="square" rtlCol="0">
            <a:spAutoFit/>
          </a:bodyPr>
          <a:lstStyle/>
          <a:p>
            <a:r>
              <a:rPr lang="vi-VN" sz="2700" dirty="0">
                <a:solidFill>
                  <a:srgbClr val="FF0000"/>
                </a:solidFill>
              </a:rPr>
              <a:t>H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5" name="Google Shape;3435;p25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36" name="Google Shape;3436;p25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cây nấm cho mỗi bạn nhím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38" name="Google Shape;3438;p25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399" y="1733824"/>
            <a:ext cx="8735644" cy="388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9" name="Google Shape;3439;p25"/>
          <p:cNvCxnSpPr>
            <a:cxnSpLocks/>
          </p:cNvCxnSpPr>
          <p:nvPr/>
        </p:nvCxnSpPr>
        <p:spPr>
          <a:xfrm flipH="1">
            <a:off x="3644537" y="3234813"/>
            <a:ext cx="4872446" cy="1232684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0" name="Google Shape;3440;p25"/>
          <p:cNvCxnSpPr>
            <a:cxnSpLocks/>
          </p:cNvCxnSpPr>
          <p:nvPr/>
        </p:nvCxnSpPr>
        <p:spPr>
          <a:xfrm>
            <a:off x="6646606" y="2772697"/>
            <a:ext cx="1870377" cy="152498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oogle Shape;3445;p26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46" name="Google Shape;3446;p26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48" name="Google Shape;3448;p26"/>
          <p:cNvGraphicFramePr/>
          <p:nvPr/>
        </p:nvGraphicFramePr>
        <p:xfrm>
          <a:off x="764742" y="1502348"/>
          <a:ext cx="5374800" cy="412984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38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696 m</a:t>
                      </a:r>
                      <a:endParaRPr sz="2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49" name="Google Shape;3449;p26"/>
          <p:cNvSpPr txBox="1"/>
          <p:nvPr/>
        </p:nvSpPr>
        <p:spPr>
          <a:xfrm>
            <a:off x="6287854" y="1358797"/>
            <a:ext cx="488404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vi-VN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Trong các núi đó, núi nào cao nhất, núi nào thấp nhất?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5E9E9AA6-0957-41E9-81E5-F93FFED1039B}"/>
              </a:ext>
            </a:extLst>
          </p:cNvPr>
          <p:cNvSpPr/>
          <p:nvPr/>
        </p:nvSpPr>
        <p:spPr>
          <a:xfrm rot="3352692">
            <a:off x="5987141" y="2585643"/>
            <a:ext cx="304800" cy="3662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117EDAA-41FA-427B-B011-AB80360B2F0A}"/>
              </a:ext>
            </a:extLst>
          </p:cNvPr>
          <p:cNvSpPr/>
          <p:nvPr/>
        </p:nvSpPr>
        <p:spPr>
          <a:xfrm rot="3352692">
            <a:off x="5943600" y="3902908"/>
            <a:ext cx="304800" cy="366252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oogle Shape;3445;p26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46" name="Google Shape;3446;p26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48" name="Google Shape;3448;p26"/>
          <p:cNvGraphicFramePr/>
          <p:nvPr/>
        </p:nvGraphicFramePr>
        <p:xfrm>
          <a:off x="764742" y="1502348"/>
          <a:ext cx="5374800" cy="412984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38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49" name="Google Shape;3449;p26"/>
          <p:cNvSpPr txBox="1"/>
          <p:nvPr/>
        </p:nvSpPr>
        <p:spPr>
          <a:xfrm>
            <a:off x="6425505" y="2635462"/>
            <a:ext cx="4884049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0033CC"/>
                </a:solidFill>
                <a:latin typeface="+mn-lt"/>
                <a:sym typeface="Arial"/>
              </a:rPr>
              <a:t>Bài giải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3CC"/>
                </a:solidFill>
                <a:latin typeface="+mn-lt"/>
                <a:sym typeface="Arial"/>
              </a:rPr>
              <a:t>Núi</a:t>
            </a:r>
            <a:r>
              <a:rPr lang="en-US" sz="2800" dirty="0">
                <a:solidFill>
                  <a:srgbClr val="0033CC"/>
                </a:solidFill>
                <a:latin typeface="+mn-lt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+mn-lt"/>
                <a:sym typeface="Arial"/>
              </a:rPr>
              <a:t>Bà</a:t>
            </a:r>
            <a:r>
              <a:rPr lang="en-US" sz="2800" dirty="0">
                <a:solidFill>
                  <a:srgbClr val="0033CC"/>
                </a:solidFill>
                <a:latin typeface="+mn-lt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+mn-lt"/>
                <a:sym typeface="Arial"/>
              </a:rPr>
              <a:t>Đen</a:t>
            </a:r>
            <a:r>
              <a:rPr lang="en-US" sz="2800" dirty="0">
                <a:solidFill>
                  <a:srgbClr val="0033CC"/>
                </a:solidFill>
                <a:latin typeface="+mn-lt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+mn-lt"/>
                <a:sym typeface="Arial"/>
              </a:rPr>
              <a:t>cao</a:t>
            </a:r>
            <a:r>
              <a:rPr lang="en-US" sz="2800" dirty="0">
                <a:solidFill>
                  <a:srgbClr val="0033CC"/>
                </a:solidFill>
                <a:latin typeface="+mn-lt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+mn-lt"/>
                <a:sym typeface="Arial"/>
              </a:rPr>
              <a:t>hơn</a:t>
            </a:r>
            <a:r>
              <a:rPr lang="en-US" sz="2800" dirty="0">
                <a:solidFill>
                  <a:srgbClr val="0033CC"/>
                </a:solidFill>
                <a:latin typeface="+mn-lt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+mn-lt"/>
                <a:sym typeface="Arial"/>
              </a:rPr>
              <a:t>núi</a:t>
            </a:r>
            <a:r>
              <a:rPr lang="en-US" sz="2800" dirty="0">
                <a:solidFill>
                  <a:srgbClr val="0033CC"/>
                </a:solidFill>
                <a:latin typeface="+mn-lt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+mn-lt"/>
                <a:sym typeface="Arial"/>
              </a:rPr>
              <a:t>Cấm</a:t>
            </a:r>
            <a:r>
              <a:rPr lang="en-US" sz="2800" dirty="0">
                <a:solidFill>
                  <a:srgbClr val="0033CC"/>
                </a:solidFill>
                <a:latin typeface="+mn-lt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+mn-lt"/>
                <a:sym typeface="Arial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+mn-lt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+mn-lt"/>
                <a:sym typeface="Arial"/>
              </a:rPr>
              <a:t>mét</a:t>
            </a:r>
            <a:r>
              <a:rPr lang="en-US" sz="2800" dirty="0">
                <a:solidFill>
                  <a:srgbClr val="0033CC"/>
                </a:solidFill>
                <a:latin typeface="+mn-lt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+mn-lt"/>
                <a:sym typeface="Arial"/>
              </a:rPr>
              <a:t>là</a:t>
            </a:r>
            <a:r>
              <a:rPr lang="en-US" sz="2800" dirty="0">
                <a:solidFill>
                  <a:srgbClr val="0033CC"/>
                </a:solidFill>
                <a:latin typeface="+mn-lt"/>
                <a:sym typeface="Arial"/>
              </a:rPr>
              <a:t>:</a:t>
            </a:r>
            <a:endParaRPr dirty="0">
              <a:solidFill>
                <a:srgbClr val="0033CC"/>
              </a:solidFill>
              <a:latin typeface="+mn-l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33CC"/>
                </a:solidFill>
                <a:latin typeface="+mn-lt"/>
                <a:sym typeface="Arial"/>
              </a:rPr>
              <a:t>      986 – 705 = 281 (m)</a:t>
            </a:r>
            <a:endParaRPr dirty="0">
              <a:solidFill>
                <a:srgbClr val="0033CC"/>
              </a:solidFill>
              <a:latin typeface="+mn-l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0033CC"/>
                </a:solidFill>
                <a:latin typeface="+mn-lt"/>
                <a:sym typeface="Arial"/>
              </a:rPr>
              <a:t>              </a:t>
            </a:r>
            <a:r>
              <a:rPr lang="en-US" sz="2800" dirty="0" err="1">
                <a:solidFill>
                  <a:srgbClr val="0033CC"/>
                </a:solidFill>
                <a:latin typeface="+mn-lt"/>
                <a:sym typeface="Arial"/>
              </a:rPr>
              <a:t>Đáp</a:t>
            </a:r>
            <a:r>
              <a:rPr lang="en-US" sz="2800" dirty="0">
                <a:solidFill>
                  <a:srgbClr val="0033CC"/>
                </a:solidFill>
                <a:latin typeface="+mn-lt"/>
                <a:sym typeface="Arial"/>
              </a:rPr>
              <a:t> </a:t>
            </a:r>
            <a:r>
              <a:rPr lang="vi-VN" sz="2800" dirty="0">
                <a:solidFill>
                  <a:srgbClr val="0033CC"/>
                </a:solidFill>
                <a:latin typeface="+mn-lt"/>
                <a:sym typeface="Arial"/>
              </a:rPr>
              <a:t>số:</a:t>
            </a:r>
            <a:r>
              <a:rPr lang="en-US" sz="2800" dirty="0">
                <a:solidFill>
                  <a:srgbClr val="0033CC"/>
                </a:solidFill>
                <a:latin typeface="+mn-lt"/>
                <a:sym typeface="Arial"/>
              </a:rPr>
              <a:t> 281 m</a:t>
            </a:r>
            <a:endParaRPr dirty="0">
              <a:solidFill>
                <a:srgbClr val="0033CC"/>
              </a:solidFill>
              <a:latin typeface="+mn-l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33CC"/>
              </a:solidFill>
              <a:latin typeface="+mn-lt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33CC"/>
              </a:solidFill>
              <a:latin typeface="+mn-lt"/>
              <a:sym typeface="Arial"/>
            </a:endParaRPr>
          </a:p>
        </p:txBody>
      </p:sp>
      <p:sp>
        <p:nvSpPr>
          <p:cNvPr id="7" name="Google Shape;3449;p26">
            <a:extLst>
              <a:ext uri="{FF2B5EF4-FFF2-40B4-BE49-F238E27FC236}">
                <a16:creationId xmlns:a16="http://schemas.microsoft.com/office/drawing/2014/main" id="{BF8CDBBA-9C1F-4A44-A7E6-F29BA9E8E739}"/>
              </a:ext>
            </a:extLst>
          </p:cNvPr>
          <p:cNvSpPr txBox="1"/>
          <p:nvPr/>
        </p:nvSpPr>
        <p:spPr>
          <a:xfrm>
            <a:off x="6425506" y="1502348"/>
            <a:ext cx="488404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b) Núi Bà Đen cao hơn núi Cấm bao nhiêu mét?</a:t>
            </a:r>
            <a:endParaRPr sz="2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61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oogle Shape;3445;p26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46" name="Google Shape;3446;p26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48" name="Google Shape;3448;p26"/>
          <p:cNvGraphicFramePr/>
          <p:nvPr/>
        </p:nvGraphicFramePr>
        <p:xfrm>
          <a:off x="764742" y="1502348"/>
          <a:ext cx="5374800" cy="412984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38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49" name="Google Shape;3449;p26"/>
          <p:cNvSpPr txBox="1"/>
          <p:nvPr/>
        </p:nvSpPr>
        <p:spPr>
          <a:xfrm>
            <a:off x="6543209" y="2297141"/>
            <a:ext cx="4884049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33CC"/>
                </a:solidFill>
              </a:rPr>
              <a:t>Bài giải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Núi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Ngự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Bình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thấp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núi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Trà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0033CC"/>
                </a:solidFill>
                <a:sym typeface="Arial"/>
              </a:rPr>
              <a:t>:</a:t>
            </a:r>
            <a:endParaRPr dirty="0">
              <a:solidFill>
                <a:srgbClr val="0033CC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33CC"/>
                </a:solidFill>
                <a:sym typeface="Arial"/>
              </a:rPr>
              <a:t>      696 – 107 = 589 (m)</a:t>
            </a:r>
            <a:endParaRPr dirty="0">
              <a:solidFill>
                <a:srgbClr val="0033CC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: 589 m</a:t>
            </a:r>
            <a:endParaRPr sz="28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449;p26">
            <a:extLst>
              <a:ext uri="{FF2B5EF4-FFF2-40B4-BE49-F238E27FC236}">
                <a16:creationId xmlns:a16="http://schemas.microsoft.com/office/drawing/2014/main" id="{FA12344D-0D87-4EC6-83EC-3F6DCB0CF9BD}"/>
              </a:ext>
            </a:extLst>
          </p:cNvPr>
          <p:cNvSpPr txBox="1"/>
          <p:nvPr/>
        </p:nvSpPr>
        <p:spPr>
          <a:xfrm>
            <a:off x="6425506" y="1502348"/>
            <a:ext cx="488404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2800" dirty="0">
                <a:solidFill>
                  <a:schemeClr val="tx1"/>
                </a:solidFill>
              </a:rPr>
              <a:t>c</a:t>
            </a:r>
            <a:r>
              <a:rPr lang="vi-VN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thấp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bao nhiêu mét?</a:t>
            </a:r>
            <a:endParaRPr sz="2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0B45A6E-D5B5-4F26-BA0E-BF2EC69E4F8E}"/>
</file>

<file path=customXml/itemProps2.xml><?xml version="1.0" encoding="utf-8"?>
<ds:datastoreItem xmlns:ds="http://schemas.openxmlformats.org/officeDocument/2006/customXml" ds:itemID="{9F2C3EF1-21CC-4F7D-BA4A-BB23F84F374E}"/>
</file>

<file path=customXml/itemProps3.xml><?xml version="1.0" encoding="utf-8"?>
<ds:datastoreItem xmlns:ds="http://schemas.openxmlformats.org/officeDocument/2006/customXml" ds:itemID="{DA478844-A070-4B43-865F-4B1A4C72D7E9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435</Words>
  <Application>Microsoft Office PowerPoint</Application>
  <PresentationFormat>Widescreen</PresentationFormat>
  <Paragraphs>117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4</cp:revision>
  <dcterms:created xsi:type="dcterms:W3CDTF">2021-06-02T01:34:28Z</dcterms:created>
  <dcterms:modified xsi:type="dcterms:W3CDTF">2022-04-09T16:03:17Z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