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sldIdLst>
    <p:sldId id="261" r:id="rId3"/>
    <p:sldId id="263" r:id="rId4"/>
    <p:sldId id="346" r:id="rId5"/>
    <p:sldId id="347" r:id="rId6"/>
    <p:sldId id="258" r:id="rId7"/>
    <p:sldId id="267" r:id="rId8"/>
    <p:sldId id="269" r:id="rId9"/>
    <p:sldId id="294" r:id="rId10"/>
    <p:sldId id="295" r:id="rId11"/>
    <p:sldId id="348" r:id="rId12"/>
    <p:sldId id="296" r:id="rId13"/>
    <p:sldId id="349" r:id="rId14"/>
    <p:sldId id="350" r:id="rId15"/>
    <p:sldId id="351" r:id="rId16"/>
    <p:sldId id="35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D8F8"/>
    <a:srgbClr val="FFFFFF"/>
    <a:srgbClr val="E6E6E6"/>
    <a:srgbClr val="FAF0D5"/>
    <a:srgbClr val="803300"/>
    <a:srgbClr val="10472A"/>
    <a:srgbClr val="ED7D31"/>
    <a:srgbClr val="FFF79A"/>
    <a:srgbClr val="FFFBCB"/>
    <a:srgbClr val="B8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23" autoAdjust="0"/>
    <p:restoredTop sz="82738" autoAdjust="0"/>
  </p:normalViewPr>
  <p:slideViewPr>
    <p:cSldViewPr snapToGrid="0">
      <p:cViewPr varScale="1">
        <p:scale>
          <a:sx n="63" d="100"/>
          <a:sy n="63" d="100"/>
        </p:scale>
        <p:origin x="8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744D-8257-41D2-AF87-5424FE24F288}"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12F9A-D3DA-4975-AB80-8CE8E6B9A5F5}" type="slidenum">
              <a:rPr lang="en-US" smtClean="0"/>
              <a:t>‹#›</a:t>
            </a:fld>
            <a:endParaRPr lang="en-US"/>
          </a:p>
        </p:txBody>
      </p:sp>
    </p:spTree>
    <p:extLst>
      <p:ext uri="{BB962C8B-B14F-4D97-AF65-F5344CB8AC3E}">
        <p14:creationId xmlns:p14="http://schemas.microsoft.com/office/powerpoint/2010/main" val="35247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023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8879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27898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1DC7F4-4594-7E81-D257-26DA860130E0}"/>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5" name="Footer Placeholder 4">
            <a:extLst>
              <a:ext uri="{FF2B5EF4-FFF2-40B4-BE49-F238E27FC236}">
                <a16:creationId xmlns:a16="http://schemas.microsoft.com/office/drawing/2014/main"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8087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B8AE76-13BE-B768-FA66-22AC14DF8536}"/>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5" name="Footer Placeholder 4">
            <a:extLst>
              <a:ext uri="{FF2B5EF4-FFF2-40B4-BE49-F238E27FC236}">
                <a16:creationId xmlns:a16="http://schemas.microsoft.com/office/drawing/2014/main"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5305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69B0E-A4AA-68EB-DE9A-5FA0F34E89D4}"/>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5" name="Footer Placeholder 4">
            <a:extLst>
              <a:ext uri="{FF2B5EF4-FFF2-40B4-BE49-F238E27FC236}">
                <a16:creationId xmlns:a16="http://schemas.microsoft.com/office/drawing/2014/main"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36921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9CCD223-A855-3042-72BF-E394CF1C3E54}"/>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6" name="Footer Placeholder 5">
            <a:extLst>
              <a:ext uri="{FF2B5EF4-FFF2-40B4-BE49-F238E27FC236}">
                <a16:creationId xmlns:a16="http://schemas.microsoft.com/office/drawing/2014/main"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83210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738AA3D-AB5B-E198-3CC1-CD2A08C6B821}"/>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8" name="Footer Placeholder 7">
            <a:extLst>
              <a:ext uri="{FF2B5EF4-FFF2-40B4-BE49-F238E27FC236}">
                <a16:creationId xmlns:a16="http://schemas.microsoft.com/office/drawing/2014/main"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44669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AAAF28F-35D0-502D-D07A-36E57614326F}"/>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4" name="Footer Placeholder 3">
            <a:extLst>
              <a:ext uri="{FF2B5EF4-FFF2-40B4-BE49-F238E27FC236}">
                <a16:creationId xmlns:a16="http://schemas.microsoft.com/office/drawing/2014/main"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42166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78EA2-4B54-0291-7218-D41707BCEEF4}"/>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3" name="Footer Placeholder 2">
            <a:extLst>
              <a:ext uri="{FF2B5EF4-FFF2-40B4-BE49-F238E27FC236}">
                <a16:creationId xmlns:a16="http://schemas.microsoft.com/office/drawing/2014/main"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34078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06367-70CC-A8BA-A0B1-FD3F08A68BB6}"/>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6" name="Footer Placeholder 5">
            <a:extLst>
              <a:ext uri="{FF2B5EF4-FFF2-40B4-BE49-F238E27FC236}">
                <a16:creationId xmlns:a16="http://schemas.microsoft.com/office/drawing/2014/main"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65122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66560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FD1A9-BFE1-0DC6-F1C2-3426D7054353}"/>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6" name="Footer Placeholder 5">
            <a:extLst>
              <a:ext uri="{FF2B5EF4-FFF2-40B4-BE49-F238E27FC236}">
                <a16:creationId xmlns:a16="http://schemas.microsoft.com/office/drawing/2014/main"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98497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E7BB5E-0F3F-BA5F-3360-9AF29DC95E2F}"/>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5" name="Footer Placeholder 4">
            <a:extLst>
              <a:ext uri="{FF2B5EF4-FFF2-40B4-BE49-F238E27FC236}">
                <a16:creationId xmlns:a16="http://schemas.microsoft.com/office/drawing/2014/main"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0093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987081-C494-A509-C4C6-D7F0ABB60B3E}"/>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5" name="Footer Placeholder 4">
            <a:extLst>
              <a:ext uri="{FF2B5EF4-FFF2-40B4-BE49-F238E27FC236}">
                <a16:creationId xmlns:a16="http://schemas.microsoft.com/office/drawing/2014/main"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8411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705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481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2326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1091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52771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7727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92059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round pink label with white text and a black background&#10;&#10;Description automatically generated">
            <a:extLst>
              <a:ext uri="{FF2B5EF4-FFF2-40B4-BE49-F238E27FC236}">
                <a16:creationId xmlns:a16="http://schemas.microsoft.com/office/drawing/2014/main" id="{FF05D920-AD9C-5D98-5BA0-6DC8998770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4697" y="0"/>
            <a:ext cx="1615640" cy="1615640"/>
          </a:xfrm>
          <a:prstGeom prst="rect">
            <a:avLst/>
          </a:prstGeom>
        </p:spPr>
      </p:pic>
    </p:spTree>
    <p:extLst>
      <p:ext uri="{BB962C8B-B14F-4D97-AF65-F5344CB8AC3E}">
        <p14:creationId xmlns:p14="http://schemas.microsoft.com/office/powerpoint/2010/main" val="223950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12/11/2024</a:t>
            </a:fld>
            <a:endParaRPr lang="vi-VN"/>
          </a:p>
        </p:txBody>
      </p:sp>
      <p:sp>
        <p:nvSpPr>
          <p:cNvPr id="5" name="Footer Placeholder 4">
            <a:extLst>
              <a:ext uri="{FF2B5EF4-FFF2-40B4-BE49-F238E27FC236}">
                <a16:creationId xmlns:a16="http://schemas.microsoft.com/office/drawing/2014/main"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1128A9CB-7BEA-19E1-0C38-3EF71C55DD6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9348" y="133648"/>
            <a:ext cx="1569256" cy="1569256"/>
          </a:xfrm>
          <a:prstGeom prst="rect">
            <a:avLst/>
          </a:prstGeom>
        </p:spPr>
      </p:pic>
    </p:spTree>
    <p:extLst>
      <p:ext uri="{BB962C8B-B14F-4D97-AF65-F5344CB8AC3E}">
        <p14:creationId xmlns:p14="http://schemas.microsoft.com/office/powerpoint/2010/main" val="18940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35466-875C-468A-B433-CD807CA2869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1605457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a:solidFill>
                  <a:srgbClr val="FF0000"/>
                </a:solidFill>
              </a:rPr>
              <a:t>Hiệu</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nhau</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3 – 2 = 1 (</a:t>
            </a:r>
            <a:r>
              <a:rPr lang="en-US" sz="2800" dirty="0" err="1">
                <a:solidFill>
                  <a:srgbClr val="FF0000"/>
                </a:solidFill>
              </a:rPr>
              <a:t>phần</a:t>
            </a:r>
            <a:r>
              <a:rPr lang="en-US" sz="2800" dirty="0">
                <a:solidFill>
                  <a:srgbClr val="FF0000"/>
                </a:solidFill>
              </a:rPr>
              <a:t>)</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rộng</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10 : 1 × 2 = 20 (m)</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dài</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+ 10 = 30 (m)</a:t>
            </a:r>
          </a:p>
          <a:p>
            <a:pPr algn="ctr"/>
            <a:r>
              <a:rPr lang="en-US" sz="2800" dirty="0">
                <a:solidFill>
                  <a:srgbClr val="FF0000"/>
                </a:solidFill>
              </a:rPr>
              <a:t>Chu vi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2 = 100 (m)</a:t>
            </a:r>
          </a:p>
          <a:p>
            <a:pPr algn="ct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600 (m</a:t>
            </a:r>
            <a:r>
              <a:rPr lang="en-US" sz="2800" baseline="30000" dirty="0">
                <a:solidFill>
                  <a:srgbClr val="FF0000"/>
                </a:solidFill>
              </a:rPr>
              <a:t>2</a:t>
            </a:r>
            <a:r>
              <a:rPr lang="en-US" sz="2800" dirty="0">
                <a:solidFill>
                  <a:srgbClr val="FF0000"/>
                </a:solidFill>
              </a:rPr>
              <a:t>)</a:t>
            </a:r>
          </a:p>
          <a:p>
            <a:pPr algn="ctr"/>
            <a:r>
              <a:rPr lang="en-US" sz="2800" dirty="0" err="1">
                <a:solidFill>
                  <a:srgbClr val="FF0000"/>
                </a:solidFill>
              </a:rPr>
              <a:t>Đáp</a:t>
            </a:r>
            <a:r>
              <a:rPr lang="en-US" sz="2800" dirty="0">
                <a:solidFill>
                  <a:srgbClr val="FF0000"/>
                </a:solidFill>
              </a:rPr>
              <a:t> </a:t>
            </a:r>
            <a:r>
              <a:rPr lang="en-US" sz="2800" dirty="0" err="1">
                <a:solidFill>
                  <a:srgbClr val="FF0000"/>
                </a:solidFill>
              </a:rPr>
              <a:t>số</a:t>
            </a:r>
            <a:r>
              <a:rPr lang="en-US" sz="2800" dirty="0">
                <a:solidFill>
                  <a:srgbClr val="FF0000"/>
                </a:solidFill>
              </a:rPr>
              <a:t>: Chu vi: 100 m;</a:t>
            </a:r>
          </a:p>
          <a:p>
            <a:pPr algn="ctr"/>
            <a:r>
              <a:rPr lang="en-US" sz="2800" dirty="0">
                <a:solidFill>
                  <a:srgbClr val="FF0000"/>
                </a:solidFill>
              </a:rPr>
              <a:t>                     </a:t>
            </a: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600 m</a:t>
            </a:r>
            <a:r>
              <a:rPr lang="en-US" sz="2800" baseline="30000" dirty="0">
                <a:solidFill>
                  <a:srgbClr val="FF0000"/>
                </a:solidFill>
              </a:rPr>
              <a:t>2</a:t>
            </a:r>
            <a:r>
              <a:rPr lang="en-US" sz="2800" dirty="0">
                <a:solidFill>
                  <a:srgbClr val="FF0000"/>
                </a:solidFill>
              </a:rPr>
              <a:t>.</a:t>
            </a:r>
          </a:p>
        </p:txBody>
      </p:sp>
    </p:spTree>
    <p:extLst>
      <p:ext uri="{BB962C8B-B14F-4D97-AF65-F5344CB8AC3E}">
        <p14:creationId xmlns:p14="http://schemas.microsoft.com/office/powerpoint/2010/main" val="219561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3"/>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4DE6C0E-227F-EFE8-6F6A-1B8669241A79}"/>
              </a:ext>
            </a:extLst>
          </p:cNvPr>
          <p:cNvPicPr>
            <a:picLocks noChangeAspect="1"/>
          </p:cNvPicPr>
          <p:nvPr/>
        </p:nvPicPr>
        <p:blipFill>
          <a:blip r:embed="rId4"/>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8C30D6-1E45-858E-B11A-FEE3D8153F5A}"/>
              </a:ext>
            </a:extLst>
          </p:cNvPr>
          <p:cNvSpPr txBox="1"/>
          <p:nvPr/>
        </p:nvSpPr>
        <p:spPr>
          <a:xfrm>
            <a:off x="3916680" y="800100"/>
            <a:ext cx="3048000" cy="76944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Ta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sơ</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đồ</a:t>
            </a:r>
            <a:r>
              <a:rPr lang="en-US" sz="4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0DA6F68-BC91-24A2-D89F-24F18FC469EF}"/>
              </a:ext>
            </a:extLst>
          </p:cNvPr>
          <p:cNvSpPr txBox="1"/>
          <p:nvPr/>
        </p:nvSpPr>
        <p:spPr>
          <a:xfrm>
            <a:off x="3489960" y="20193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a16="http://schemas.microsoft.com/office/drawing/2014/main" id="{28F2CB57-EB26-D8DC-EFBA-5EA42B8D0E21}"/>
              </a:ext>
            </a:extLst>
          </p:cNvPr>
          <p:cNvSpPr txBox="1"/>
          <p:nvPr/>
        </p:nvSpPr>
        <p:spPr>
          <a:xfrm>
            <a:off x="3489960" y="30099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B:</a:t>
            </a:r>
          </a:p>
        </p:txBody>
      </p:sp>
      <p:grpSp>
        <p:nvGrpSpPr>
          <p:cNvPr id="6" name="Group 5">
            <a:extLst>
              <a:ext uri="{FF2B5EF4-FFF2-40B4-BE49-F238E27FC236}">
                <a16:creationId xmlns:a16="http://schemas.microsoft.com/office/drawing/2014/main" id="{442E5581-CA49-199E-C5BC-3830091C0DC8}"/>
              </a:ext>
            </a:extLst>
          </p:cNvPr>
          <p:cNvGrpSpPr/>
          <p:nvPr/>
        </p:nvGrpSpPr>
        <p:grpSpPr>
          <a:xfrm>
            <a:off x="5623560" y="2247900"/>
            <a:ext cx="2667000" cy="381000"/>
            <a:chOff x="2971800" y="2400300"/>
            <a:chExt cx="2667000" cy="381000"/>
          </a:xfrm>
        </p:grpSpPr>
        <p:cxnSp>
          <p:nvCxnSpPr>
            <p:cNvPr id="7" name="Straight Connector 6">
              <a:extLst>
                <a:ext uri="{FF2B5EF4-FFF2-40B4-BE49-F238E27FC236}">
                  <a16:creationId xmlns:a16="http://schemas.microsoft.com/office/drawing/2014/main"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C6EF942-34D4-BF87-BA28-4AB4D9138942}"/>
              </a:ext>
            </a:extLst>
          </p:cNvPr>
          <p:cNvGrpSpPr/>
          <p:nvPr/>
        </p:nvGrpSpPr>
        <p:grpSpPr>
          <a:xfrm>
            <a:off x="5623560" y="3162300"/>
            <a:ext cx="1082040" cy="381000"/>
            <a:chOff x="2971800" y="2400300"/>
            <a:chExt cx="1082040" cy="381000"/>
          </a:xfrm>
        </p:grpSpPr>
        <p:cxnSp>
          <p:nvCxnSpPr>
            <p:cNvPr id="15" name="Straight Connector 14">
              <a:extLst>
                <a:ext uri="{FF2B5EF4-FFF2-40B4-BE49-F238E27FC236}">
                  <a16:creationId xmlns:a16="http://schemas.microsoft.com/office/drawing/2014/main"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68A5C45B-069C-069F-21D2-EB1831E15D48}"/>
              </a:ext>
            </a:extLst>
          </p:cNvPr>
          <p:cNvCxnSpPr>
            <a:cxnSpLocks/>
          </p:cNvCxnSpPr>
          <p:nvPr/>
        </p:nvCxnSpPr>
        <p:spPr>
          <a:xfrm>
            <a:off x="6695440" y="2669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FDDA6365-8F9D-BF35-DF03-3C86AE630EC8}"/>
              </a:ext>
            </a:extLst>
          </p:cNvPr>
          <p:cNvSpPr/>
          <p:nvPr/>
        </p:nvSpPr>
        <p:spPr>
          <a:xfrm rot="5400000">
            <a:off x="7284720" y="2067560"/>
            <a:ext cx="457200" cy="149352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CF39736-012F-4D70-436F-EFFB4079AC72}"/>
              </a:ext>
            </a:extLst>
          </p:cNvPr>
          <p:cNvSpPr txBox="1"/>
          <p:nvPr/>
        </p:nvSpPr>
        <p:spPr>
          <a:xfrm>
            <a:off x="6939280" y="29895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a16="http://schemas.microsoft.com/office/drawing/2014/main" id="{BA529DB9-4213-21E5-DF16-1051CA016542}"/>
              </a:ext>
            </a:extLst>
          </p:cNvPr>
          <p:cNvSpPr/>
          <p:nvPr/>
        </p:nvSpPr>
        <p:spPr>
          <a:xfrm rot="16200000">
            <a:off x="6715760" y="726440"/>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3F6E5651-C63F-B04A-5E7D-924740C78AFD}"/>
              </a:ext>
            </a:extLst>
          </p:cNvPr>
          <p:cNvSpPr txBox="1"/>
          <p:nvPr/>
        </p:nvSpPr>
        <p:spPr>
          <a:xfrm>
            <a:off x="6725920" y="1323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a16="http://schemas.microsoft.com/office/drawing/2014/main" id="{A0E4815B-9E78-9B01-A5AD-117FC398AE5C}"/>
              </a:ext>
            </a:extLst>
          </p:cNvPr>
          <p:cNvSpPr/>
          <p:nvPr/>
        </p:nvSpPr>
        <p:spPr>
          <a:xfrm rot="5400000">
            <a:off x="5953760" y="3246120"/>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88A8AB0B-739D-84C8-C141-C9B86497A240}"/>
              </a:ext>
            </a:extLst>
          </p:cNvPr>
          <p:cNvSpPr txBox="1"/>
          <p:nvPr/>
        </p:nvSpPr>
        <p:spPr>
          <a:xfrm>
            <a:off x="5831840" y="394462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539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animBg="1"/>
      <p:bldP spid="22" grpId="0"/>
      <p:bldP spid="26" grpId="0" animBg="1"/>
      <p:bldP spid="27"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2800" dirty="0">
                <a:solidFill>
                  <a:srgbClr val="FF0000"/>
                </a:solidFill>
                <a:latin typeface="Calibri" panose="020F0502020204030204"/>
              </a:rPr>
              <a:t>Hiệu số phần bằng nhau là:</a:t>
            </a:r>
          </a:p>
          <a:p>
            <a:pPr lvl="0" algn="ctr"/>
            <a:r>
              <a:rPr lang="vi-VN" sz="2800" dirty="0">
                <a:solidFill>
                  <a:srgbClr val="FF0000"/>
                </a:solidFill>
                <a:latin typeface="Calibri" panose="020F0502020204030204"/>
              </a:rPr>
              <a:t>5 – 2 = 3 (phần)</a:t>
            </a:r>
          </a:p>
          <a:p>
            <a:pPr lvl="0" algn="ctr"/>
            <a:r>
              <a:rPr lang="vi-VN" sz="2800" dirty="0">
                <a:solidFill>
                  <a:srgbClr val="FF0000"/>
                </a:solidFill>
                <a:latin typeface="Calibri" panose="020F0502020204030204"/>
              </a:rPr>
              <a:t>Số cá tra loại A là:</a:t>
            </a:r>
          </a:p>
          <a:p>
            <a:pPr lvl="0" algn="ctr"/>
            <a:r>
              <a:rPr lang="vi-VN" sz="2800" dirty="0">
                <a:solidFill>
                  <a:srgbClr val="FF0000"/>
                </a:solidFill>
                <a:latin typeface="Calibri" panose="020F0502020204030204"/>
              </a:rPr>
              <a:t>6 : 3 × 5 = 10 (tấn)</a:t>
            </a:r>
          </a:p>
          <a:p>
            <a:pPr lvl="0" algn="ctr"/>
            <a:r>
              <a:rPr lang="vi-VN" sz="2800" dirty="0">
                <a:solidFill>
                  <a:srgbClr val="FF0000"/>
                </a:solidFill>
                <a:latin typeface="Calibri" panose="020F0502020204030204"/>
              </a:rPr>
              <a:t>Số cá tra loại B là:</a:t>
            </a:r>
          </a:p>
          <a:p>
            <a:pPr lvl="0" algn="ctr"/>
            <a:r>
              <a:rPr lang="vi-VN" sz="2800" dirty="0">
                <a:solidFill>
                  <a:srgbClr val="FF0000"/>
                </a:solidFill>
                <a:latin typeface="Calibri" panose="020F0502020204030204"/>
              </a:rPr>
              <a:t>10 – 6 = 4 (tấn)</a:t>
            </a:r>
          </a:p>
          <a:p>
            <a:pPr lvl="0" algn="ctr"/>
            <a:r>
              <a:rPr lang="vi-VN" sz="2800" dirty="0">
                <a:solidFill>
                  <a:srgbClr val="FF0000"/>
                </a:solidFill>
                <a:latin typeface="Calibri" panose="020F0502020204030204"/>
              </a:rPr>
              <a:t>Đáp số: 10 tấn cá tra loại A;</a:t>
            </a:r>
          </a:p>
          <a:p>
            <a:pPr lvl="0" algn="ctr"/>
            <a:r>
              <a:rPr lang="vi-VN" sz="2800" dirty="0">
                <a:solidFill>
                  <a:srgbClr val="FF0000"/>
                </a:solidFill>
                <a:latin typeface="Calibri" panose="020F0502020204030204"/>
              </a:rPr>
              <a:t>4 tấn cá tra loại B.</a:t>
            </a:r>
          </a:p>
          <a:p>
            <a:pPr lvl="0" algn="ctr"/>
            <a:r>
              <a:rPr lang="vi-VN" sz="2800" dirty="0">
                <a:solidFill>
                  <a:srgbClr val="FF0000"/>
                </a:solidFill>
                <a:latin typeface="Calibri" panose="020F0502020204030204"/>
              </a:rPr>
              <a:t>b) Đổi 10 tấn = 10 000 kg</a:t>
            </a:r>
          </a:p>
          <a:p>
            <a:pPr lvl="0" algn="ctr"/>
            <a:r>
              <a:rPr lang="vi-VN" sz="2800" dirty="0">
                <a:solidFill>
                  <a:srgbClr val="FF0000"/>
                </a:solidFill>
                <a:latin typeface="Calibri" panose="020F0502020204030204"/>
              </a:rPr>
              <a:t>Bác Năm bán hết số cá tra loại A thì thu được số tiền là:</a:t>
            </a:r>
          </a:p>
          <a:p>
            <a:pPr lvl="0" algn="ctr"/>
            <a:r>
              <a:rPr lang="vi-VN" sz="2800" dirty="0">
                <a:solidFill>
                  <a:srgbClr val="FF0000"/>
                </a:solidFill>
                <a:latin typeface="Calibri" panose="020F0502020204030204"/>
              </a:rPr>
              <a:t>29 500 × 10 000 = 295 000 000 (đồng)</a:t>
            </a:r>
          </a:p>
          <a:p>
            <a:pPr lvl="0" algn="ctr"/>
            <a:r>
              <a:rPr lang="vi-VN" sz="2800" dirty="0">
                <a:solidFill>
                  <a:srgbClr val="FF0000"/>
                </a:solidFill>
                <a:latin typeface="Calibri" panose="020F0502020204030204"/>
              </a:rPr>
              <a:t>Đáp số: 295 000 000 đồng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panose="02040503050406030204" pitchFamily="18" charset="0"/>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3"/>
                <a:stretch>
                  <a:fillRect l="-1465" t="-4362" r="-1523" b="-771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8E9FC5C-2D60-5EA4-5965-35E8CF3323FF}"/>
              </a:ext>
            </a:extLst>
          </p:cNvPr>
          <p:cNvSpPr txBox="1"/>
          <p:nvPr/>
        </p:nvSpPr>
        <p:spPr>
          <a:xfrm>
            <a:off x="767080" y="26085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84B3E05B-DA5E-7CAE-0579-DC7AE751EC8C}"/>
              </a:ext>
            </a:extLst>
          </p:cNvPr>
          <p:cNvSpPr txBox="1"/>
          <p:nvPr/>
        </p:nvSpPr>
        <p:spPr>
          <a:xfrm>
            <a:off x="335280" y="3685540"/>
            <a:ext cx="364236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con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7C4AD57-AF85-07C5-1B9B-858438552DDC}"/>
              </a:ext>
            </a:extLst>
          </p:cNvPr>
          <p:cNvSpPr txBox="1"/>
          <p:nvPr/>
        </p:nvSpPr>
        <p:spPr>
          <a:xfrm>
            <a:off x="345440" y="4757420"/>
            <a:ext cx="273812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DAE4942E-B2A6-2A86-2D66-110EE2FBF021}"/>
              </a:ext>
            </a:extLst>
          </p:cNvPr>
          <p:cNvGrpSpPr/>
          <p:nvPr/>
        </p:nvGrpSpPr>
        <p:grpSpPr>
          <a:xfrm>
            <a:off x="3185160" y="3832860"/>
            <a:ext cx="2133600" cy="381000"/>
            <a:chOff x="2971800" y="2400300"/>
            <a:chExt cx="2133600" cy="381000"/>
          </a:xfrm>
        </p:grpSpPr>
        <p:cxnSp>
          <p:nvCxnSpPr>
            <p:cNvPr id="8" name="Straight Connector 7">
              <a:extLst>
                <a:ext uri="{FF2B5EF4-FFF2-40B4-BE49-F238E27FC236}">
                  <a16:creationId xmlns:a16="http://schemas.microsoft.com/office/drawing/2014/main"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878F0A4-7880-4AD1-AA9B-F3E704DC76D7}"/>
              </a:ext>
            </a:extLst>
          </p:cNvPr>
          <p:cNvGrpSpPr/>
          <p:nvPr/>
        </p:nvGrpSpPr>
        <p:grpSpPr>
          <a:xfrm>
            <a:off x="3185160" y="4747260"/>
            <a:ext cx="6974840" cy="411480"/>
            <a:chOff x="2971800" y="2400300"/>
            <a:chExt cx="6974840" cy="411480"/>
          </a:xfrm>
        </p:grpSpPr>
        <p:cxnSp>
          <p:nvCxnSpPr>
            <p:cNvPr id="13" name="Straight Connector 12">
              <a:extLst>
                <a:ext uri="{FF2B5EF4-FFF2-40B4-BE49-F238E27FC236}">
                  <a16:creationId xmlns:a16="http://schemas.microsoft.com/office/drawing/2014/main"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4DBEF7E9-F854-3B4F-A74F-63DF285AD255}"/>
              </a:ext>
            </a:extLst>
          </p:cNvPr>
          <p:cNvCxnSpPr>
            <a:cxnSpLocks/>
          </p:cNvCxnSpPr>
          <p:nvPr/>
        </p:nvCxnSpPr>
        <p:spPr>
          <a:xfrm>
            <a:off x="5344160" y="423418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3D470EBA-13AA-342B-5C74-0A65563C6535}"/>
              </a:ext>
            </a:extLst>
          </p:cNvPr>
          <p:cNvSpPr/>
          <p:nvPr/>
        </p:nvSpPr>
        <p:spPr>
          <a:xfrm rot="16200000">
            <a:off x="7529830" y="2312670"/>
            <a:ext cx="457200" cy="470154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B7F38D7-B50A-C4E1-5C98-A07D5F4AF205}"/>
              </a:ext>
            </a:extLst>
          </p:cNvPr>
          <p:cNvSpPr txBox="1"/>
          <p:nvPr/>
        </p:nvSpPr>
        <p:spPr>
          <a:xfrm>
            <a:off x="7112000" y="38735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1" name="Right Brace 20">
            <a:extLst>
              <a:ext uri="{FF2B5EF4-FFF2-40B4-BE49-F238E27FC236}">
                <a16:creationId xmlns:a16="http://schemas.microsoft.com/office/drawing/2014/main" id="{6E089351-901B-9F7B-A02F-59E7159FDF38}"/>
              </a:ext>
            </a:extLst>
          </p:cNvPr>
          <p:cNvSpPr/>
          <p:nvPr/>
        </p:nvSpPr>
        <p:spPr>
          <a:xfrm rot="16200000">
            <a:off x="4024630" y="26276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28B25951-6733-EE2A-BB64-DD5779152717}"/>
              </a:ext>
            </a:extLst>
          </p:cNvPr>
          <p:cNvSpPr txBox="1"/>
          <p:nvPr/>
        </p:nvSpPr>
        <p:spPr>
          <a:xfrm>
            <a:off x="3850640" y="29489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3" name="Right Brace 22">
            <a:extLst>
              <a:ext uri="{FF2B5EF4-FFF2-40B4-BE49-F238E27FC236}">
                <a16:creationId xmlns:a16="http://schemas.microsoft.com/office/drawing/2014/main" id="{2703EF46-DB80-CC5A-278B-3F301A1D53F6}"/>
              </a:ext>
            </a:extLst>
          </p:cNvPr>
          <p:cNvSpPr/>
          <p:nvPr/>
        </p:nvSpPr>
        <p:spPr>
          <a:xfrm rot="5400000">
            <a:off x="6473190" y="1885950"/>
            <a:ext cx="457200" cy="68554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811264EF-5049-9EBB-2FAF-CD7E431FEA32}"/>
              </a:ext>
            </a:extLst>
          </p:cNvPr>
          <p:cNvSpPr txBox="1"/>
          <p:nvPr/>
        </p:nvSpPr>
        <p:spPr>
          <a:xfrm>
            <a:off x="6065520" y="56007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73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19" grpId="0" animBg="1"/>
      <p:bldP spid="20" grpId="0"/>
      <p:bldP spid="21"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808843" y="689801"/>
            <a:ext cx="10402314" cy="5632311"/>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3600" dirty="0">
                <a:solidFill>
                  <a:srgbClr val="FF0000"/>
                </a:solidFill>
                <a:latin typeface="Calibri" panose="020F0502020204030204"/>
              </a:rPr>
              <a:t>Hiệu số phần bằng nhau là:</a:t>
            </a:r>
          </a:p>
          <a:p>
            <a:pPr lvl="0" algn="ctr"/>
            <a:r>
              <a:rPr lang="vi-VN" sz="3600" dirty="0">
                <a:solidFill>
                  <a:srgbClr val="FF0000"/>
                </a:solidFill>
                <a:latin typeface="Calibri" panose="020F0502020204030204"/>
              </a:rPr>
              <a:t>7 – 2 = 5 (phần)</a:t>
            </a:r>
          </a:p>
          <a:p>
            <a:pPr lvl="0" algn="ctr"/>
            <a:r>
              <a:rPr lang="vi-VN" sz="3600" dirty="0">
                <a:solidFill>
                  <a:srgbClr val="FF0000"/>
                </a:solidFill>
                <a:latin typeface="Calibri" panose="020F0502020204030204"/>
              </a:rPr>
              <a:t>Tuổi mẹ sau 2 năm nữa là:</a:t>
            </a:r>
          </a:p>
          <a:p>
            <a:pPr lvl="0" algn="ctr"/>
            <a:r>
              <a:rPr lang="vi-VN" sz="3600" dirty="0">
                <a:solidFill>
                  <a:srgbClr val="FF0000"/>
                </a:solidFill>
                <a:latin typeface="Calibri" panose="020F0502020204030204"/>
              </a:rPr>
              <a:t>25 : 5 × 7 = 35 (tuổi)</a:t>
            </a:r>
          </a:p>
          <a:p>
            <a:pPr lvl="0" algn="ctr"/>
            <a:r>
              <a:rPr lang="vi-VN" sz="3600" dirty="0">
                <a:solidFill>
                  <a:srgbClr val="FF0000"/>
                </a:solidFill>
                <a:latin typeface="Calibri" panose="020F0502020204030204"/>
              </a:rPr>
              <a:t>Tuổi mẹ hiện nay là:</a:t>
            </a:r>
          </a:p>
          <a:p>
            <a:pPr lvl="0" algn="ctr"/>
            <a:r>
              <a:rPr lang="vi-VN" sz="3600" dirty="0">
                <a:solidFill>
                  <a:srgbClr val="FF0000"/>
                </a:solidFill>
                <a:latin typeface="Calibri" panose="020F0502020204030204"/>
              </a:rPr>
              <a:t>35 – 2 = 33 (tuổi)</a:t>
            </a:r>
          </a:p>
          <a:p>
            <a:pPr lvl="0" algn="ctr"/>
            <a:r>
              <a:rPr lang="vi-VN" sz="3600" dirty="0">
                <a:solidFill>
                  <a:srgbClr val="FF0000"/>
                </a:solidFill>
                <a:latin typeface="Calibri" panose="020F0502020204030204"/>
              </a:rPr>
              <a:t>Tuổi con hiện nay là:</a:t>
            </a:r>
          </a:p>
          <a:p>
            <a:pPr lvl="0" algn="ctr"/>
            <a:r>
              <a:rPr lang="vi-VN" sz="3600" dirty="0">
                <a:solidFill>
                  <a:srgbClr val="FF0000"/>
                </a:solidFill>
                <a:latin typeface="Calibri" panose="020F0502020204030204"/>
              </a:rPr>
              <a:t>33 – 25 = 8 (tuổi)</a:t>
            </a:r>
          </a:p>
          <a:p>
            <a:pPr lvl="0" algn="ctr"/>
            <a:r>
              <a:rPr lang="vi-VN" sz="3600" dirty="0">
                <a:solidFill>
                  <a:srgbClr val="FF0000"/>
                </a:solidFill>
                <a:latin typeface="Calibri" panose="020F0502020204030204"/>
              </a:rPr>
              <a:t>Đáp số: Mẹ: 33 tuổi;</a:t>
            </a:r>
          </a:p>
          <a:p>
            <a:pPr lvl="0" algn="ctr"/>
            <a:r>
              <a:rPr lang="en-US" sz="3600" dirty="0">
                <a:solidFill>
                  <a:srgbClr val="FF0000"/>
                </a:solidFill>
                <a:latin typeface="Calibri" panose="020F0502020204030204"/>
              </a:rPr>
              <a:t>            </a:t>
            </a:r>
            <a:r>
              <a:rPr lang="vi-VN" sz="3600" dirty="0">
                <a:solidFill>
                  <a:srgbClr val="FF0000"/>
                </a:solidFill>
                <a:latin typeface="Calibri" panose="020F0502020204030204"/>
              </a:rPr>
              <a:t>Con: 8 tuổi.</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295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1081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Thực hiện tìm số lớn trước hay số bé trước?</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800767"/>
          </a:xfrm>
          <a:prstGeom prst="rect">
            <a:avLst/>
          </a:prstGeom>
          <a:noFill/>
        </p:spPr>
        <p:txBody>
          <a:bodyPr wrap="square">
            <a:spAutoFit/>
          </a:bodyPr>
          <a:lstStyle/>
          <a:p>
            <a:pPr lvl="0" algn="just"/>
            <a:r>
              <a:rPr lang="vi-VN" sz="4400" b="1" dirty="0">
                <a:solidFill>
                  <a:srgbClr val="FFFF00"/>
                </a:solidFill>
                <a:latin typeface="Calibri" panose="020F0502020204030204"/>
                <a:cs typeface="Times New Roman" panose="02020603050405020304" pitchFamily="18" charset="0"/>
              </a:rPr>
              <a:t>Thực hiện tìm số nào trước cũng được nhưng tìm số lớn trước thì số bé sau, số bé trước số lớn sau.</a:t>
            </a:r>
            <a:endParaRPr kumimoji="0" lang="en-US" sz="4400" b="1" i="0" u="none" strike="noStrike" kern="1200" cap="none" spc="0" normalizeH="0" baseline="0" noProof="0" dirty="0">
              <a:ln>
                <a:noFill/>
              </a:ln>
              <a:solidFill>
                <a:srgbClr val="FFFF00"/>
              </a:solidFill>
              <a:effectLst/>
              <a:uLnTx/>
              <a:uFillTx/>
              <a:latin typeface="Calibri" panose="020F0502020204030204"/>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953726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23" name="Hộp Văn bản 30">
                <a:extLst>
                  <a:ext uri="{FF2B5EF4-FFF2-40B4-BE49-F238E27FC236}">
                    <a16:creationId xmlns:a16="http://schemas.microsoft.com/office/drawing/2014/main"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rPr>
                        </m:ctrlPr>
                      </m:fPr>
                      <m:num>
                        <m:r>
                          <a:rPr lang="nl-NL" sz="3600" i="1">
                            <a:solidFill>
                              <a:srgbClr val="FFFF00"/>
                            </a:solidFill>
                          </a:rPr>
                          <m:t>2</m:t>
                        </m:r>
                      </m:num>
                      <m:den>
                        <m:r>
                          <a:rPr lang="nl-NL" sz="3600" i="1">
                            <a:solidFill>
                              <a:srgbClr val="FFFF00"/>
                            </a:solidFill>
                          </a:rPr>
                          <m:t>5</m:t>
                        </m:r>
                      </m:den>
                    </m:f>
                  </m:oMath>
                </a14:m>
                <a:r>
                  <a:rPr lang="nl-NL" sz="3600" dirty="0">
                    <a:solidFill>
                      <a:srgbClr val="FFFF00"/>
                    </a:solidFill>
                  </a:rPr>
                  <a:t> số cây bưởi.</a:t>
                </a:r>
                <a:endParaRPr lang="en-US" sz="3600" dirty="0">
                  <a:solidFill>
                    <a:srgbClr val="FFFF00"/>
                  </a:solidFill>
                </a:endParaRPr>
              </a:p>
            </p:txBody>
          </p:sp>
        </mc:Choice>
        <mc:Fallback>
          <p:sp>
            <p:nvSpPr>
              <p:cNvPr id="23" name="Hộp Văn bản 30">
                <a:extLst>
                  <a:ext uri="{FF2B5EF4-FFF2-40B4-BE49-F238E27FC236}">
                    <a16:creationId xmlns:a16="http://schemas.microsoft.com/office/drawing/2014/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4"/>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468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sp>
        <p:nvSpPr>
          <p:cNvPr id="13" name="Hộp Văn bản 1">
            <a:extLst>
              <a:ext uri="{FF2B5EF4-FFF2-40B4-BE49-F238E27FC236}">
                <a16:creationId xmlns:a16="http://schemas.microsoft.com/office/drawing/2014/main" id="{7A51D327-3C85-FB84-A0AA-C21F03B09E27}"/>
              </a:ext>
            </a:extLst>
          </p:cNvPr>
          <p:cNvSpPr txBox="1"/>
          <p:nvPr/>
        </p:nvSpPr>
        <p:spPr>
          <a:xfrm>
            <a:off x="3128962" y="1600357"/>
            <a:ext cx="5934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Thứ</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ngày</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tháng</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năm</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p>
        </p:txBody>
      </p:sp>
      <p:pic>
        <p:nvPicPr>
          <p:cNvPr id="2" name="Picture 1">
            <a:extLst>
              <a:ext uri="{FF2B5EF4-FFF2-40B4-BE49-F238E27FC236}">
                <a16:creationId xmlns:a16="http://schemas.microsoft.com/office/drawing/2014/main" id="{50C65A32-EB0E-37B4-91D6-8281DC75341B}"/>
              </a:ext>
            </a:extLst>
          </p:cNvPr>
          <p:cNvPicPr>
            <a:picLocks noChangeAspect="1"/>
          </p:cNvPicPr>
          <p:nvPr/>
        </p:nvPicPr>
        <p:blipFill>
          <a:blip r:embed="rId5"/>
          <a:stretch>
            <a:fillRect/>
          </a:stretch>
        </p:blipFill>
        <p:spPr>
          <a:xfrm>
            <a:off x="2836385" y="3091623"/>
            <a:ext cx="6620830" cy="1487553"/>
          </a:xfrm>
          <a:prstGeom prst="rect">
            <a:avLst/>
          </a:prstGeom>
        </p:spPr>
      </p:pic>
      <p:pic>
        <p:nvPicPr>
          <p:cNvPr id="3" name="Picture 2">
            <a:extLst>
              <a:ext uri="{FF2B5EF4-FFF2-40B4-BE49-F238E27FC236}">
                <a16:creationId xmlns:a16="http://schemas.microsoft.com/office/drawing/2014/main" id="{79BB5004-533A-740A-9038-4994B00A10A7}"/>
              </a:ext>
            </a:extLst>
          </p:cNvPr>
          <p:cNvPicPr>
            <a:picLocks noChangeAspect="1"/>
          </p:cNvPicPr>
          <p:nvPr/>
        </p:nvPicPr>
        <p:blipFill>
          <a:blip r:embed="rId6"/>
          <a:stretch>
            <a:fillRect/>
          </a:stretch>
        </p:blipFill>
        <p:spPr>
          <a:xfrm>
            <a:off x="5104299" y="2033976"/>
            <a:ext cx="1963082" cy="1286367"/>
          </a:xfrm>
          <a:prstGeom prst="rect">
            <a:avLst/>
          </a:prstGeom>
        </p:spPr>
      </p:pic>
      <p:sp>
        <p:nvSpPr>
          <p:cNvPr id="4" name="TextBox 3">
            <a:extLst>
              <a:ext uri="{FF2B5EF4-FFF2-40B4-BE49-F238E27FC236}">
                <a16:creationId xmlns:a16="http://schemas.microsoft.com/office/drawing/2014/main" id="{96BBFCE1-5800-3BE2-188B-0E077C003B9C}"/>
              </a:ext>
            </a:extLst>
          </p:cNvPr>
          <p:cNvSpPr txBox="1"/>
          <p:nvPr/>
        </p:nvSpPr>
        <p:spPr>
          <a:xfrm>
            <a:off x="5466080" y="4643120"/>
            <a:ext cx="1778000" cy="707886"/>
          </a:xfrm>
          <a:prstGeom prst="rect">
            <a:avLst/>
          </a:prstGeom>
          <a:noFill/>
        </p:spPr>
        <p:txBody>
          <a:bodyPr wrap="square" rtlCol="0">
            <a:spAutoFit/>
          </a:bodyPr>
          <a:lstStyle/>
          <a:p>
            <a:r>
              <a:rPr lang="en-US" sz="4000" b="1" dirty="0"/>
              <a:t>(TIẾT 2)</a:t>
            </a:r>
          </a:p>
        </p:txBody>
      </p:sp>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mc:Choice xmlns:a14="http://schemas.microsoft.com/office/drawing/2010/main" Requires="a14">
            <p:sp>
              <p:nvSpPr>
                <p:cNvPr id="22" name="TextBox 16">
                  <a:extLst>
                    <a:ext uri="{FF2B5EF4-FFF2-40B4-BE49-F238E27FC236}">
                      <a16:creationId xmlns:a16="http://schemas.microsoft.com/office/drawing/2014/main"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3"/>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a16="http://schemas.microsoft.com/office/drawing/2014/main" id="{DA8CCE2B-1D7E-7308-78D0-A0DAF3199A93}"/>
              </a:ext>
            </a:extLst>
          </p:cNvPr>
          <p:cNvPicPr>
            <a:picLocks noChangeAspect="1"/>
          </p:cNvPicPr>
          <p:nvPr/>
        </p:nvPicPr>
        <p:blipFill>
          <a:blip r:embed="rId4"/>
          <a:stretch>
            <a:fillRect/>
          </a:stretch>
        </p:blipFill>
        <p:spPr>
          <a:xfrm>
            <a:off x="7880350" y="2693035"/>
            <a:ext cx="3543300" cy="3829050"/>
          </a:xfrm>
          <a:prstGeom prst="rect">
            <a:avLst/>
          </a:prstGeom>
        </p:spPr>
      </p:pic>
      <p:sp>
        <p:nvSpPr>
          <p:cNvPr id="6" name="TextBox 5">
            <a:extLst>
              <a:ext uri="{FF2B5EF4-FFF2-40B4-BE49-F238E27FC236}">
                <a16:creationId xmlns:a16="http://schemas.microsoft.com/office/drawing/2014/main" id="{30FD6A7B-2117-D366-6BBB-9BE2DF78AB62}"/>
              </a:ext>
            </a:extLst>
          </p:cNvPr>
          <p:cNvSpPr txBox="1"/>
          <p:nvPr/>
        </p:nvSpPr>
        <p:spPr>
          <a:xfrm>
            <a:off x="1356360" y="32181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B2EA5541-0B47-F6ED-4653-028771FA73E3}"/>
              </a:ext>
            </a:extLst>
          </p:cNvPr>
          <p:cNvSpPr txBox="1"/>
          <p:nvPr/>
        </p:nvSpPr>
        <p:spPr>
          <a:xfrm>
            <a:off x="533400" y="417322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A</a:t>
            </a:r>
          </a:p>
        </p:txBody>
      </p:sp>
      <p:sp>
        <p:nvSpPr>
          <p:cNvPr id="9" name="TextBox 8">
            <a:extLst>
              <a:ext uri="{FF2B5EF4-FFF2-40B4-BE49-F238E27FC236}">
                <a16:creationId xmlns:a16="http://schemas.microsoft.com/office/drawing/2014/main" id="{335894FB-7C6F-A375-AA67-C693AC16421B}"/>
              </a:ext>
            </a:extLst>
          </p:cNvPr>
          <p:cNvSpPr txBox="1"/>
          <p:nvPr/>
        </p:nvSpPr>
        <p:spPr>
          <a:xfrm>
            <a:off x="543560" y="503174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B</a:t>
            </a:r>
          </a:p>
        </p:txBody>
      </p:sp>
      <p:grpSp>
        <p:nvGrpSpPr>
          <p:cNvPr id="10" name="Group 9">
            <a:extLst>
              <a:ext uri="{FF2B5EF4-FFF2-40B4-BE49-F238E27FC236}">
                <a16:creationId xmlns:a16="http://schemas.microsoft.com/office/drawing/2014/main" id="{83360570-EB78-D960-FBDA-823597C17302}"/>
              </a:ext>
            </a:extLst>
          </p:cNvPr>
          <p:cNvGrpSpPr/>
          <p:nvPr/>
        </p:nvGrpSpPr>
        <p:grpSpPr>
          <a:xfrm>
            <a:off x="3347720" y="4300220"/>
            <a:ext cx="1600200" cy="381000"/>
            <a:chOff x="2971800" y="2400300"/>
            <a:chExt cx="1600200" cy="381000"/>
          </a:xfrm>
        </p:grpSpPr>
        <p:cxnSp>
          <p:nvCxnSpPr>
            <p:cNvPr id="11" name="Straight Connector 10">
              <a:extLst>
                <a:ext uri="{FF2B5EF4-FFF2-40B4-BE49-F238E27FC236}">
                  <a16:creationId xmlns:a16="http://schemas.microsoft.com/office/drawing/2014/main"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E4B4F2E-05B0-B8C3-9F76-3DF5007DED38}"/>
              </a:ext>
            </a:extLst>
          </p:cNvPr>
          <p:cNvGrpSpPr/>
          <p:nvPr/>
        </p:nvGrpSpPr>
        <p:grpSpPr>
          <a:xfrm>
            <a:off x="3347720" y="5214620"/>
            <a:ext cx="3672840" cy="462280"/>
            <a:chOff x="2971800" y="2400300"/>
            <a:chExt cx="3672840" cy="462280"/>
          </a:xfrm>
        </p:grpSpPr>
        <p:cxnSp>
          <p:nvCxnSpPr>
            <p:cNvPr id="19" name="Straight Connector 18">
              <a:extLst>
                <a:ext uri="{FF2B5EF4-FFF2-40B4-BE49-F238E27FC236}">
                  <a16:creationId xmlns:a16="http://schemas.microsoft.com/office/drawing/2014/main"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3260F3EE-21AF-BB9C-FBAE-CAC644AD06CA}"/>
              </a:ext>
            </a:extLst>
          </p:cNvPr>
          <p:cNvCxnSpPr>
            <a:cxnSpLocks/>
          </p:cNvCxnSpPr>
          <p:nvPr/>
        </p:nvCxnSpPr>
        <p:spPr>
          <a:xfrm>
            <a:off x="4947920" y="47320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7" name="Right Brace 106">
            <a:extLst>
              <a:ext uri="{FF2B5EF4-FFF2-40B4-BE49-F238E27FC236}">
                <a16:creationId xmlns:a16="http://schemas.microsoft.com/office/drawing/2014/main" id="{FB608097-C8BB-F58E-F04B-B776C4CCF38E}"/>
              </a:ext>
            </a:extLst>
          </p:cNvPr>
          <p:cNvSpPr/>
          <p:nvPr/>
        </p:nvSpPr>
        <p:spPr>
          <a:xfrm rot="16200000">
            <a:off x="5782310" y="39992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a16="http://schemas.microsoft.com/office/drawing/2014/main" id="{3B7DE930-54B6-3982-FDDA-80017458FA19}"/>
              </a:ext>
            </a:extLst>
          </p:cNvPr>
          <p:cNvSpPr txBox="1"/>
          <p:nvPr/>
        </p:nvSpPr>
        <p:spPr>
          <a:xfrm>
            <a:off x="5588000" y="42291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109" name="Right Brace 108">
            <a:extLst>
              <a:ext uri="{FF2B5EF4-FFF2-40B4-BE49-F238E27FC236}">
                <a16:creationId xmlns:a16="http://schemas.microsoft.com/office/drawing/2014/main" id="{042B25C2-50AC-C3AF-2B7E-A85F8399B41C}"/>
              </a:ext>
            </a:extLst>
          </p:cNvPr>
          <p:cNvSpPr/>
          <p:nvPr/>
        </p:nvSpPr>
        <p:spPr>
          <a:xfrm rot="16200000">
            <a:off x="3948430" y="3293110"/>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a16="http://schemas.microsoft.com/office/drawing/2014/main" id="{DF418B2F-4FE7-B67A-C7FD-B088FD2E47EB}"/>
              </a:ext>
            </a:extLst>
          </p:cNvPr>
          <p:cNvSpPr txBox="1"/>
          <p:nvPr/>
        </p:nvSpPr>
        <p:spPr>
          <a:xfrm>
            <a:off x="3962400" y="3355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111" name="Right Brace 110">
            <a:extLst>
              <a:ext uri="{FF2B5EF4-FFF2-40B4-BE49-F238E27FC236}">
                <a16:creationId xmlns:a16="http://schemas.microsoft.com/office/drawing/2014/main" id="{1A130ABF-D57A-0D33-C368-93F629597C16}"/>
              </a:ext>
            </a:extLst>
          </p:cNvPr>
          <p:cNvSpPr/>
          <p:nvPr/>
        </p:nvSpPr>
        <p:spPr>
          <a:xfrm rot="16200000" flipH="1">
            <a:off x="4903470" y="4060190"/>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a16="http://schemas.microsoft.com/office/drawing/2014/main" id="{81515CD9-2975-0F5B-1E1C-7595D7B4E329}"/>
              </a:ext>
            </a:extLst>
          </p:cNvPr>
          <p:cNvSpPr txBox="1"/>
          <p:nvPr/>
        </p:nvSpPr>
        <p:spPr>
          <a:xfrm>
            <a:off x="4612640" y="61899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wipe(down)">
                                      <p:cBhvr>
                                        <p:cTn id="49" dur="500"/>
                                        <p:tgtEl>
                                          <p:spTgt spid="1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down)">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down)">
                                      <p:cBhvr>
                                        <p:cTn id="6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7" grpId="0" animBg="1"/>
      <p:bldP spid="108" grpId="0"/>
      <p:bldP spid="109" grpId="0" animBg="1"/>
      <p:bldP spid="110" grpId="0"/>
      <p:bldP spid="111" grpId="0" animBg="1"/>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331323" y="1075881"/>
            <a:ext cx="10402314" cy="5016758"/>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4000" dirty="0" err="1">
                <a:solidFill>
                  <a:srgbClr val="FF0000"/>
                </a:solidFill>
              </a:rPr>
              <a:t>Hiệu</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phần</a:t>
            </a:r>
            <a:r>
              <a:rPr lang="en-GB" sz="4000" dirty="0">
                <a:solidFill>
                  <a:srgbClr val="FF0000"/>
                </a:solidFill>
              </a:rPr>
              <a:t> </a:t>
            </a:r>
            <a:r>
              <a:rPr lang="en-GB" sz="4000" dirty="0" err="1">
                <a:solidFill>
                  <a:srgbClr val="FF0000"/>
                </a:solidFill>
              </a:rPr>
              <a:t>bằng</a:t>
            </a:r>
            <a:r>
              <a:rPr lang="en-GB" sz="4000" dirty="0">
                <a:solidFill>
                  <a:srgbClr val="FF0000"/>
                </a:solidFill>
              </a:rPr>
              <a:t> </a:t>
            </a:r>
            <a:r>
              <a:rPr lang="en-GB" sz="4000" dirty="0" err="1">
                <a:solidFill>
                  <a:srgbClr val="FF0000"/>
                </a:solidFill>
              </a:rPr>
              <a:t>nhau</a:t>
            </a:r>
            <a:r>
              <a:rPr lang="en-GB" sz="4000" dirty="0">
                <a:solidFill>
                  <a:srgbClr val="FF0000"/>
                </a:solidFill>
              </a:rPr>
              <a:t>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7 – 3 = 4 (</a:t>
            </a:r>
            <a:r>
              <a:rPr lang="en-GB" sz="4000" dirty="0" err="1">
                <a:solidFill>
                  <a:srgbClr val="FF0000"/>
                </a:solidFill>
              </a:rPr>
              <a:t>phần</a:t>
            </a:r>
            <a:r>
              <a:rPr lang="en-GB" sz="4000" dirty="0">
                <a:solidFill>
                  <a:srgbClr val="FF0000"/>
                </a:solidFill>
              </a:rPr>
              <a:t>)</a:t>
            </a:r>
          </a:p>
          <a:p>
            <a:pPr lvl="0" algn="ctr">
              <a:defRPr/>
            </a:pPr>
            <a:r>
              <a:rPr lang="en-GB" sz="4000" dirty="0" err="1">
                <a:solidFill>
                  <a:srgbClr val="FF0000"/>
                </a:solidFill>
              </a:rPr>
              <a:t>loại</a:t>
            </a:r>
            <a:r>
              <a:rPr lang="en-GB" sz="4000" dirty="0">
                <a:solidFill>
                  <a:srgbClr val="FF0000"/>
                </a:solidFill>
              </a:rPr>
              <a:t> A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8 : 4 × 3 = 6 (kg)</a:t>
            </a:r>
          </a:p>
          <a:p>
            <a:pPr lvl="0" algn="ctr">
              <a:defRPr/>
            </a:pP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6 + 8 = 14 (kg)</a:t>
            </a:r>
          </a:p>
          <a:p>
            <a:pPr lvl="0" algn="ctr">
              <a:defRPr/>
            </a:pPr>
            <a:r>
              <a:rPr lang="en-GB" sz="4000" dirty="0" err="1">
                <a:solidFill>
                  <a:srgbClr val="FF0000"/>
                </a:solidFill>
              </a:rPr>
              <a:t>Đáp</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A: 6 kg;</a:t>
            </a:r>
          </a:p>
          <a:p>
            <a:pPr lvl="0" algn="ctr">
              <a:defRPr/>
            </a:pP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14 kg.</a:t>
            </a:r>
            <a:endParaRPr kumimoji="0" lang="vi-VN" sz="4000" b="0" i="0" u="none" strike="noStrike" kern="1200" cap="none" spc="0" normalizeH="0" baseline="0" noProof="0" dirty="0">
              <a:ln>
                <a:noFill/>
              </a:ln>
              <a:solidFill>
                <a:srgbClr val="00B0F0"/>
              </a:solidFill>
              <a:effectLst/>
              <a:uLnTx/>
              <a:uFillTx/>
              <a:latin typeface="Arial" panose="020B0604020202020204" pitchFamily="34" charset="0"/>
            </a:endParaRPr>
          </a:p>
        </p:txBody>
      </p:sp>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panose="02040503050406030204" pitchFamily="18" charset="0"/>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3"/>
                <a:stretch>
                  <a:fillRect l="-1757" t="-4601" r="-1816" b="-1042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61E3902-6874-1440-826C-CC208A755920}"/>
              </a:ext>
            </a:extLst>
          </p:cNvPr>
          <p:cNvSpPr txBox="1"/>
          <p:nvPr/>
        </p:nvSpPr>
        <p:spPr>
          <a:xfrm>
            <a:off x="3601720" y="2821940"/>
            <a:ext cx="30480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a:t>
            </a:r>
            <a:r>
              <a:rPr lang="en-US" sz="36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8E51506C-2BFB-FEFA-5F1F-D354029E8FB7}"/>
              </a:ext>
            </a:extLst>
          </p:cNvPr>
          <p:cNvSpPr txBox="1"/>
          <p:nvPr/>
        </p:nvSpPr>
        <p:spPr>
          <a:xfrm>
            <a:off x="3362960" y="3817620"/>
            <a:ext cx="357124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endParaRPr lang="en-US" sz="4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5E390EE-98B3-CD66-9FC5-2168B590E15A}"/>
              </a:ext>
            </a:extLst>
          </p:cNvPr>
          <p:cNvSpPr txBox="1"/>
          <p:nvPr/>
        </p:nvSpPr>
        <p:spPr>
          <a:xfrm>
            <a:off x="3434080" y="4808220"/>
            <a:ext cx="350012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endParaRPr lang="en-US" sz="4000" dirty="0">
              <a:solidFill>
                <a:srgbClr val="FF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B56043C6-D606-3D54-5579-F628E65053AF}"/>
              </a:ext>
            </a:extLst>
          </p:cNvPr>
          <p:cNvGrpSpPr/>
          <p:nvPr/>
        </p:nvGrpSpPr>
        <p:grpSpPr>
          <a:xfrm>
            <a:off x="6019800" y="4046220"/>
            <a:ext cx="2133600" cy="381000"/>
            <a:chOff x="2971800" y="2400300"/>
            <a:chExt cx="2133600" cy="381000"/>
          </a:xfrm>
        </p:grpSpPr>
        <p:cxnSp>
          <p:nvCxnSpPr>
            <p:cNvPr id="8" name="Straight Connector 7">
              <a:extLst>
                <a:ext uri="{FF2B5EF4-FFF2-40B4-BE49-F238E27FC236}">
                  <a16:creationId xmlns:a16="http://schemas.microsoft.com/office/drawing/2014/main"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0342ACA-4027-1F1C-68C9-22ABC5F7DACE}"/>
              </a:ext>
            </a:extLst>
          </p:cNvPr>
          <p:cNvGrpSpPr/>
          <p:nvPr/>
        </p:nvGrpSpPr>
        <p:grpSpPr>
          <a:xfrm>
            <a:off x="6019800" y="4960620"/>
            <a:ext cx="3276600" cy="411480"/>
            <a:chOff x="2971800" y="2400300"/>
            <a:chExt cx="3276600" cy="411480"/>
          </a:xfrm>
        </p:grpSpPr>
        <p:cxnSp>
          <p:nvCxnSpPr>
            <p:cNvPr id="13" name="Straight Connector 12">
              <a:extLst>
                <a:ext uri="{FF2B5EF4-FFF2-40B4-BE49-F238E27FC236}">
                  <a16:creationId xmlns:a16="http://schemas.microsoft.com/office/drawing/2014/main"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978DF9B6-CF5C-ADC8-F1CE-634060A4E1CE}"/>
              </a:ext>
            </a:extLst>
          </p:cNvPr>
          <p:cNvCxnSpPr>
            <a:cxnSpLocks/>
          </p:cNvCxnSpPr>
          <p:nvPr/>
        </p:nvCxnSpPr>
        <p:spPr>
          <a:xfrm>
            <a:off x="8178800" y="4447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755850E1-5D03-69B3-D8DC-FA532F0F4B9B}"/>
              </a:ext>
            </a:extLst>
          </p:cNvPr>
          <p:cNvSpPr/>
          <p:nvPr/>
        </p:nvSpPr>
        <p:spPr>
          <a:xfrm rot="16200000">
            <a:off x="8515350" y="4375150"/>
            <a:ext cx="457200" cy="10033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9061E02A-F5D7-FD04-6A3E-7E00179CC219}"/>
              </a:ext>
            </a:extLst>
          </p:cNvPr>
          <p:cNvSpPr txBox="1"/>
          <p:nvPr/>
        </p:nvSpPr>
        <p:spPr>
          <a:xfrm>
            <a:off x="8229600" y="404622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10 m</a:t>
            </a:r>
          </a:p>
        </p:txBody>
      </p:sp>
      <p:sp>
        <p:nvSpPr>
          <p:cNvPr id="21" name="Right Brace 20">
            <a:extLst>
              <a:ext uri="{FF2B5EF4-FFF2-40B4-BE49-F238E27FC236}">
                <a16:creationId xmlns:a16="http://schemas.microsoft.com/office/drawing/2014/main" id="{7B7EF3F3-FE74-BF07-4EF1-CDE61A24E4B8}"/>
              </a:ext>
            </a:extLst>
          </p:cNvPr>
          <p:cNvSpPr/>
          <p:nvPr/>
        </p:nvSpPr>
        <p:spPr>
          <a:xfrm rot="16200000">
            <a:off x="6859270" y="284099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a:extLst>
              <a:ext uri="{FF2B5EF4-FFF2-40B4-BE49-F238E27FC236}">
                <a16:creationId xmlns:a16="http://schemas.microsoft.com/office/drawing/2014/main" id="{6B6D95A0-7062-9447-5E41-12733B3494F2}"/>
              </a:ext>
            </a:extLst>
          </p:cNvPr>
          <p:cNvSpPr txBox="1"/>
          <p:nvPr/>
        </p:nvSpPr>
        <p:spPr>
          <a:xfrm>
            <a:off x="6685280" y="316230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
        <p:nvSpPr>
          <p:cNvPr id="23" name="Right Brace 22">
            <a:extLst>
              <a:ext uri="{FF2B5EF4-FFF2-40B4-BE49-F238E27FC236}">
                <a16:creationId xmlns:a16="http://schemas.microsoft.com/office/drawing/2014/main" id="{A93A26D0-9305-F6F6-9436-46C1E14B5A69}"/>
              </a:ext>
            </a:extLst>
          </p:cNvPr>
          <p:cNvSpPr/>
          <p:nvPr/>
        </p:nvSpPr>
        <p:spPr>
          <a:xfrm rot="5400000">
            <a:off x="7448550" y="3958590"/>
            <a:ext cx="457200" cy="313690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0E698082-5305-28A5-5A40-135E10816ED1}"/>
              </a:ext>
            </a:extLst>
          </p:cNvPr>
          <p:cNvSpPr txBox="1"/>
          <p:nvPr/>
        </p:nvSpPr>
        <p:spPr>
          <a:xfrm>
            <a:off x="7162800" y="571246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animBg="1"/>
      <p:bldP spid="20" grpId="0"/>
      <p:bldP spid="21" grpId="0" animBg="1"/>
      <p:bldP spid="22" grpId="0"/>
      <p:bldP spid="23" grpId="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ABDEA6ED-A4EB-4F17-92EB-1C84BAA80541}"/>
</file>

<file path=customXml/itemProps2.xml><?xml version="1.0" encoding="utf-8"?>
<ds:datastoreItem xmlns:ds="http://schemas.openxmlformats.org/officeDocument/2006/customXml" ds:itemID="{F234BE99-E007-47EB-A1F1-8246978C8D9F}"/>
</file>

<file path=customXml/itemProps3.xml><?xml version="1.0" encoding="utf-8"?>
<ds:datastoreItem xmlns:ds="http://schemas.openxmlformats.org/officeDocument/2006/customXml" ds:itemID="{AA96E8A7-0CA9-44F0-912D-4611B85A252A}"/>
</file>

<file path=docProps/app.xml><?xml version="1.0" encoding="utf-8"?>
<Properties xmlns="http://schemas.openxmlformats.org/officeDocument/2006/extended-properties" xmlns:vt="http://schemas.openxmlformats.org/officeDocument/2006/docPropsVTypes">
  <Template>9Slide.vn</Template>
  <TotalTime>271</TotalTime>
  <Words>886</Words>
  <Application>Microsoft Office PowerPoint</Application>
  <PresentationFormat>Widescreen</PresentationFormat>
  <Paragraphs>84</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Cambria</vt:lpstr>
      <vt:lpstr>Cambria Math</vt:lpstr>
      <vt:lpstr>Times New Roman</vt:lpstr>
      <vt:lpstr>UTM Cookies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https://www.hanhtranggiaovien.com/</dc:creator>
  <dc:description>9Slide.vn</dc:description>
  <cp:lastModifiedBy>Thao Tran</cp:lastModifiedBy>
  <cp:revision>25</cp:revision>
  <dcterms:created xsi:type="dcterms:W3CDTF">2022-11-18T15:12:16Z</dcterms:created>
  <dcterms:modified xsi:type="dcterms:W3CDTF">2024-11-12T03:13:51Z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