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60" r:id="rId6"/>
    <p:sldId id="261" r:id="rId7"/>
    <p:sldId id="2631" r:id="rId8"/>
    <p:sldId id="288" r:id="rId9"/>
    <p:sldId id="276" r:id="rId10"/>
    <p:sldId id="289" r:id="rId11"/>
    <p:sldId id="280" r:id="rId12"/>
    <p:sldId id="2632" r:id="rId13"/>
    <p:sldId id="290" r:id="rId14"/>
    <p:sldId id="284" r:id="rId15"/>
    <p:sldId id="2633" r:id="rId16"/>
    <p:sldId id="291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413838"/>
    <a:srgbClr val="2A4A1E"/>
    <a:srgbClr val="3B6A2B"/>
    <a:srgbClr val="90CA7C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3447" autoAdjust="0"/>
  </p:normalViewPr>
  <p:slideViewPr>
    <p:cSldViewPr snapToGrid="0">
      <p:cViewPr varScale="1">
        <p:scale>
          <a:sx n="67" d="100"/>
          <a:sy n="67" d="100"/>
        </p:scale>
        <p:origin x="7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5FE94-ED01-427F-87D4-BD01020862B1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1CDA8-2317-459F-8BF1-1ABB2439F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612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94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55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339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2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427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37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825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35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633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028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24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909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919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67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77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03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50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9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6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55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ED31A6-1683-40C6-81B9-65CB1ABC6720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00C02B-404C-4B46-BC66-ED12A854C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23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986F4FA-4839-28EA-543F-7173DCEC4D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398" y="0"/>
            <a:ext cx="1501117" cy="150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1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E04FC74-FDBD-51F7-6A43-702ED0C8383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9/30/2024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0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openxmlformats.org/officeDocument/2006/relationships/image" Target="../media/image18.jpeg"/><Relationship Id="rId17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microsoft.com/office/2007/relationships/hdphoto" Target="../media/hdphoto1.wdp"/><Relationship Id="rId5" Type="http://schemas.openxmlformats.org/officeDocument/2006/relationships/image" Target="../media/image11.png"/><Relationship Id="rId15" Type="http://schemas.openxmlformats.org/officeDocument/2006/relationships/image" Target="../media/image24.svg"/><Relationship Id="rId10" Type="http://schemas.openxmlformats.org/officeDocument/2006/relationships/image" Target="../media/image17.png"/><Relationship Id="rId4" Type="http://schemas.openxmlformats.org/officeDocument/2006/relationships/image" Target="../media/image10.jpeg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7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gif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8.jpeg"/><Relationship Id="rId5" Type="http://schemas.openxmlformats.org/officeDocument/2006/relationships/image" Target="../media/image11.png"/><Relationship Id="rId10" Type="http://schemas.microsoft.com/office/2007/relationships/hdphoto" Target="../media/hdphoto1.wdp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15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7" Type="http://schemas.openxmlformats.org/officeDocument/2006/relationships/image" Target="../media/image12.png"/><Relationship Id="rId12" Type="http://schemas.openxmlformats.org/officeDocument/2006/relationships/slide" Target="slide5.xml"/><Relationship Id="rId17" Type="http://schemas.openxmlformats.org/officeDocument/2006/relationships/image" Target="../media/image18.jpeg"/><Relationship Id="rId25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20.svg"/><Relationship Id="rId1" Type="http://schemas.microsoft.com/office/2007/relationships/media" Target="../media/media2.mp3"/><Relationship Id="rId6" Type="http://schemas.openxmlformats.org/officeDocument/2006/relationships/slide" Target="slide13.xml"/><Relationship Id="rId11" Type="http://schemas.openxmlformats.org/officeDocument/2006/relationships/image" Target="../media/image14.gif"/><Relationship Id="rId24" Type="http://schemas.openxmlformats.org/officeDocument/2006/relationships/image" Target="../media/image24.svg"/><Relationship Id="rId5" Type="http://schemas.openxmlformats.org/officeDocument/2006/relationships/image" Target="../media/image11.png"/><Relationship Id="rId15" Type="http://schemas.openxmlformats.org/officeDocument/2006/relationships/image" Target="../media/image17.png"/><Relationship Id="rId23" Type="http://schemas.openxmlformats.org/officeDocument/2006/relationships/image" Target="../media/image23.png"/><Relationship Id="rId10" Type="http://schemas.openxmlformats.org/officeDocument/2006/relationships/slide" Target="slide4.xml"/><Relationship Id="rId19" Type="http://schemas.openxmlformats.org/officeDocument/2006/relationships/image" Target="../media/image19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openxmlformats.org/officeDocument/2006/relationships/image" Target="../media/image16.png"/><Relationship Id="rId22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microsoft.com/office/2007/relationships/hdphoto" Target="../media/hdphoto1.wdp"/><Relationship Id="rId1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4.sv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17" Type="http://schemas.openxmlformats.org/officeDocument/2006/relationships/image" Target="../media/image20.svg"/><Relationship Id="rId2" Type="http://schemas.openxmlformats.org/officeDocument/2006/relationships/audio" Target="../media/media2.mp3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5" Type="http://schemas.openxmlformats.org/officeDocument/2006/relationships/image" Target="../media/image8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2.svg"/><Relationship Id="rId4" Type="http://schemas.openxmlformats.org/officeDocument/2006/relationships/image" Target="../media/image10.jpeg"/><Relationship Id="rId9" Type="http://schemas.openxmlformats.org/officeDocument/2006/relationships/image" Target="../media/image14.gif"/><Relationship Id="rId14" Type="http://schemas.openxmlformats.org/officeDocument/2006/relationships/image" Target="../media/image18.jpeg"/><Relationship Id="rId22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8.jpeg"/><Relationship Id="rId18" Type="http://schemas.openxmlformats.org/officeDocument/2006/relationships/image" Target="../media/image24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1.wdp"/><Relationship Id="rId17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22.svg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jpeg"/><Relationship Id="rId9" Type="http://schemas.openxmlformats.org/officeDocument/2006/relationships/image" Target="../media/image14.gif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E7C6412-F5CF-ABEC-F12A-C4A78EFAA9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7468" y="2339749"/>
            <a:ext cx="7297544" cy="22801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9734CB-0B43-C997-B019-205B67D5F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058" y="821872"/>
            <a:ext cx="5297883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87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2400" b="1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Chọn câu trả lời đúng.</a:t>
            </a:r>
          </a:p>
          <a:p>
            <a:pPr lvl="0"/>
            <a:r>
              <a:rPr lang="vi-VN" sz="2400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Mai tô màu một tờ giấy hình vuông cạnh 12 cm như hình 1 rồi cắt theo các vạch chia. Từ các mảnh giấy thu được, Mai ghép thành con cá như hình 2.</a:t>
            </a:r>
            <a:endParaRPr kumimoji="0" lang="vi-VN" sz="24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9FC9F-77ED-B4C0-9341-88FB9F3C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1485899"/>
            <a:ext cx="8718041" cy="32861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E3333F3-2272-5C84-8BF5-621F92164D5B}"/>
              </a:ext>
            </a:extLst>
          </p:cNvPr>
          <p:cNvSpPr txBox="1"/>
          <p:nvPr/>
        </p:nvSpPr>
        <p:spPr>
          <a:xfrm>
            <a:off x="1190626" y="4953000"/>
            <a:ext cx="1026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CD.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28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B. 27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          C. 36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     D. 18 cm</a:t>
            </a:r>
            <a:r>
              <a:rPr lang="en-US" sz="2400" b="0" i="0" baseline="30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92578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3333F3-2272-5C84-8BF5-621F92164D5B}"/>
              </a:ext>
            </a:extLst>
          </p:cNvPr>
          <p:cNvSpPr txBox="1"/>
          <p:nvPr/>
        </p:nvSpPr>
        <p:spPr>
          <a:xfrm>
            <a:off x="981076" y="457200"/>
            <a:ext cx="102679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BC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CD.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28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        B. 27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          C. 36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               D. 18 cm</a:t>
            </a:r>
            <a:r>
              <a:rPr kumimoji="0" lang="en-US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867995-BFA4-6003-F33A-6DB53E73E8C3}"/>
              </a:ext>
            </a:extLst>
          </p:cNvPr>
          <p:cNvSpPr txBox="1"/>
          <p:nvPr/>
        </p:nvSpPr>
        <p:spPr>
          <a:xfrm>
            <a:off x="1809750" y="2867025"/>
            <a:ext cx="85725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MC = NC = 12 : 2 = 6 (cm)</a:t>
            </a:r>
          </a:p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(6 × 6) : 2 = 18 (cm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18 cm</a:t>
            </a:r>
            <a:r>
              <a:rPr lang="en-US" sz="32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B999391-4CF4-6B8E-4DBC-A1F9E113E01B}"/>
              </a:ext>
            </a:extLst>
          </p:cNvPr>
          <p:cNvSpPr/>
          <p:nvPr/>
        </p:nvSpPr>
        <p:spPr>
          <a:xfrm>
            <a:off x="8791574" y="1181100"/>
            <a:ext cx="501015" cy="4889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988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7" action="ppaction://hlinksldjump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367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1069872" cy="9015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0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vi-VN" sz="40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1873F0-84EF-8B62-F388-E8AEA4C91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180" y="1449136"/>
            <a:ext cx="10290940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201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D20B4F-9B0C-B8D8-7876-6683EAB2B2AF}"/>
              </a:ext>
            </a:extLst>
          </p:cNvPr>
          <p:cNvSpPr txBox="1"/>
          <p:nvPr/>
        </p:nvSpPr>
        <p:spPr>
          <a:xfrm>
            <a:off x="1419225" y="771525"/>
            <a:ext cx="89058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đỏ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(3 × 6) : 2 = 9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(4 × 8) : 2 = 16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 × 10) : 2 = 25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× 4 = 4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 + 16 + 25 + 4 = 54 (cm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54 cm</a:t>
            </a:r>
            <a:r>
              <a:rPr lang="en-US" sz="28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875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659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6" action="ppaction://hlinksldjump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81" y="3545271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900461" y="5717667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08958" y="4173855"/>
            <a:ext cx="6659195" cy="116955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70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70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lang="en-US" sz="70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19436" y="5248308"/>
            <a:ext cx="902647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</a:t>
            </a:r>
            <a:r>
              <a:rPr lang="en-US" sz="5500" b="1" spc="50" dirty="0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500" b="1" spc="50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báu</a:t>
            </a:r>
            <a:endParaRPr lang="en-US" sz="5500" b="1" cap="none" spc="50" dirty="0">
              <a:ln w="9525" cmpd="sng">
                <a:noFill/>
                <a:prstDash val="solid"/>
              </a:ln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609600" y="6514098"/>
            <a:ext cx="609600" cy="69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403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1.12708 0.00347 " pathEditMode="relative" rAng="0" ptsTypes="AA">
                                      <p:cBhvr>
                                        <p:cTn id="6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11111E-6 L -1.15 -1.11111E-6 " pathEditMode="relative" rAng="0" ptsTypes="AA">
                                      <p:cBhvr>
                                        <p:cTn id="8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29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6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7F4452-E776-4192-8A85-0F15D497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73" y="1237912"/>
            <a:ext cx="8486368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6999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Bài tập và nhạc khởi động đang Hot đây ạ ! - By Yêu dân tộc Việt Nam">
            <a:hlinkClick r:id="" action="ppaction://media"/>
            <a:extLst>
              <a:ext uri="{FF2B5EF4-FFF2-40B4-BE49-F238E27FC236}">
                <a16:creationId xmlns:a16="http://schemas.microsoft.com/office/drawing/2014/main" id="{D92E7649-2712-BE05-B643-910218A494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059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5759" y="354256"/>
            <a:ext cx="11420057" cy="6182436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111032" y="1162594"/>
            <a:ext cx="3599319" cy="5374098"/>
          </a:xfrm>
          <a:prstGeom prst="rect">
            <a:avLst/>
          </a:prstGeom>
        </p:spPr>
      </p:pic>
      <p:pic>
        <p:nvPicPr>
          <p:cNvPr id="1026" name="Picture 2" descr="Free vector realistic old style pirate treasure ches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18" y="3313358"/>
            <a:ext cx="3474721" cy="347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9170" y="6237027"/>
            <a:ext cx="609600" cy="6957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E90554-A713-488C-AC58-F3225CD2A9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3296" y="1292359"/>
            <a:ext cx="6108721" cy="404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524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7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10" action="ppaction://hlinksldjump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B549C8-2EE9-F0AA-D2DE-5658485F096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hlinkClick r:id="rId8" action="ppaction://hlinksldjump"/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295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7397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a) Hoàn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ln w="0"/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3200" cap="none" spc="0" dirty="0">
              <a:ln w="0"/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D23AEC-D706-BC12-67E5-E5EB1CF4B6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534519"/>
              </p:ext>
            </p:extLst>
          </p:nvPr>
        </p:nvGraphicFramePr>
        <p:xfrm>
          <a:off x="782320" y="1605280"/>
          <a:ext cx="10891520" cy="3356133"/>
        </p:xfrm>
        <a:graphic>
          <a:graphicData uri="http://schemas.openxmlformats.org/drawingml/2006/table">
            <a:tbl>
              <a:tblPr/>
              <a:tblGrid>
                <a:gridCol w="4500760">
                  <a:extLst>
                    <a:ext uri="{9D8B030D-6E8A-4147-A177-3AD203B41FA5}">
                      <a16:colId xmlns:a16="http://schemas.microsoft.com/office/drawing/2014/main" val="1808306919"/>
                    </a:ext>
                  </a:extLst>
                </a:gridCol>
                <a:gridCol w="1521609">
                  <a:extLst>
                    <a:ext uri="{9D8B030D-6E8A-4147-A177-3AD203B41FA5}">
                      <a16:colId xmlns:a16="http://schemas.microsoft.com/office/drawing/2014/main" val="2511232327"/>
                    </a:ext>
                  </a:extLst>
                </a:gridCol>
                <a:gridCol w="1665762">
                  <a:extLst>
                    <a:ext uri="{9D8B030D-6E8A-4147-A177-3AD203B41FA5}">
                      <a16:colId xmlns:a16="http://schemas.microsoft.com/office/drawing/2014/main" val="3738326496"/>
                    </a:ext>
                  </a:extLst>
                </a:gridCol>
                <a:gridCol w="1665762">
                  <a:extLst>
                    <a:ext uri="{9D8B030D-6E8A-4147-A177-3AD203B41FA5}">
                      <a16:colId xmlns:a16="http://schemas.microsoft.com/office/drawing/2014/main" val="100645475"/>
                    </a:ext>
                  </a:extLst>
                </a:gridCol>
                <a:gridCol w="1537627">
                  <a:extLst>
                    <a:ext uri="{9D8B030D-6E8A-4147-A177-3AD203B41FA5}">
                      <a16:colId xmlns:a16="http://schemas.microsoft.com/office/drawing/2014/main" val="3625110552"/>
                    </a:ext>
                  </a:extLst>
                </a:gridCol>
              </a:tblGrid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Độ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dài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đáy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6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10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20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9937841"/>
                  </a:ext>
                </a:extLst>
              </a:tr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Chiều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cao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5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5 dm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4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10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2600175"/>
                  </a:ext>
                </a:extLst>
              </a:tr>
              <a:tr h="1118711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Diện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tích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hình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 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</a:rPr>
                        <a:t>giác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15 cm</a:t>
                      </a:r>
                      <a:r>
                        <a:rPr lang="en-US" sz="3200" baseline="30000" dirty="0">
                          <a:solidFill>
                            <a:srgbClr val="000000"/>
                          </a:solidFill>
                          <a:effectLst/>
                        </a:rPr>
                        <a:t>2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88865476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6A90958-73A1-83CA-53A4-4962382E788F}"/>
              </a:ext>
            </a:extLst>
          </p:cNvPr>
          <p:cNvSpPr/>
          <p:nvPr/>
        </p:nvSpPr>
        <p:spPr>
          <a:xfrm>
            <a:off x="6878320" y="3891280"/>
            <a:ext cx="148336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  <a:effectLst/>
              </a:rPr>
              <a:t>5 cm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2B1B094-FEE5-2B07-368F-7DFFD2DFD80C}"/>
              </a:ext>
            </a:extLst>
          </p:cNvPr>
          <p:cNvSpPr/>
          <p:nvPr/>
        </p:nvSpPr>
        <p:spPr>
          <a:xfrm>
            <a:off x="8585200" y="3881120"/>
            <a:ext cx="148336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  <a:r>
              <a:rPr lang="en-US" sz="3200" dirty="0">
                <a:solidFill>
                  <a:srgbClr val="FF0000"/>
                </a:solidFill>
                <a:effectLst/>
              </a:rPr>
              <a:t> 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7C22F3-647F-F0DF-2CFB-FF5D14D4EE3C}"/>
              </a:ext>
            </a:extLst>
          </p:cNvPr>
          <p:cNvSpPr/>
          <p:nvPr/>
        </p:nvSpPr>
        <p:spPr>
          <a:xfrm>
            <a:off x="10160000" y="3992880"/>
            <a:ext cx="1493520" cy="5283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100</a:t>
            </a:r>
            <a:r>
              <a:rPr lang="en-US" sz="3200" dirty="0">
                <a:solidFill>
                  <a:srgbClr val="FF0000"/>
                </a:solidFill>
                <a:effectLst/>
              </a:rPr>
              <a:t> cm</a:t>
            </a:r>
            <a:r>
              <a:rPr lang="en-US" sz="3200" baseline="30000" dirty="0">
                <a:solidFill>
                  <a:srgbClr val="FF0000"/>
                </a:solidFill>
                <a:effectLst/>
              </a:rPr>
              <a:t>2</a:t>
            </a:r>
            <a:endParaRPr lang="en-US" sz="320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86191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4" grpId="0" animBg="1"/>
      <p:bldP spid="6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741680" y="439003"/>
            <a:ext cx="1094717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câu</a:t>
            </a:r>
            <a:r>
              <a:rPr lang="en-US" sz="3200" dirty="0"/>
              <a:t> </a:t>
            </a:r>
            <a:r>
              <a:rPr lang="en-US" sz="3200" dirty="0" err="1"/>
              <a:t>trả</a:t>
            </a:r>
            <a:r>
              <a:rPr lang="en-US" sz="3200" dirty="0"/>
              <a:t> </a:t>
            </a:r>
            <a:r>
              <a:rPr lang="en-US" sz="3200" dirty="0" err="1"/>
              <a:t>lời</a:t>
            </a:r>
            <a:r>
              <a:rPr lang="en-US" sz="3200" dirty="0"/>
              <a:t> </a:t>
            </a:r>
            <a:r>
              <a:rPr lang="en-US" sz="3200" dirty="0" err="1"/>
              <a:t>đúng</a:t>
            </a:r>
            <a:r>
              <a:rPr lang="en-US" sz="3200" dirty="0"/>
              <a:t>.</a:t>
            </a:r>
          </a:p>
          <a:p>
            <a:r>
              <a:rPr lang="en-US" sz="3200" dirty="0" err="1"/>
              <a:t>Diện</a:t>
            </a:r>
            <a:r>
              <a:rPr lang="en-US" sz="3200" dirty="0"/>
              <a:t> </a:t>
            </a:r>
            <a:r>
              <a:rPr lang="en-US" sz="3200" dirty="0" err="1"/>
              <a:t>tích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tam </a:t>
            </a:r>
            <a:r>
              <a:rPr lang="en-US" sz="3200" dirty="0" err="1"/>
              <a:t>giác</a:t>
            </a:r>
            <a:r>
              <a:rPr lang="en-US" sz="3200" dirty="0"/>
              <a:t> </a:t>
            </a:r>
            <a:r>
              <a:rPr lang="en-US" sz="3200" dirty="0" err="1"/>
              <a:t>có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dài</a:t>
            </a:r>
            <a:r>
              <a:rPr lang="en-US" sz="3200" dirty="0"/>
              <a:t> </a:t>
            </a:r>
            <a:r>
              <a:rPr lang="en-US" sz="3200" dirty="0" err="1"/>
              <a:t>đáy</a:t>
            </a:r>
            <a:r>
              <a:rPr lang="en-US" sz="3200" dirty="0"/>
              <a:t> 2 dm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chiều</a:t>
            </a:r>
            <a:r>
              <a:rPr lang="en-US" sz="3200" dirty="0"/>
              <a:t> </a:t>
            </a:r>
            <a:r>
              <a:rPr lang="en-US" sz="3200" dirty="0" err="1"/>
              <a:t>cao</a:t>
            </a:r>
            <a:r>
              <a:rPr lang="en-US" sz="3200" dirty="0"/>
              <a:t> 20 cm </a:t>
            </a:r>
            <a:r>
              <a:rPr lang="en-US" sz="3200" dirty="0" err="1"/>
              <a:t>là</a:t>
            </a:r>
            <a:r>
              <a:rPr lang="en-US" sz="3200" dirty="0"/>
              <a:t>:</a:t>
            </a:r>
          </a:p>
          <a:p>
            <a:r>
              <a:rPr lang="en-US" sz="3200" dirty="0"/>
              <a:t>A. 20 dm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B. 20 cm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C. 2 cm</a:t>
            </a:r>
            <a:r>
              <a:rPr lang="en-US" sz="3200" baseline="30000" dirty="0"/>
              <a:t>2</a:t>
            </a:r>
            <a:r>
              <a:rPr lang="en-US" sz="3200" dirty="0"/>
              <a:t>                 D. 2 dm</a:t>
            </a:r>
            <a:r>
              <a:rPr lang="en-US" sz="3200" baseline="30000" dirty="0"/>
              <a:t>2</a:t>
            </a:r>
            <a:endParaRPr lang="en-US" sz="3200" dirty="0"/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169433" y="39275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396CE-133E-37D0-ABF0-D5AFFDEFD4C8}"/>
              </a:ext>
            </a:extLst>
          </p:cNvPr>
          <p:cNvSpPr txBox="1"/>
          <p:nvPr/>
        </p:nvSpPr>
        <p:spPr>
          <a:xfrm>
            <a:off x="3606800" y="3048000"/>
            <a:ext cx="6339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20 cm = 2 dm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tam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giác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(2 × 2) : 2 = 2 (dm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2 dm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2A4643-34E1-F750-06A7-B105C9D339FD}"/>
              </a:ext>
            </a:extLst>
          </p:cNvPr>
          <p:cNvSpPr/>
          <p:nvPr/>
        </p:nvSpPr>
        <p:spPr>
          <a:xfrm>
            <a:off x="9814560" y="1910080"/>
            <a:ext cx="640080" cy="5791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4280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e0719548b26d2f34b9b299abba325ff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6884" y="5029200"/>
            <a:ext cx="2438400" cy="1828800"/>
          </a:xfrm>
          <a:prstGeom prst="rect">
            <a:avLst/>
          </a:prstGeom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1B549C8-2EE9-F0AA-D2DE-5658485F09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9331" y="5073584"/>
            <a:ext cx="409407" cy="775744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E8C0C1-AC5B-8F21-0575-2B6F38B7BC9A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4175" y="133350"/>
            <a:ext cx="1413919" cy="141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78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09006" y="195163"/>
            <a:ext cx="11704319" cy="64008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solidFill>
              <a:srgbClr val="00B050">
                <a:alpha val="8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Hình chữ nhật 12">
            <a:extLst>
              <a:ext uri="{FF2B5EF4-FFF2-40B4-BE49-F238E27FC236}">
                <a16:creationId xmlns:a16="http://schemas.microsoft.com/office/drawing/2014/main" id="{E3669699-AF3F-FD89-0FDF-D389FE16B7B9}"/>
              </a:ext>
            </a:extLst>
          </p:cNvPr>
          <p:cNvSpPr/>
          <p:nvPr/>
        </p:nvSpPr>
        <p:spPr>
          <a:xfrm>
            <a:off x="1122128" y="195163"/>
            <a:ext cx="1056672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vi-VN" sz="3600" dirty="0">
                <a:ln w="0"/>
                <a:solidFill>
                  <a:sysClr val="windowText" lastClr="000000"/>
                </a:solidFill>
                <a:cs typeface="Arial" panose="020B0604020202020204" pitchFamily="34" charset="0"/>
              </a:rPr>
              <a:t>Vẽ các hình tam giác sau vào vở, sau đó vẽ đường cao ứng với đáy BC của mỗi hình tam giác đó.</a:t>
            </a:r>
            <a:endParaRPr kumimoji="0" lang="vi-VN" sz="3600" b="0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ình Bầu dục 11">
            <a:extLst>
              <a:ext uri="{FF2B5EF4-FFF2-40B4-BE49-F238E27FC236}">
                <a16:creationId xmlns:a16="http://schemas.microsoft.com/office/drawing/2014/main" id="{26052696-93B8-42CC-168C-3394A48C7BEB}"/>
              </a:ext>
            </a:extLst>
          </p:cNvPr>
          <p:cNvSpPr/>
          <p:nvPr/>
        </p:nvSpPr>
        <p:spPr>
          <a:xfrm>
            <a:off x="362473" y="382590"/>
            <a:ext cx="606188" cy="60618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D168D-D38A-23C7-99B3-D2E4C0F553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881187"/>
            <a:ext cx="10668654" cy="295751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CB8518A-6360-726C-B809-0CB675794621}"/>
              </a:ext>
            </a:extLst>
          </p:cNvPr>
          <p:cNvCxnSpPr/>
          <p:nvPr/>
        </p:nvCxnSpPr>
        <p:spPr>
          <a:xfrm>
            <a:off x="2324100" y="2457450"/>
            <a:ext cx="0" cy="19335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BC19800-4F8E-3E64-B879-934D970DC831}"/>
              </a:ext>
            </a:extLst>
          </p:cNvPr>
          <p:cNvSpPr txBox="1"/>
          <p:nvPr/>
        </p:nvSpPr>
        <p:spPr>
          <a:xfrm>
            <a:off x="2171700" y="44577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2A9A16-A2F3-DDFF-AE9D-2320CDED5969}"/>
              </a:ext>
            </a:extLst>
          </p:cNvPr>
          <p:cNvCxnSpPr>
            <a:cxnSpLocks/>
          </p:cNvCxnSpPr>
          <p:nvPr/>
        </p:nvCxnSpPr>
        <p:spPr>
          <a:xfrm>
            <a:off x="7734300" y="2438400"/>
            <a:ext cx="0" cy="1562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77FFCF6-E979-F85D-3EAB-3BD03000BCC3}"/>
              </a:ext>
            </a:extLst>
          </p:cNvPr>
          <p:cNvCxnSpPr>
            <a:cxnSpLocks/>
          </p:cNvCxnSpPr>
          <p:nvPr/>
        </p:nvCxnSpPr>
        <p:spPr>
          <a:xfrm>
            <a:off x="6962775" y="2447925"/>
            <a:ext cx="790575" cy="0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8022675-8F68-9D55-D9C9-D4D0CFA36075}"/>
              </a:ext>
            </a:extLst>
          </p:cNvPr>
          <p:cNvSpPr txBox="1"/>
          <p:nvPr/>
        </p:nvSpPr>
        <p:spPr>
          <a:xfrm>
            <a:off x="7553325" y="19431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BF34DDC-D992-F6BF-68CE-670ACE52B6A6}"/>
              </a:ext>
            </a:extLst>
          </p:cNvPr>
          <p:cNvCxnSpPr>
            <a:cxnSpLocks/>
          </p:cNvCxnSpPr>
          <p:nvPr/>
        </p:nvCxnSpPr>
        <p:spPr>
          <a:xfrm>
            <a:off x="8486775" y="2438400"/>
            <a:ext cx="2667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071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free-clip-art-pirate-ship-cliparts-that-you-can-download-to--2966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62214" y="890698"/>
            <a:ext cx="4814786" cy="3439133"/>
          </a:xfrm>
          <a:prstGeom prst="rect">
            <a:avLst/>
          </a:prstGeom>
        </p:spPr>
      </p:pic>
      <p:pic>
        <p:nvPicPr>
          <p:cNvPr id="10" name="Picture 9" descr="020cafd9e8d2e8024e60e3d66391fe0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87491" y="4700932"/>
            <a:ext cx="2794748" cy="2532740"/>
          </a:xfrm>
          <a:prstGeom prst="rect">
            <a:avLst/>
          </a:prstGeom>
        </p:spPr>
      </p:pic>
      <p:pic>
        <p:nvPicPr>
          <p:cNvPr id="12" name="Picture 11" descr="fb44a5326e85d476b1b0027a81526e0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95126" y="5029200"/>
            <a:ext cx="2577353" cy="1752600"/>
          </a:xfrm>
          <a:prstGeom prst="rect">
            <a:avLst/>
          </a:prstGeom>
        </p:spPr>
      </p:pic>
      <p:pic>
        <p:nvPicPr>
          <p:cNvPr id="14" name="Picture 7" descr="C:\Users\ADMIN\Desktop\Doreamon cau ca\animated-tropical-fish-5-2.gif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934016"/>
            <a:ext cx="799726" cy="62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3e0d0b8091e5297e6b938ce3eaa17115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10668000" y="3657600"/>
            <a:ext cx="2090890" cy="11459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00" b="50846" l="2462" r="33154">
                        <a14:foregroundMark x1="7308" y1="8538" x2="2538" y2="15154"/>
                        <a14:foregroundMark x1="19154" y1="2000" x2="21846" y2="10538"/>
                        <a14:foregroundMark x1="21154" y1="2769" x2="16846" y2="9231"/>
                        <a14:foregroundMark x1="20692" y1="4923" x2="17231" y2="6615"/>
                        <a14:foregroundMark x1="20000" y1="2769" x2="18154" y2="5923"/>
                        <a14:foregroundMark x1="29077" y1="11000" x2="33154" y2="13692"/>
                        <a14:foregroundMark x1="30077" y1="21923" x2="28923" y2="21538"/>
                        <a14:foregroundMark x1="19692" y1="19077" x2="17692" y2="25385"/>
                        <a14:foregroundMark x1="22615" y1="44154" x2="22769" y2="49538"/>
                        <a14:foregroundMark x1="22462" y1="6769" x2="16231" y2="10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555" b="48571"/>
          <a:stretch/>
        </p:blipFill>
        <p:spPr>
          <a:xfrm>
            <a:off x="5366434" y="363071"/>
            <a:ext cx="2239380" cy="33435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2" t="36385" r="19097" b="38541"/>
          <a:stretch/>
        </p:blipFill>
        <p:spPr>
          <a:xfrm rot="1745059" flipH="1">
            <a:off x="10355458" y="-30785"/>
            <a:ext cx="1799087" cy="1842967"/>
          </a:xfrm>
          <a:prstGeom prst="rect">
            <a:avLst/>
          </a:prstGeom>
        </p:spPr>
      </p:pic>
      <p:pic>
        <p:nvPicPr>
          <p:cNvPr id="19" name="xe chạ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15047" y="6390842"/>
            <a:ext cx="609600" cy="69575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CA5D62-47B3-AE36-0F26-1E7462A213C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677383" y="4857816"/>
            <a:ext cx="517844" cy="71487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7070E13-63DA-210D-6650-4AAC114C3D0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41811" y="4789142"/>
            <a:ext cx="547892" cy="812221"/>
          </a:xfrm>
          <a:prstGeom prst="rect">
            <a:avLst/>
          </a:prstGeom>
        </p:spPr>
      </p:pic>
      <p:pic>
        <p:nvPicPr>
          <p:cNvPr id="16" name="Picture 15" descr="fb44a5326e85d476b1b0027a81526e0e.png">
            <a:extLst>
              <a:ext uri="{FF2B5EF4-FFF2-40B4-BE49-F238E27FC236}">
                <a16:creationId xmlns:a16="http://schemas.microsoft.com/office/drawing/2014/main" id="{FEFC82BD-5ACE-4C6D-9006-ACBF58976A2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14597" y="4984917"/>
            <a:ext cx="2577353" cy="175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2957D-CC4D-4AD8-9C88-C92C5C8F6D3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254097" y="4358185"/>
            <a:ext cx="192040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572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0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1.12709 0.00347 " pathEditMode="relative" rAng="0" ptsTypes="AA">
                                      <p:cBhvr>
                                        <p:cTn id="8" dur="2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54" y="16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-1.15 -3.33333E-6 " pathEditMode="relative" rAng="0" ptsTypes="AA">
                                      <p:cBhvr>
                                        <p:cTn id="10" dur="26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5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C7C157CF-89F2-46A3-9662-B3E3EBB86FCF}"/>
</file>

<file path=customXml/itemProps2.xml><?xml version="1.0" encoding="utf-8"?>
<ds:datastoreItem xmlns:ds="http://schemas.openxmlformats.org/officeDocument/2006/customXml" ds:itemID="{36F771FA-7E97-44BB-862F-EF3064A42E89}"/>
</file>

<file path=customXml/itemProps3.xml><?xml version="1.0" encoding="utf-8"?>
<ds:datastoreItem xmlns:ds="http://schemas.openxmlformats.org/officeDocument/2006/customXml" ds:itemID="{01F731F7-2DB6-4757-A925-0D8F464CF3B6}"/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380</TotalTime>
  <Words>437</Words>
  <Application>Microsoft Office PowerPoint</Application>
  <PresentationFormat>Widescreen</PresentationFormat>
  <Paragraphs>59</Paragraphs>
  <Slides>17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#9Slide05 Brannboll Ny</vt:lpstr>
      <vt:lpstr>Arial</vt:lpstr>
      <vt:lpstr>Calibri Light</vt:lpstr>
      <vt:lpstr>Cambria Math</vt:lpstr>
      <vt:lpstr>#9Slide07 IcielKoni</vt:lpstr>
      <vt:lpstr>Times New Roman</vt:lpstr>
      <vt:lpstr>UTM Avo</vt:lpstr>
      <vt:lpstr>Calibri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20</cp:revision>
  <dcterms:created xsi:type="dcterms:W3CDTF">2023-11-02T13:31:32Z</dcterms:created>
  <dcterms:modified xsi:type="dcterms:W3CDTF">2024-09-30T05:54:42Z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