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  <p:sldMasterId id="2147483741" r:id="rId3"/>
  </p:sldMasterIdLst>
  <p:notesMasterIdLst>
    <p:notesMasterId r:id="rId13"/>
  </p:notesMasterIdLst>
  <p:sldIdLst>
    <p:sldId id="329" r:id="rId4"/>
    <p:sldId id="308" r:id="rId5"/>
    <p:sldId id="388" r:id="rId6"/>
    <p:sldId id="367" r:id="rId7"/>
    <p:sldId id="347" r:id="rId8"/>
    <p:sldId id="383" r:id="rId9"/>
    <p:sldId id="389" r:id="rId10"/>
    <p:sldId id="390" r:id="rId11"/>
    <p:sldId id="32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3FC"/>
    <a:srgbClr val="F0C9BF"/>
    <a:srgbClr val="FFED8E"/>
    <a:srgbClr val="ACD868"/>
    <a:srgbClr val="0000CC"/>
    <a:srgbClr val="59C030"/>
    <a:srgbClr val="F6B843"/>
    <a:srgbClr val="66E5B9"/>
    <a:srgbClr val="F5A45F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5E8EB-2C0B-4736-BE63-D2117613EA0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4AC9-0182-4F4F-8A5A-96E0B187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8C1-C31C-4A2D-97EE-45B89E6B99F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81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8C1-C31C-4A2D-97EE-45B89E6B99F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1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8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082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6446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4895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2663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627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9866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667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313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322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076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4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5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14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0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64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28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0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89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2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45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3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10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02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75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17F1A-B1E3-478D-9B84-95D6BA6DE76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1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4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960634" y="272862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UTM Avo" panose="02040603050506020204" pitchFamily="18" charset="0"/>
              </a:rPr>
              <a:t>Ôn</a:t>
            </a:r>
            <a:r>
              <a:rPr lang="en-US" sz="6000" b="1" dirty="0" smtClean="0">
                <a:latin typeface="UTM Avo" panose="02040603050506020204" pitchFamily="18" charset="0"/>
              </a:rPr>
              <a:t> bài </a:t>
            </a:r>
            <a:r>
              <a:rPr lang="en-US" sz="6000" b="1" dirty="0" err="1" smtClean="0">
                <a:latin typeface="UTM Avo" panose="02040603050506020204" pitchFamily="18" charset="0"/>
              </a:rPr>
              <a:t>cũ</a:t>
            </a:r>
            <a:endParaRPr lang="en-US" sz="60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768" y="179249"/>
            <a:ext cx="1028192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latin typeface="UTM Avo" panose="020406030505060202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Đôi tai xấu xí</a:t>
            </a:r>
          </a:p>
          <a:p>
            <a:pPr algn="just"/>
            <a:r>
              <a:rPr lang="en-US" altLang="zh-CN" sz="3600">
                <a:latin typeface="UTM Avo" panose="020406030505060202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Thỏ có đôi tai dài và to. Bị bạn bè chê, thỏ buồn lắm. Thỏ bố động viên: “Rồi con sẽ thấy tai mình rất đẹp”.</a:t>
            </a:r>
          </a:p>
          <a:p>
            <a:pPr algn="just"/>
            <a:r>
              <a:rPr lang="en-US" altLang="zh-CN" sz="3600">
                <a:latin typeface="UTM Avo" panose="020406030505060202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Một lần, thỏ và các bạn đi chơi xa, quên khuấy đường về. Ai cũng hoảng sợ. Thỏ chợt dỏng tai: “Suỵt! Có tiếng bố tớ gọi”. Cả nhóm đi theo hướng có tiếng gọi. Tất cả về được tới nhà. Các bạn tấm tắc khen tai thỏ thật tuyệt.</a:t>
            </a:r>
          </a:p>
          <a:p>
            <a:pPr algn="just"/>
            <a:r>
              <a:rPr lang="en-US" altLang="zh-CN" sz="3600">
                <a:latin typeface="UTM Avo" panose="020406030505060202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Từ đó, thỏ không còn buồn vì đôi tai nữa.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Arial-SGK-TV" pitchFamily="2" charset="0"/>
              </a:rPr>
              <a:t>	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Arial-SGK-TV" pitchFamily="2" charset="0"/>
              </a:rPr>
              <a:t>			</a:t>
            </a:r>
            <a:endParaRPr lang="en-US" sz="3200" i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2040831" y="3513122"/>
            <a:ext cx="8260080" cy="14700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Đôi tai xấu xí (Tiết 2)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7631" y="2059192"/>
            <a:ext cx="3586480" cy="1609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180491"/>
      </p:ext>
    </p:extLst>
  </p:cSld>
  <p:clrMapOvr>
    <a:masterClrMapping/>
  </p:clrMapOvr>
  <p:transition spd="slow" advTm="2925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9" y="1662370"/>
            <a:ext cx="10608885" cy="3730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245966B-D1AE-4C58-AF12-195F81DC2B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2578" y="188009"/>
            <a:ext cx="2405546" cy="1811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0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05" y="727919"/>
            <a:ext cx="9342536" cy="56826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2996" y="-346695"/>
            <a:ext cx="10283345" cy="1643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6. Quan sát tranh và kể lại câu chuyện </a:t>
            </a:r>
            <a:r>
              <a:rPr lang="en-US" sz="2800" b="1" i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Đôi tai xấu xí</a:t>
            </a:r>
            <a:endParaRPr lang="en-US" sz="2800" b="1" i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2" y="365530"/>
            <a:ext cx="10570305" cy="571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6580" y="1090360"/>
            <a:ext cx="8100842" cy="1643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Các bạn cùng thỏ đi theo hướng có tiếng gọi. Cả nhóm về được nhà.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0271" y="1349879"/>
            <a:ext cx="4694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3718" y="2000505"/>
            <a:ext cx="4694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7469" y="2552909"/>
            <a:ext cx="909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67402" y="1911947"/>
            <a:ext cx="645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90271" y="2560739"/>
            <a:ext cx="645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72657" y="1911975"/>
            <a:ext cx="1204880" cy="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43400" y="1911947"/>
            <a:ext cx="944438" cy="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2996" y="-346695"/>
            <a:ext cx="10283345" cy="1643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7. Nghe viết</a:t>
            </a:r>
            <a:endParaRPr lang="en-US" sz="2800" b="1" i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12604"/>
              </p:ext>
            </p:extLst>
          </p:nvPr>
        </p:nvGraphicFramePr>
        <p:xfrm>
          <a:off x="799291" y="488052"/>
          <a:ext cx="9327204" cy="965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7204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78500" algn="l"/>
                        </a:tabLst>
                      </a:pPr>
                      <a:r>
                        <a:rPr lang="en-US" sz="2800" b="1" smtClean="0">
                          <a:solidFill>
                            <a:srgbClr val="FF0000"/>
                          </a:solidFill>
                          <a:effectLst/>
                          <a:latin typeface="UTM Avo" panose="02040603050506020204" pitchFamily="18" charset="0"/>
                        </a:rPr>
                        <a:t>8. Tìm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UTM Avo" panose="02040603050506020204" pitchFamily="18" charset="0"/>
                        </a:rPr>
                        <a:t>trong hoặc ngoài bài từ ngữ có tiếng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UTM Avo" panose="02040603050506020204" pitchFamily="18" charset="0"/>
                        </a:rPr>
                        <a:t>chứa </a:t>
                      </a:r>
                      <a:r>
                        <a:rPr lang="en-US" sz="2800" b="1" smtClean="0">
                          <a:solidFill>
                            <a:srgbClr val="FF0000"/>
                          </a:solidFill>
                          <a:effectLst/>
                          <a:latin typeface="UTM Avo" panose="02040603050506020204" pitchFamily="18" charset="0"/>
                        </a:rPr>
                        <a:t>vần: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b="1" smtClean="0">
                          <a:solidFill>
                            <a:srgbClr val="FF0000"/>
                          </a:solidFill>
                          <a:effectLst/>
                          <a:latin typeface="UTM Avo" panose="02040603050506020204" pitchFamily="18" charset="0"/>
                        </a:rPr>
                        <a:t>uyt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UTM Avo" panose="02040603050506020204" pitchFamily="18" charset="0"/>
                        </a:rPr>
                        <a:t>, it, uyêt, iêt: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18569"/>
              </p:ext>
            </p:extLst>
          </p:nvPr>
        </p:nvGraphicFramePr>
        <p:xfrm>
          <a:off x="737682" y="2041235"/>
          <a:ext cx="9327204" cy="453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7204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78500" algn="l"/>
                        </a:tabLst>
                      </a:pP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uyt:  Suỵt,</a:t>
                      </a:r>
                      <a:r>
                        <a:rPr lang="en-US" sz="2800" baseline="0" smtClean="0">
                          <a:effectLst/>
                          <a:latin typeface="UTM Avo" panose="02040603050506020204" pitchFamily="18" charset="0"/>
                        </a:rPr>
                        <a:t> huýt sáo, tuýt còi, …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ACD86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02549"/>
              </p:ext>
            </p:extLst>
          </p:nvPr>
        </p:nvGraphicFramePr>
        <p:xfrm>
          <a:off x="763622" y="3010758"/>
          <a:ext cx="9327204" cy="453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7204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78500" algn="l"/>
                        </a:tabLst>
                      </a:pP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it:  quả</a:t>
                      </a:r>
                      <a:r>
                        <a:rPr lang="en-US" sz="2800" baseline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mít,</a:t>
                      </a:r>
                      <a:r>
                        <a:rPr lang="en-US" sz="2800" baseline="0" smtClean="0">
                          <a:effectLst/>
                          <a:latin typeface="UTM Avo" panose="02040603050506020204" pitchFamily="18" charset="0"/>
                        </a:rPr>
                        <a:t> ríu rít,..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FFED8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162"/>
              </p:ext>
            </p:extLst>
          </p:nvPr>
        </p:nvGraphicFramePr>
        <p:xfrm>
          <a:off x="812261" y="4158622"/>
          <a:ext cx="9327204" cy="453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7204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78500" algn="l"/>
                        </a:tabLst>
                      </a:pP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uy</a:t>
                      </a: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ê</a:t>
                      </a: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t:  tâm</a:t>
                      </a:r>
                      <a:r>
                        <a:rPr lang="en-US" sz="2800" baseline="0" smtClean="0">
                          <a:effectLst/>
                          <a:latin typeface="UTM Avo" panose="02040603050506020204" pitchFamily="18" charset="0"/>
                        </a:rPr>
                        <a:t> huyết, thuyết minh, Bạch Tuyết, …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F0C9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88660"/>
              </p:ext>
            </p:extLst>
          </p:nvPr>
        </p:nvGraphicFramePr>
        <p:xfrm>
          <a:off x="841444" y="5257847"/>
          <a:ext cx="9327204" cy="453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7204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78500" algn="l"/>
                        </a:tabLst>
                      </a:pP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iêt:  tập</a:t>
                      </a:r>
                      <a:r>
                        <a:rPr lang="en-US" sz="2800" baseline="0" smtClean="0">
                          <a:effectLst/>
                          <a:latin typeface="UTM Avo" panose="02040603050506020204" pitchFamily="18" charset="0"/>
                        </a:rPr>
                        <a:t> viết, </a:t>
                      </a: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tiết</a:t>
                      </a:r>
                      <a:r>
                        <a:rPr lang="en-US" sz="2800" baseline="0" smtClean="0">
                          <a:effectLst/>
                          <a:latin typeface="UTM Avo" panose="02040603050506020204" pitchFamily="18" charset="0"/>
                        </a:rPr>
                        <a:t> kiệm, mải miết, 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B2E3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4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90398"/>
              </p:ext>
            </p:extLst>
          </p:nvPr>
        </p:nvGraphicFramePr>
        <p:xfrm>
          <a:off x="1159215" y="429686"/>
          <a:ext cx="9696853" cy="1024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6853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78500" algn="l"/>
                        </a:tabLst>
                      </a:pPr>
                      <a:r>
                        <a:rPr lang="en-US" sz="2800" b="1" smtClean="0">
                          <a:solidFill>
                            <a:srgbClr val="FF0000"/>
                          </a:solidFill>
                          <a:effectLst/>
                          <a:latin typeface="UTM Avo" panose="02040603050506020204" pitchFamily="18" charset="0"/>
                        </a:rPr>
                        <a:t>9. Vẽ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UTM Avo" panose="02040603050506020204" pitchFamily="18" charset="0"/>
                        </a:rPr>
                        <a:t> con vật em yêu thích và đặt tên cho bức tranh em vẽ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02" y="1784365"/>
            <a:ext cx="4803804" cy="36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CỦNG CỐ - 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226" y="2124223"/>
            <a:ext cx="4421261" cy="3244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9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BF7C6D6-F74A-4283-A848-9864E8CE9DA6}"/>
  <p:tag name="GENSWF_ADVANCE_TIME" val="7.501"/>
  <p:tag name="TIMING" val="|0.001|0.5|1|0.5|1|0.5|1|1|1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AF6C3BC-D285-40CC-B4F0-2EDE8ED25FD1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2938A87-5C68-452A-95CB-B5B4B458586A}"/>
</file>

<file path=customXml/itemProps2.xml><?xml version="1.0" encoding="utf-8"?>
<ds:datastoreItem xmlns:ds="http://schemas.openxmlformats.org/officeDocument/2006/customXml" ds:itemID="{14D02B3C-691F-4BC2-89EC-D353B4EFB6D5}"/>
</file>

<file path=customXml/itemProps3.xml><?xml version="1.0" encoding="utf-8"?>
<ds:datastoreItem xmlns:ds="http://schemas.openxmlformats.org/officeDocument/2006/customXml" ds:itemID="{F9181E3E-EF67-42D4-8A1E-9284F4F13F78}"/>
</file>

<file path=docProps/app.xml><?xml version="1.0" encoding="utf-8"?>
<Properties xmlns="http://schemas.openxmlformats.org/officeDocument/2006/extended-properties" xmlns:vt="http://schemas.openxmlformats.org/officeDocument/2006/docPropsVTypes">
  <TotalTime>4343</TotalTime>
  <Words>145</Words>
  <Application>Microsoft Office PowerPoint</Application>
  <PresentationFormat>Widescreen</PresentationFormat>
  <Paragraphs>21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Arial-SGK-TV</vt:lpstr>
      <vt:lpstr>Calibri</vt:lpstr>
      <vt:lpstr>Calibri Light</vt:lpstr>
      <vt:lpstr>Times New Roman</vt:lpstr>
      <vt:lpstr>UTM Avo</vt:lpstr>
      <vt:lpstr>UTM Cookies</vt:lpstr>
      <vt:lpstr>Office Theme</vt:lpstr>
      <vt:lpstr>3_Office Theme</vt:lpstr>
      <vt:lpstr>2_Office Theme</vt:lpstr>
      <vt:lpstr>PowerPoint Presentation</vt:lpstr>
      <vt:lpstr>PowerPoint Presentation</vt:lpstr>
      <vt:lpstr>Bài 2: Đôi tai xấu xí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317</cp:revision>
  <dcterms:created xsi:type="dcterms:W3CDTF">2021-06-02T01:34:28Z</dcterms:created>
  <dcterms:modified xsi:type="dcterms:W3CDTF">2022-01-18T16:12:43Z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