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31"/>
  </p:notesMasterIdLst>
  <p:sldIdLst>
    <p:sldId id="308" r:id="rId4"/>
    <p:sldId id="565" r:id="rId5"/>
    <p:sldId id="566" r:id="rId6"/>
    <p:sldId id="567" r:id="rId7"/>
    <p:sldId id="438" r:id="rId8"/>
    <p:sldId id="559" r:id="rId9"/>
    <p:sldId id="460" r:id="rId10"/>
    <p:sldId id="563" r:id="rId11"/>
    <p:sldId id="564" r:id="rId12"/>
    <p:sldId id="418" r:id="rId13"/>
    <p:sldId id="435" r:id="rId14"/>
    <p:sldId id="556" r:id="rId15"/>
    <p:sldId id="560" r:id="rId16"/>
    <p:sldId id="492" r:id="rId17"/>
    <p:sldId id="557" r:id="rId18"/>
    <p:sldId id="561" r:id="rId19"/>
    <p:sldId id="562" r:id="rId20"/>
    <p:sldId id="502" r:id="rId21"/>
    <p:sldId id="503" r:id="rId22"/>
    <p:sldId id="537" r:id="rId23"/>
    <p:sldId id="538" r:id="rId24"/>
    <p:sldId id="539" r:id="rId25"/>
    <p:sldId id="541" r:id="rId26"/>
    <p:sldId id="540" r:id="rId27"/>
    <p:sldId id="517" r:id="rId28"/>
    <p:sldId id="512" r:id="rId29"/>
    <p:sldId id="527" r:id="rId30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UTM Avo" panose="02040603050506020204" pitchFamily="18" charset="0"/>
      <p:regular r:id="rId40"/>
      <p:bold r:id="rId41"/>
      <p:italic r:id="rId42"/>
      <p:boldItalic r:id="rId43"/>
    </p:embeddedFont>
    <p:embeddedFont>
      <p:font typeface="VNI-Avo" pitchFamily="2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33CC"/>
    <a:srgbClr val="CC3399"/>
    <a:srgbClr val="008000"/>
    <a:srgbClr val="FFCCFF"/>
    <a:srgbClr val="993366"/>
    <a:srgbClr val="CC0099"/>
    <a:srgbClr val="FF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590" y="8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customXml" Target="../customXml/item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11/02/2023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E736693-C8BD-4614-8868-055FDFEEB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B6BF96AB-032F-4FC8-A110-226FD3B120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DE71836B-DC99-4566-876F-C3ACA5A79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AB7E3F-A41C-4F70-90F7-BB7EC3B7AF7E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66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3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5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3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8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0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0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4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3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  <a:lvl6pPr marL="2285829" indent="0" algn="ctr">
              <a:buNone/>
              <a:defRPr/>
            </a:lvl6pPr>
            <a:lvl7pPr marL="2742995" indent="0" algn="ctr">
              <a:buNone/>
              <a:defRPr/>
            </a:lvl7pPr>
            <a:lvl8pPr marL="3200160" indent="0" algn="ctr">
              <a:buNone/>
              <a:defRPr/>
            </a:lvl8pPr>
            <a:lvl9pPr marL="36573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9144230" cy="5143372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25" y="129747"/>
            <a:ext cx="8896865" cy="489327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35924" y="120479"/>
            <a:ext cx="8872152" cy="4893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297778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31602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75055"/>
      </p:ext>
    </p:extLst>
  </p:cSld>
  <p:clrMapOvr>
    <a:masterClrMapping/>
  </p:clrMapOvr>
  <p:transition advTm="6645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30027"/>
      </p:ext>
    </p:extLst>
  </p:cSld>
  <p:clrMapOvr>
    <a:masterClrMapping/>
  </p:clrMapOvr>
  <p:transition advTm="6645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5451"/>
      </p:ext>
    </p:extLst>
  </p:cSld>
  <p:clrMapOvr>
    <a:masterClrMapping/>
  </p:clrMapOvr>
  <p:transition advTm="6645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1920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086"/>
      </p:ext>
    </p:extLst>
  </p:cSld>
  <p:clrMapOvr>
    <a:masterClrMapping/>
  </p:clrMapOvr>
  <p:transition advTm="664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95883"/>
      </p:ext>
    </p:extLst>
  </p:cSld>
  <p:clrMapOvr>
    <a:masterClrMapping/>
  </p:clrMapOvr>
  <p:transition advTm="664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7490"/>
      </p:ext>
    </p:extLst>
  </p:cSld>
  <p:clrMapOvr>
    <a:masterClrMapping/>
  </p:clrMapOvr>
  <p:transition advTm="664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4414"/>
      </p:ext>
    </p:extLst>
  </p:cSld>
  <p:clrMapOvr>
    <a:masterClrMapping/>
  </p:clrMapOvr>
  <p:transition advTm="664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16845"/>
      </p:ext>
    </p:extLst>
  </p:cSld>
  <p:clrMapOvr>
    <a:masterClrMapping/>
  </p:clrMapOvr>
  <p:transition advTm="6645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26676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333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85" r:id="rId13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5" indent="-34287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15" indent="-2285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80" indent="-22858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46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1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9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advTm="6645"/>
  <p:txStyles>
    <p:titleStyle>
      <a:lvl1pPr algn="ctr" defTabSz="91431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440DB1B3-720E-450B-B1A0-C8DCC27B2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31" y="744788"/>
            <a:ext cx="5143500" cy="23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:a16="http://schemas.microsoft.com/office/drawing/2014/main" id="{D9A69405-C6C5-412B-BF68-052F5FE33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728046"/>
            <a:ext cx="3128963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75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75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75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75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75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cũ</a:t>
            </a:r>
            <a:endParaRPr lang="en-US" altLang="en-US" sz="3675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7367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47" y="-952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28600" y="438150"/>
            <a:ext cx="2332704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95600" y="2114550"/>
            <a:ext cx="3733800" cy="213360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36207" y="3168112"/>
            <a:ext cx="2914568" cy="110799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64366" y="1986034"/>
            <a:ext cx="1220194" cy="110799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</a:t>
            </a:r>
            <a:endParaRPr lang="en-US" sz="6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50557" y="1989831"/>
            <a:ext cx="2151023" cy="110799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756222" y="644506"/>
            <a:ext cx="2069847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oan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1382"/>
            <a:ext cx="8991600" cy="47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571750"/>
            <a:ext cx="6705600" cy="236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543050" y="2964805"/>
            <a:ext cx="6553200" cy="14773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oan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oăn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– oat –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oăt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vi-VN" sz="4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1431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3682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" y="131884"/>
            <a:ext cx="1234961" cy="763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06189"/>
            <a:ext cx="829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choắt</a:t>
            </a:r>
            <a:r>
              <a:rPr lang="en-US" sz="360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   hoắt</a:t>
            </a:r>
            <a:r>
              <a:rPr lang="en-US" sz="36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   </a:t>
            </a:r>
            <a:r>
              <a:rPr lang="en-US" sz="36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ngoằn</a:t>
            </a:r>
            <a:r>
              <a:rPr lang="en-US" sz="36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    thoăn</a:t>
            </a:r>
            <a:endParaRPr lang="vi-VN" sz="36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488" y="1304406"/>
            <a:ext cx="786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hoạt</a:t>
            </a:r>
            <a:r>
              <a:rPr lang="en-US" sz="36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   </a:t>
            </a:r>
            <a:r>
              <a:rPr lang="en-US" sz="36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khoát</a:t>
            </a:r>
            <a:r>
              <a:rPr lang="en-US" sz="36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   </a:t>
            </a:r>
            <a:r>
              <a:rPr lang="en-US" sz="36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toán</a:t>
            </a:r>
            <a:r>
              <a:rPr lang="en-US" sz="36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    </a:t>
            </a:r>
            <a:r>
              <a:rPr lang="en-US" sz="36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xoan</a:t>
            </a:r>
            <a:endParaRPr lang="en-US" sz="3600" dirty="0">
              <a:solidFill>
                <a:srgbClr val="0000CC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5" y="0"/>
            <a:ext cx="1190353" cy="462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9758" y="1134835"/>
            <a:ext cx="1228318" cy="808265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kh</a:t>
            </a:r>
            <a:endParaRPr lang="en-US" sz="3600" b="1" dirty="0">
              <a:solidFill>
                <a:srgbClr val="0000CC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8075" y="1134835"/>
            <a:ext cx="1300569" cy="808265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0557" y="1943100"/>
            <a:ext cx="2538088" cy="8001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kh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8057" y="245110"/>
            <a:ext cx="233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oan 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oăn</a:t>
            </a:r>
            <a:endParaRPr lang="vi-VN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3951" y="245110"/>
            <a:ext cx="199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oat 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oăt</a:t>
            </a:r>
            <a:endParaRPr lang="vi-VN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174" y="2994759"/>
            <a:ext cx="8524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hoạt     khoát     toán      xoan</a:t>
            </a:r>
          </a:p>
          <a:p>
            <a:endParaRPr lang="en-US" sz="3600" dirty="0">
              <a:solidFill>
                <a:srgbClr val="0000CC"/>
              </a:solidFill>
              <a:latin typeface="UTM Avo" panose="02040603050506020204" pitchFamily="18" charset="0"/>
              <a:cs typeface="Arial-SGK-TV" pitchFamily="2" charset="0"/>
            </a:endParaRPr>
          </a:p>
          <a:p>
            <a:r>
              <a:rPr lang="en-US" sz="36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choắt</a:t>
            </a:r>
            <a:r>
              <a:rPr lang="en-US" sz="36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hoắt       ngoằn   thoăn</a:t>
            </a:r>
            <a:endParaRPr lang="vi-VN" sz="36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5393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5" y="1503693"/>
            <a:ext cx="1996759" cy="1406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91867"/>
            <a:ext cx="1981200" cy="1406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" y="131884"/>
            <a:ext cx="1234961" cy="7634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28600" y="4019550"/>
            <a:ext cx="1981200" cy="4572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hoa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xoan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400" y="4013638"/>
            <a:ext cx="1981200" cy="4572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toùc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xoaên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48200" y="3995902"/>
            <a:ext cx="1981200" cy="4572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hoïat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hình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642" y="361950"/>
            <a:ext cx="5173211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cxnSp>
        <p:nvCxnSpPr>
          <p:cNvPr id="13" name="Straight Connector 12"/>
          <p:cNvCxnSpPr>
            <a:stCxn id="7" idx="0"/>
            <a:endCxn id="21" idx="2"/>
          </p:cNvCxnSpPr>
          <p:nvPr/>
        </p:nvCxnSpPr>
        <p:spPr bwMode="auto">
          <a:xfrm flipV="1">
            <a:off x="1219200" y="2924277"/>
            <a:ext cx="2209800" cy="10952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9" idx="0"/>
          </p:cNvCxnSpPr>
          <p:nvPr/>
        </p:nvCxnSpPr>
        <p:spPr bwMode="auto">
          <a:xfrm flipH="1" flipV="1">
            <a:off x="1306834" y="2940475"/>
            <a:ext cx="2122167" cy="10731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10" idx="0"/>
            <a:endCxn id="17" idx="2"/>
          </p:cNvCxnSpPr>
          <p:nvPr/>
        </p:nvCxnSpPr>
        <p:spPr bwMode="auto">
          <a:xfrm flipV="1">
            <a:off x="5638800" y="2936103"/>
            <a:ext cx="2231285" cy="10597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ounded Rectangle 15"/>
          <p:cNvSpPr/>
          <p:nvPr/>
        </p:nvSpPr>
        <p:spPr bwMode="auto">
          <a:xfrm>
            <a:off x="6858000" y="3997874"/>
            <a:ext cx="2133600" cy="4572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nhoïn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hoaét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41" y="1531340"/>
            <a:ext cx="2166888" cy="1404763"/>
          </a:xfrm>
          <a:prstGeom prst="rect">
            <a:avLst/>
          </a:prstGeom>
          <a:ln w="28575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8200" y="1531341"/>
            <a:ext cx="2042716" cy="1404762"/>
          </a:xfrm>
          <a:prstGeom prst="rect">
            <a:avLst/>
          </a:prstGeom>
          <a:ln w="28575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 bwMode="auto">
          <a:xfrm>
            <a:off x="228600" y="1497779"/>
            <a:ext cx="2025016" cy="1438324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16492" y="1485953"/>
            <a:ext cx="2025016" cy="1438324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>
            <a:stCxn id="16" idx="0"/>
            <a:endCxn id="18" idx="0"/>
          </p:cNvCxnSpPr>
          <p:nvPr/>
        </p:nvCxnSpPr>
        <p:spPr bwMode="auto">
          <a:xfrm flipH="1" flipV="1">
            <a:off x="5669558" y="2936103"/>
            <a:ext cx="2255242" cy="106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80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932" y="590550"/>
            <a:ext cx="8686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spc="-90" dirty="0" err="1">
                <a:latin typeface="UTM Avo" panose="02040603050506020204" pitchFamily="18" charset="0"/>
                <a:ea typeface="+mj-ea"/>
                <a:cs typeface="Arial-SGK-TV" pitchFamily="2" charset="0"/>
              </a:rPr>
              <a:t>hoa</a:t>
            </a:r>
            <a:r>
              <a:rPr lang="en-US" sz="5400" spc="-90" dirty="0">
                <a:latin typeface="UTM 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lang="en-US" sz="5400" spc="-90" dirty="0" err="1">
                <a:latin typeface="UTM Avo" panose="02040603050506020204" pitchFamily="18" charset="0"/>
                <a:ea typeface="+mj-ea"/>
                <a:cs typeface="Arial-SGK-TV" pitchFamily="2" charset="0"/>
              </a:rPr>
              <a:t>xoan</a:t>
            </a:r>
            <a:r>
              <a:rPr lang="en-US" sz="5400" spc="-90" dirty="0">
                <a:latin typeface="UTM Avo" panose="02040603050506020204" pitchFamily="18" charset="0"/>
                <a:ea typeface="+mj-ea"/>
                <a:cs typeface="Arial-SGK-TV" pitchFamily="2" charset="0"/>
              </a:rPr>
              <a:t>        </a:t>
            </a:r>
            <a:r>
              <a:rPr lang="en-US" sz="5400" spc="-90" dirty="0" err="1">
                <a:latin typeface="UTM Avo" panose="02040603050506020204" pitchFamily="18" charset="0"/>
                <a:ea typeface="+mj-ea"/>
                <a:cs typeface="Arial-SGK-TV" pitchFamily="2" charset="0"/>
              </a:rPr>
              <a:t>tóc</a:t>
            </a:r>
            <a:r>
              <a:rPr lang="en-US" sz="5400" spc="-90" dirty="0">
                <a:latin typeface="UTM 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lang="en-US" sz="5400" spc="-90" dirty="0" err="1">
                <a:latin typeface="UTM Avo" panose="02040603050506020204" pitchFamily="18" charset="0"/>
                <a:ea typeface="+mj-ea"/>
                <a:cs typeface="Arial-SGK-TV" pitchFamily="2" charset="0"/>
              </a:rPr>
              <a:t>xoăn</a:t>
            </a:r>
            <a:endParaRPr lang="en-US" sz="5400" spc="-90" dirty="0">
              <a:latin typeface="UTM Avo" panose="02040603050506020204" pitchFamily="18" charset="0"/>
              <a:ea typeface="+mj-ea"/>
              <a:cs typeface="Arial-SGK-TV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4EBFB9-F410-462B-B810-931F8CE3C0E6}"/>
              </a:ext>
            </a:extLst>
          </p:cNvPr>
          <p:cNvSpPr txBox="1">
            <a:spLocks/>
          </p:cNvSpPr>
          <p:nvPr/>
        </p:nvSpPr>
        <p:spPr>
          <a:xfrm>
            <a:off x="2266683" y="1086384"/>
            <a:ext cx="1750225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SGK-TV" pitchFamily="2" charset="0"/>
              </a:rPr>
              <a:t>oan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41618"/>
            <a:ext cx="9220200" cy="11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spc="-90" dirty="0" err="1">
                <a:latin typeface="UTM Avo" panose="02040603050506020204" pitchFamily="18" charset="0"/>
                <a:ea typeface="+mj-ea"/>
                <a:cs typeface="Arial-SGK-TV" pitchFamily="2" charset="0"/>
              </a:rPr>
              <a:t>hoạt</a:t>
            </a:r>
            <a:r>
              <a:rPr lang="en-US" sz="5400" spc="-90" dirty="0">
                <a:latin typeface="UTM Avo" panose="02040603050506020204" pitchFamily="18" charset="0"/>
                <a:ea typeface="+mj-ea"/>
                <a:cs typeface="Arial-SGK-TV" pitchFamily="2" charset="0"/>
              </a:rPr>
              <a:t> hình         </a:t>
            </a:r>
            <a:r>
              <a:rPr lang="en-US" sz="5400" spc="-90" dirty="0" err="1">
                <a:latin typeface="UTM Avo" panose="02040603050506020204" pitchFamily="18" charset="0"/>
                <a:ea typeface="+mj-ea"/>
                <a:cs typeface="Arial-SGK-TV" pitchFamily="2" charset="0"/>
              </a:rPr>
              <a:t>nhọn</a:t>
            </a:r>
            <a:r>
              <a:rPr lang="en-US" sz="5400" spc="-90" dirty="0">
                <a:latin typeface="UTM 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lang="en-US" sz="5400" spc="-90" dirty="0" err="1">
                <a:latin typeface="UTM Avo" panose="02040603050506020204" pitchFamily="18" charset="0"/>
                <a:ea typeface="+mj-ea"/>
                <a:cs typeface="Arial-SGK-TV" pitchFamily="2" charset="0"/>
              </a:rPr>
              <a:t>hoắt</a:t>
            </a:r>
            <a:endParaRPr lang="en-US" sz="5400" spc="-90" dirty="0">
              <a:latin typeface="UTM Avo" panose="02040603050506020204" pitchFamily="18" charset="0"/>
              <a:ea typeface="+mj-ea"/>
              <a:cs typeface="Arial-SGK-TV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4EBFB9-F410-462B-B810-931F8CE3C0E6}"/>
              </a:ext>
            </a:extLst>
          </p:cNvPr>
          <p:cNvSpPr txBox="1">
            <a:spLocks/>
          </p:cNvSpPr>
          <p:nvPr/>
        </p:nvSpPr>
        <p:spPr>
          <a:xfrm>
            <a:off x="6578956" y="1086383"/>
            <a:ext cx="1750225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SGK-TV" pitchFamily="2" charset="0"/>
              </a:rPr>
              <a:t>oăn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4EBFB9-F410-462B-B810-931F8CE3C0E6}"/>
              </a:ext>
            </a:extLst>
          </p:cNvPr>
          <p:cNvSpPr txBox="1">
            <a:spLocks/>
          </p:cNvSpPr>
          <p:nvPr/>
        </p:nvSpPr>
        <p:spPr>
          <a:xfrm>
            <a:off x="793127" y="2536522"/>
            <a:ext cx="1750225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SGK-TV" pitchFamily="2" charset="0"/>
              </a:rPr>
              <a:t>oat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4EBFB9-F410-462B-B810-931F8CE3C0E6}"/>
              </a:ext>
            </a:extLst>
          </p:cNvPr>
          <p:cNvSpPr txBox="1">
            <a:spLocks/>
          </p:cNvSpPr>
          <p:nvPr/>
        </p:nvSpPr>
        <p:spPr>
          <a:xfrm>
            <a:off x="7290512" y="2536523"/>
            <a:ext cx="1750225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-SGK-TV" pitchFamily="2" charset="0"/>
              </a:rPr>
              <a:t>oăt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5240" y="-28575"/>
            <a:ext cx="9067800" cy="51816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8" y="152400"/>
            <a:ext cx="8781302" cy="48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20298"/>
      </p:ext>
    </p:extLst>
  </p:cSld>
  <p:clrMapOvr>
    <a:masterClrMapping/>
  </p:clrMapOvr>
  <p:transition advTm="664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09750"/>
            <a:ext cx="876408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Trong vườn, cây xoan và cây khế đã trổ hoa hàng loạt.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Vườn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cây ngập tràn sắc tím.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buổi sáng, khu vườn rộn ràng với những tiếng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ra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rích của mấy chú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bông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thoăn thoắt nhảy từ cành này sang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cành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khác.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nhảy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nhót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vừa trêu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đùa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nhau, vui thật là vui.</a:t>
            </a:r>
          </a:p>
        </p:txBody>
      </p:sp>
    </p:spTree>
    <p:extLst>
      <p:ext uri="{BB962C8B-B14F-4D97-AF65-F5344CB8AC3E}">
        <p14:creationId xmlns:p14="http://schemas.microsoft.com/office/powerpoint/2010/main" val="128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28600" y="1863737"/>
            <a:ext cx="876408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Trong vườn, cây xoan và cây khế đã trổ hoa hàng loạt.  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Vườn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cây ngập tràn sắc tím.  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buổi sáng, khu vườn rộn ràng với những tiếng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ra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rích của mấy chú chích bông. 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thoăn thoắt nhảy từ cành này sang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cành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khác. 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nhảy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nhót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trêu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đùa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nhau, vui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thật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là vui.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C56753-F953-480B-A676-5A168B2B7CDC}"/>
              </a:ext>
            </a:extLst>
          </p:cNvPr>
          <p:cNvCxnSpPr/>
          <p:nvPr/>
        </p:nvCxnSpPr>
        <p:spPr>
          <a:xfrm flipH="1">
            <a:off x="990600" y="1830779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208838-CEEF-4DA7-BA61-77080DAB9623}"/>
              </a:ext>
            </a:extLst>
          </p:cNvPr>
          <p:cNvCxnSpPr/>
          <p:nvPr/>
        </p:nvCxnSpPr>
        <p:spPr>
          <a:xfrm flipH="1">
            <a:off x="3429000" y="1299864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9F6B4BE-2693-4539-880F-578E2B83FC79}"/>
              </a:ext>
            </a:extLst>
          </p:cNvPr>
          <p:cNvSpPr/>
          <p:nvPr/>
        </p:nvSpPr>
        <p:spPr>
          <a:xfrm>
            <a:off x="268495" y="728775"/>
            <a:ext cx="355893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63E2C9-0537-4DFF-B182-AF9E34752032}"/>
              </a:ext>
            </a:extLst>
          </p:cNvPr>
          <p:cNvSpPr/>
          <p:nvPr/>
        </p:nvSpPr>
        <p:spPr>
          <a:xfrm>
            <a:off x="3542969" y="1405388"/>
            <a:ext cx="294042" cy="39114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89BC57-DC58-475B-818C-D778AD3A19CF}"/>
              </a:ext>
            </a:extLst>
          </p:cNvPr>
          <p:cNvSpPr/>
          <p:nvPr/>
        </p:nvSpPr>
        <p:spPr>
          <a:xfrm>
            <a:off x="1154264" y="1863737"/>
            <a:ext cx="294042" cy="35071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542756-BEFE-40EF-8A87-38DC54ADC082}"/>
              </a:ext>
            </a:extLst>
          </p:cNvPr>
          <p:cNvCxnSpPr/>
          <p:nvPr/>
        </p:nvCxnSpPr>
        <p:spPr>
          <a:xfrm flipH="1">
            <a:off x="2743200" y="3028950"/>
            <a:ext cx="134178" cy="517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089BC57-DC58-475B-818C-D778AD3A19CF}"/>
              </a:ext>
            </a:extLst>
          </p:cNvPr>
          <p:cNvSpPr/>
          <p:nvPr/>
        </p:nvSpPr>
        <p:spPr>
          <a:xfrm>
            <a:off x="2859156" y="3101342"/>
            <a:ext cx="304800" cy="3922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542756-BEFE-40EF-8A87-38DC54ADC082}"/>
              </a:ext>
            </a:extLst>
          </p:cNvPr>
          <p:cNvCxnSpPr/>
          <p:nvPr/>
        </p:nvCxnSpPr>
        <p:spPr>
          <a:xfrm flipH="1">
            <a:off x="5715000" y="3716557"/>
            <a:ext cx="159167" cy="448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089BC57-DC58-475B-818C-D778AD3A19CF}"/>
              </a:ext>
            </a:extLst>
          </p:cNvPr>
          <p:cNvSpPr/>
          <p:nvPr/>
        </p:nvSpPr>
        <p:spPr>
          <a:xfrm>
            <a:off x="5931301" y="3493618"/>
            <a:ext cx="294042" cy="3383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542756-BEFE-40EF-8A87-38DC54ADC082}"/>
              </a:ext>
            </a:extLst>
          </p:cNvPr>
          <p:cNvCxnSpPr/>
          <p:nvPr/>
        </p:nvCxnSpPr>
        <p:spPr>
          <a:xfrm flipH="1">
            <a:off x="8382000" y="4294137"/>
            <a:ext cx="152400" cy="4787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123950"/>
            <a:ext cx="876408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Trong vườn, cây xoan và cây khế đã trổ hoa hàng loạt.   </a:t>
            </a:r>
          </a:p>
        </p:txBody>
      </p:sp>
    </p:spTree>
    <p:extLst>
      <p:ext uri="{BB962C8B-B14F-4D97-AF65-F5344CB8AC3E}">
        <p14:creationId xmlns:p14="http://schemas.microsoft.com/office/powerpoint/2010/main" val="10645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1" y="133350"/>
            <a:ext cx="8763000" cy="4800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09992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ươc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ươt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ươm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ươp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ươn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ương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89" y="2506980"/>
            <a:ext cx="8458200" cy="197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thướt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tha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       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ngôi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trường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loè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xoè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            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khăn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mùi</a:t>
            </a:r>
            <a:r>
              <a:rPr lang="en-US" sz="4400" kern="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400" kern="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xoa</a:t>
            </a:r>
            <a:endParaRPr lang="en-US" sz="4400" kern="0" dirty="0">
              <a:solidFill>
                <a:srgbClr val="0000CC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5253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530" y="1123950"/>
            <a:ext cx="876408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Trong vườn, cây xoan và cây khế đã trổ hoa hàng loạt.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Vườn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cây ngập tràn sắc tím.   </a:t>
            </a:r>
          </a:p>
        </p:txBody>
      </p:sp>
    </p:spTree>
    <p:extLst>
      <p:ext uri="{BB962C8B-B14F-4D97-AF65-F5344CB8AC3E}">
        <p14:creationId xmlns:p14="http://schemas.microsoft.com/office/powerpoint/2010/main" val="3987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026" y="1581150"/>
            <a:ext cx="876408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Trong vườn, cây xoan và cây khế đã trổ hoa hàng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loạt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Vườn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cây ngập tràn sắc tím.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buổi sáng, khu vườn rộn ràng với những tiếng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ra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rích của mấy chú chích bông.  </a:t>
            </a:r>
          </a:p>
        </p:txBody>
      </p:sp>
    </p:spTree>
    <p:extLst>
      <p:ext uri="{BB962C8B-B14F-4D97-AF65-F5344CB8AC3E}">
        <p14:creationId xmlns:p14="http://schemas.microsoft.com/office/powerpoint/2010/main" val="18772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863737"/>
            <a:ext cx="876408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Trong vườn, cây xoan và cây khế đã trổ hoa hàng loạt.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Vườn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cây ngập tràn sắc tím.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buổi sáng, khu vườn rộn ràng với những tiếng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ra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rích của mấy chú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bông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thoăn thoắt nhảy từ cành này sang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cành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khác. </a:t>
            </a:r>
          </a:p>
        </p:txBody>
      </p:sp>
    </p:spTree>
    <p:extLst>
      <p:ext uri="{BB962C8B-B14F-4D97-AF65-F5344CB8AC3E}">
        <p14:creationId xmlns:p14="http://schemas.microsoft.com/office/powerpoint/2010/main" val="749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809750"/>
            <a:ext cx="876408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Trong vườn, cây xoan và cây khế đã trổ hoa hàng loạt.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Vườn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cây ngập tràn sắc tím.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buổi sáng, khu vườn rộn ràng với những tiếng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ra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rích của mấy chú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bông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thoăn thoắt nhảy từ cành này sang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cành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khác.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nhảy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nhót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trêu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đùa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nhau, vui thật là vui.</a:t>
            </a:r>
          </a:p>
        </p:txBody>
      </p:sp>
    </p:spTree>
    <p:extLst>
      <p:ext uri="{BB962C8B-B14F-4D97-AF65-F5344CB8AC3E}">
        <p14:creationId xmlns:p14="http://schemas.microsoft.com/office/powerpoint/2010/main" val="1122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779117"/>
            <a:ext cx="876408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Trong vườn, cây xoan và cây khế đã trổ hoa hàng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loạt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Vườn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cây ngập tràn sắc tím.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buổi sáng, khu vườn rộn ràng với những tiếng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ra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lích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rích của mấy chú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bông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thoăn thoắt nhảy từ cành này sang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cành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khác.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nhảy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nhót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trêu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đùa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nhau, vui thật là vui.</a:t>
            </a:r>
          </a:p>
        </p:txBody>
      </p:sp>
    </p:spTree>
    <p:extLst>
      <p:ext uri="{BB962C8B-B14F-4D97-AF65-F5344CB8AC3E}">
        <p14:creationId xmlns:p14="http://schemas.microsoft.com/office/powerpoint/2010/main" val="30655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438150"/>
            <a:ext cx="8839200" cy="4571819"/>
            <a:chOff x="-30480" y="0"/>
            <a:chExt cx="9174480" cy="66799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" y="0"/>
              <a:ext cx="9174480" cy="667995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05200" y="685800"/>
              <a:ext cx="205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667000" y="301544"/>
            <a:ext cx="3229414" cy="67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 dirty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Trồng cây</a:t>
            </a:r>
            <a:endParaRPr lang="en-US" sz="27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27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52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496" y="342901"/>
            <a:ext cx="4443412" cy="857250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64" y="389924"/>
            <a:ext cx="3938588" cy="4173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493" r="13043"/>
          <a:stretch/>
        </p:blipFill>
        <p:spPr>
          <a:xfrm rot="20766598">
            <a:off x="894260" y="1707734"/>
            <a:ext cx="19050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994" r="29884"/>
          <a:stretch/>
        </p:blipFill>
        <p:spPr>
          <a:xfrm rot="1155472">
            <a:off x="3421425" y="1985973"/>
            <a:ext cx="914400" cy="20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317"/>
      </p:ext>
    </p:extLst>
  </p:cSld>
  <p:clrMapOvr>
    <a:masterClrMapping/>
  </p:clrMapOvr>
  <p:transition advTm="6645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4" y="1412185"/>
            <a:ext cx="35004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9781"/>
            <a:ext cx="3500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28625" indent="-428625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285750"/>
            <a:ext cx="8229600" cy="449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Mặt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trời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tỉnh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giấc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	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Hai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má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ửng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hồng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	Tung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đám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mây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bông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	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Vươn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vai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thức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dậy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4473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285750"/>
            <a:ext cx="8229600" cy="449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	Trong cánh rừng xa,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	Mang cả hương hoa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	Ùa vào lớp học.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065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0538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-406068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95078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0" y="314034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123728" y="62753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6" y="1200967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132" y="-158843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320217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2" y="733901"/>
            <a:ext cx="7487866" cy="3350039"/>
          </a:xfrm>
          <a:prstGeom prst="rect">
            <a:avLst/>
          </a:prstGeom>
        </p:spPr>
        <p:txBody>
          <a:bodyPr spcFirstLastPara="1" wrap="none" lIns="91306" tIns="45714" rIns="91306" bIns="45714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383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CON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44009" y="1640589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9" tIns="60844" rIns="121689" bIns="60844" anchor="ctr"/>
          <a:lstStyle/>
          <a:p>
            <a:pPr algn="ctr" defTabSz="121651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1ED9AE65-DEFC-4AF6-8E7D-E7155A9E73D4}"/>
              </a:ext>
            </a:extLst>
          </p:cNvPr>
          <p:cNvSpPr txBox="1"/>
          <p:nvPr/>
        </p:nvSpPr>
        <p:spPr>
          <a:xfrm>
            <a:off x="19318" y="242002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 76: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oăn</a:t>
            </a:r>
            <a:endParaRPr lang="en-US" altLang="zh-CN" sz="36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oat  –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oăt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43201" y="3456269"/>
            <a:ext cx="13856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2100">
                <a:solidFill>
                  <a:srgbClr val="0000CC"/>
                </a:solidFill>
                <a:latin typeface="Arial" panose="020B0604020202020204" pitchFamily="34" charset="0"/>
              </a:rPr>
            </a:br>
            <a:endParaRPr lang="en-US" altLang="en-US" sz="21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3526101"/>
            <a:ext cx="8991600" cy="1170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>
                <a:solidFill>
                  <a:srgbClr val="0000CC"/>
                </a:solidFill>
                <a:latin typeface="UTM Avo" panose="02040603050506020204" pitchFamily="18" charset="0"/>
                <a:cs typeface="Arial-SGK-TV" pitchFamily="2" charset="0"/>
              </a:rPr>
              <a:t>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1534" y="3310227"/>
            <a:ext cx="1085850" cy="1068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4547" y="3948460"/>
            <a:ext cx="1318063" cy="88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oăn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8540" y="3402959"/>
            <a:ext cx="1344888" cy="88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0235" y="3952519"/>
            <a:ext cx="1085850" cy="88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oăt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3129"/>
            <a:ext cx="9144000" cy="3433140"/>
            <a:chOff x="475860" y="-41892"/>
            <a:chExt cx="8160905" cy="43773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-41892"/>
              <a:ext cx="8160905" cy="437733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013348"/>
              <a:ext cx="4648200" cy="1285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</p:spTree>
    <p:extLst>
      <p:ext uri="{BB962C8B-B14F-4D97-AF65-F5344CB8AC3E}">
        <p14:creationId xmlns:p14="http://schemas.microsoft.com/office/powerpoint/2010/main" val="20623231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52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90A2D-B78D-445A-AECB-66FEBF3CB733}"/>
              </a:ext>
            </a:extLst>
          </p:cNvPr>
          <p:cNvSpPr txBox="1"/>
          <p:nvPr/>
        </p:nvSpPr>
        <p:spPr>
          <a:xfrm flipH="1">
            <a:off x="1828799" y="1847509"/>
            <a:ext cx="2819400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oan</a:t>
            </a:r>
            <a:endParaRPr lang="en-US" sz="7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B4D0A-7137-48D7-837F-1DE270A9F865}"/>
              </a:ext>
            </a:extLst>
          </p:cNvPr>
          <p:cNvGrpSpPr/>
          <p:nvPr/>
        </p:nvGrpSpPr>
        <p:grpSpPr>
          <a:xfrm>
            <a:off x="229092" y="438150"/>
            <a:ext cx="2332704" cy="628650"/>
            <a:chOff x="228600" y="228600"/>
            <a:chExt cx="2332704" cy="838200"/>
          </a:xfrm>
        </p:grpSpPr>
        <p:sp>
          <p:nvSpPr>
            <p:cNvPr id="6" name="Rounded Rectangle 41">
              <a:extLst>
                <a:ext uri="{FF2B5EF4-FFF2-40B4-BE49-F238E27FC236}">
                  <a16:creationId xmlns:a16="http://schemas.microsoft.com/office/drawing/2014/main" id="{FE724F29-4EEE-4850-96D9-D4FD2CE41221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175479-C3D3-4B68-A127-2877EE0807D3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6DA683-2BF5-4D5B-85E5-02B70DA5B677}"/>
              </a:ext>
            </a:extLst>
          </p:cNvPr>
          <p:cNvSpPr txBox="1"/>
          <p:nvPr/>
        </p:nvSpPr>
        <p:spPr>
          <a:xfrm flipH="1">
            <a:off x="5181600" y="1833825"/>
            <a:ext cx="2150214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oăn</a:t>
            </a:r>
            <a:endParaRPr lang="en-US" sz="7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1827728" y="1847509"/>
            <a:ext cx="1754095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3081271" y="1847509"/>
            <a:ext cx="1754095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n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5177660" y="1833825"/>
            <a:ext cx="1754095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6431203" y="1833825"/>
            <a:ext cx="1754095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n  </a:t>
            </a:r>
          </a:p>
        </p:txBody>
      </p:sp>
    </p:spTree>
    <p:extLst>
      <p:ext uri="{BB962C8B-B14F-4D97-AF65-F5344CB8AC3E}">
        <p14:creationId xmlns:p14="http://schemas.microsoft.com/office/powerpoint/2010/main" val="5107408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52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90A2D-B78D-445A-AECB-66FEBF3CB733}"/>
              </a:ext>
            </a:extLst>
          </p:cNvPr>
          <p:cNvSpPr txBox="1"/>
          <p:nvPr/>
        </p:nvSpPr>
        <p:spPr>
          <a:xfrm flipH="1">
            <a:off x="1827728" y="1848851"/>
            <a:ext cx="2819400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oat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B4D0A-7137-48D7-837F-1DE270A9F865}"/>
              </a:ext>
            </a:extLst>
          </p:cNvPr>
          <p:cNvGrpSpPr/>
          <p:nvPr/>
        </p:nvGrpSpPr>
        <p:grpSpPr>
          <a:xfrm>
            <a:off x="229092" y="438150"/>
            <a:ext cx="2332704" cy="628650"/>
            <a:chOff x="228600" y="228600"/>
            <a:chExt cx="2332704" cy="838200"/>
          </a:xfrm>
        </p:grpSpPr>
        <p:sp>
          <p:nvSpPr>
            <p:cNvPr id="6" name="Rounded Rectangle 41">
              <a:extLst>
                <a:ext uri="{FF2B5EF4-FFF2-40B4-BE49-F238E27FC236}">
                  <a16:creationId xmlns:a16="http://schemas.microsoft.com/office/drawing/2014/main" id="{FE724F29-4EEE-4850-96D9-D4FD2CE41221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175479-C3D3-4B68-A127-2877EE0807D3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6DA683-2BF5-4D5B-85E5-02B70DA5B677}"/>
              </a:ext>
            </a:extLst>
          </p:cNvPr>
          <p:cNvSpPr txBox="1"/>
          <p:nvPr/>
        </p:nvSpPr>
        <p:spPr>
          <a:xfrm flipH="1">
            <a:off x="5181600" y="1833825"/>
            <a:ext cx="2150214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oăt</a:t>
            </a:r>
            <a:endParaRPr lang="en-US" sz="7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5181600" y="1832411"/>
            <a:ext cx="1754095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6435449" y="1830997"/>
            <a:ext cx="1754095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t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1827728" y="1847509"/>
            <a:ext cx="1754095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3081271" y="1847509"/>
            <a:ext cx="1754095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t  </a:t>
            </a:r>
          </a:p>
        </p:txBody>
      </p:sp>
    </p:spTree>
    <p:extLst>
      <p:ext uri="{BB962C8B-B14F-4D97-AF65-F5344CB8AC3E}">
        <p14:creationId xmlns:p14="http://schemas.microsoft.com/office/powerpoint/2010/main" val="377208478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52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90A2D-B78D-445A-AECB-66FEBF3CB733}"/>
              </a:ext>
            </a:extLst>
          </p:cNvPr>
          <p:cNvSpPr txBox="1"/>
          <p:nvPr/>
        </p:nvSpPr>
        <p:spPr>
          <a:xfrm flipH="1">
            <a:off x="1918252" y="1218810"/>
            <a:ext cx="2819400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oan</a:t>
            </a:r>
            <a:endParaRPr lang="en-US" sz="7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B4D0A-7137-48D7-837F-1DE270A9F865}"/>
              </a:ext>
            </a:extLst>
          </p:cNvPr>
          <p:cNvGrpSpPr/>
          <p:nvPr/>
        </p:nvGrpSpPr>
        <p:grpSpPr>
          <a:xfrm>
            <a:off x="229092" y="438150"/>
            <a:ext cx="2332704" cy="628650"/>
            <a:chOff x="228600" y="228600"/>
            <a:chExt cx="2332704" cy="838200"/>
          </a:xfrm>
        </p:grpSpPr>
        <p:sp>
          <p:nvSpPr>
            <p:cNvPr id="6" name="Rounded Rectangle 41">
              <a:extLst>
                <a:ext uri="{FF2B5EF4-FFF2-40B4-BE49-F238E27FC236}">
                  <a16:creationId xmlns:a16="http://schemas.microsoft.com/office/drawing/2014/main" id="{FE724F29-4EEE-4850-96D9-D4FD2CE41221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175479-C3D3-4B68-A127-2877EE0807D3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6DA683-2BF5-4D5B-85E5-02B70DA5B677}"/>
              </a:ext>
            </a:extLst>
          </p:cNvPr>
          <p:cNvSpPr txBox="1"/>
          <p:nvPr/>
        </p:nvSpPr>
        <p:spPr>
          <a:xfrm flipH="1">
            <a:off x="5181600" y="1218810"/>
            <a:ext cx="2150214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oăn</a:t>
            </a:r>
            <a:endParaRPr lang="en-US" sz="7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1923383" y="2876550"/>
            <a:ext cx="2791078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oat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51E78-9153-4EB8-A3C7-ADC709A2E29F}"/>
              </a:ext>
            </a:extLst>
          </p:cNvPr>
          <p:cNvSpPr txBox="1"/>
          <p:nvPr/>
        </p:nvSpPr>
        <p:spPr>
          <a:xfrm flipH="1">
            <a:off x="5181600" y="2876550"/>
            <a:ext cx="2791078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oăt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932281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CED74A4-E893-4558-8EB3-B39E5636645B}"/>
</file>

<file path=customXml/itemProps2.xml><?xml version="1.0" encoding="utf-8"?>
<ds:datastoreItem xmlns:ds="http://schemas.openxmlformats.org/officeDocument/2006/customXml" ds:itemID="{381D34F3-55C0-47F8-95C3-770D64285ABC}"/>
</file>

<file path=customXml/itemProps3.xml><?xml version="1.0" encoding="utf-8"?>
<ds:datastoreItem xmlns:ds="http://schemas.openxmlformats.org/officeDocument/2006/customXml" ds:itemID="{FF208CB4-F7A1-4F59-9D9F-276542A4BAC3}"/>
</file>

<file path=docProps/app.xml><?xml version="1.0" encoding="utf-8"?>
<Properties xmlns="http://schemas.openxmlformats.org/officeDocument/2006/extended-properties" xmlns:vt="http://schemas.openxmlformats.org/officeDocument/2006/docPropsVTypes">
  <TotalTime>5621</TotalTime>
  <Words>659</Words>
  <Application>Microsoft Office PowerPoint</Application>
  <PresentationFormat>On-screen Show (16:9)</PresentationFormat>
  <Paragraphs>102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.VnAvant</vt:lpstr>
      <vt:lpstr>VNI-Avo</vt:lpstr>
      <vt:lpstr>UTM Avo</vt:lpstr>
      <vt:lpstr>Times New Roman</vt:lpstr>
      <vt:lpstr>Arial-SGK-TV</vt:lpstr>
      <vt:lpstr>Calibri</vt:lpstr>
      <vt:lpstr>Arial</vt:lpstr>
      <vt:lpstr>Wingdings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vở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Lê Kiều Nga</cp:lastModifiedBy>
  <cp:revision>427</cp:revision>
  <dcterms:created xsi:type="dcterms:W3CDTF">2006-08-16T00:00:00Z</dcterms:created>
  <dcterms:modified xsi:type="dcterms:W3CDTF">2023-02-11T05:09:15Z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