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E2E6-A900-4D7B-8E3B-149D999306C4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3E31-A5D3-4D3C-A35D-F065506C4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1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E2E6-A900-4D7B-8E3B-149D999306C4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3E31-A5D3-4D3C-A35D-F065506C4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0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E2E6-A900-4D7B-8E3B-149D999306C4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3E31-A5D3-4D3C-A35D-F065506C4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32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E2E6-A900-4D7B-8E3B-149D999306C4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3E31-A5D3-4D3C-A35D-F065506C4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1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E2E6-A900-4D7B-8E3B-149D999306C4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3E31-A5D3-4D3C-A35D-F065506C4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04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E2E6-A900-4D7B-8E3B-149D999306C4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3E31-A5D3-4D3C-A35D-F065506C4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2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E2E6-A900-4D7B-8E3B-149D999306C4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3E31-A5D3-4D3C-A35D-F065506C4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72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E2E6-A900-4D7B-8E3B-149D999306C4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3E31-A5D3-4D3C-A35D-F065506C4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8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E2E6-A900-4D7B-8E3B-149D999306C4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3E31-A5D3-4D3C-A35D-F065506C4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29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E2E6-A900-4D7B-8E3B-149D999306C4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3E31-A5D3-4D3C-A35D-F065506C4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E2E6-A900-4D7B-8E3B-149D999306C4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3E31-A5D3-4D3C-A35D-F065506C4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3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1E2E6-A900-4D7B-8E3B-149D999306C4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23E31-A5D3-4D3C-A35D-F065506C4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2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27951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23900" y="1045027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93491" y="208558"/>
            <a:ext cx="2362200" cy="1503218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Title 6"/>
          <p:cNvSpPr txBox="1">
            <a:spLocks/>
          </p:cNvSpPr>
          <p:nvPr/>
        </p:nvSpPr>
        <p:spPr>
          <a:xfrm rot="20980918">
            <a:off x="946212" y="1391594"/>
            <a:ext cx="1726223" cy="511053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latin typeface="Arial" pitchFamily="34" charset="0"/>
                <a:cs typeface="Arial" pitchFamily="34" charset="0"/>
              </a:rPr>
              <a:t>Chủ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đề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latin typeface="Arial" pitchFamily="34" charset="0"/>
                <a:cs typeface="Arial" pitchFamily="34" charset="0"/>
              </a:rPr>
              <a:t>4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062" y="2247894"/>
            <a:ext cx="10943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LUYỆN TẬP CHUNG</a:t>
            </a:r>
            <a:endParaRPr lang="en-US" sz="4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43300" y="1447801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16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72400" y="5377658"/>
            <a:ext cx="401325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T100 - 101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2848876" y="4235403"/>
            <a:ext cx="4559756" cy="237975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24145" y="260696"/>
            <a:ext cx="903763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Avo" panose="02040603050506020204" pitchFamily="18" charset="0"/>
                <a:cs typeface="Arial" pitchFamily="34" charset="0"/>
              </a:rPr>
              <a:t>LÀM QUEN VỚI MỘT SỐ HÌNH KHỐI</a:t>
            </a:r>
            <a:endParaRPr lang="en-US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UTM Avo" panose="0204060305050602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69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" y="-152400"/>
            <a:ext cx="2224844" cy="988944"/>
          </a:xfrm>
          <a:prstGeom prst="rect">
            <a:avLst/>
          </a:prstGeom>
          <a:noFill/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5127" y="4149613"/>
            <a:ext cx="2318176" cy="2318176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432043" y="2154726"/>
            <a:ext cx="3262094" cy="1468558"/>
            <a:chOff x="525553" y="1401363"/>
            <a:chExt cx="2453490" cy="1104533"/>
          </a:xfrm>
        </p:grpSpPr>
        <p:sp>
          <p:nvSpPr>
            <p:cNvPr id="38" name="Cloud Callout 37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3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57223" y="1564611"/>
              <a:ext cx="1945698" cy="808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27" b="1" dirty="0" err="1">
                  <a:solidFill>
                    <a:srgbClr val="FF0000"/>
                  </a:solidFill>
                </a:rPr>
                <a:t>Đố</a:t>
              </a:r>
              <a:r>
                <a:rPr lang="en-US" sz="2127" b="1" dirty="0">
                  <a:solidFill>
                    <a:srgbClr val="FF0000"/>
                  </a:solidFill>
                </a:rPr>
                <a:t> </a:t>
              </a:r>
              <a:r>
                <a:rPr lang="en-US" sz="2127" b="1" dirty="0" err="1">
                  <a:solidFill>
                    <a:srgbClr val="FF0000"/>
                  </a:solidFill>
                </a:rPr>
                <a:t>các</a:t>
              </a:r>
              <a:r>
                <a:rPr lang="en-US" sz="2127" b="1" dirty="0">
                  <a:solidFill>
                    <a:srgbClr val="FF0000"/>
                  </a:solidFill>
                </a:rPr>
                <a:t> </a:t>
              </a:r>
              <a:r>
                <a:rPr lang="en-US" sz="2127" b="1" dirty="0" err="1">
                  <a:solidFill>
                    <a:srgbClr val="FF0000"/>
                  </a:solidFill>
                </a:rPr>
                <a:t>bạn</a:t>
              </a:r>
              <a:r>
                <a:rPr lang="en-US" sz="2127" b="1" dirty="0">
                  <a:solidFill>
                    <a:srgbClr val="FF0000"/>
                  </a:solidFill>
                </a:rPr>
                <a:t> </a:t>
              </a:r>
              <a:r>
                <a:rPr lang="en-US" sz="2127" b="1" dirty="0" err="1">
                  <a:solidFill>
                    <a:srgbClr val="FF0000"/>
                  </a:solidFill>
                </a:rPr>
                <a:t>những</a:t>
              </a:r>
              <a:r>
                <a:rPr lang="en-US" sz="2127" b="1" dirty="0">
                  <a:solidFill>
                    <a:srgbClr val="FF0000"/>
                  </a:solidFill>
                </a:rPr>
                <a:t> </a:t>
              </a:r>
              <a:r>
                <a:rPr lang="en-US" sz="2127" b="1" dirty="0" err="1">
                  <a:solidFill>
                    <a:srgbClr val="FF0000"/>
                  </a:solidFill>
                </a:rPr>
                <a:t>hình</a:t>
              </a:r>
              <a:r>
                <a:rPr lang="en-US" sz="2127" b="1" dirty="0">
                  <a:solidFill>
                    <a:srgbClr val="FF0000"/>
                  </a:solidFill>
                </a:rPr>
                <a:t> </a:t>
              </a:r>
              <a:r>
                <a:rPr lang="en-US" sz="2127" b="1" dirty="0" err="1">
                  <a:solidFill>
                    <a:srgbClr val="FF0000"/>
                  </a:solidFill>
                </a:rPr>
                <a:t>nào</a:t>
              </a:r>
              <a:r>
                <a:rPr lang="en-US" sz="2127" b="1" dirty="0">
                  <a:solidFill>
                    <a:srgbClr val="FF0000"/>
                  </a:solidFill>
                </a:rPr>
                <a:t> </a:t>
              </a:r>
              <a:r>
                <a:rPr lang="en-US" sz="2127" b="1" dirty="0" err="1">
                  <a:solidFill>
                    <a:srgbClr val="FF0000"/>
                  </a:solidFill>
                </a:rPr>
                <a:t>là</a:t>
              </a:r>
              <a:r>
                <a:rPr lang="en-US" sz="2127" b="1" dirty="0">
                  <a:solidFill>
                    <a:srgbClr val="FF0000"/>
                  </a:solidFill>
                </a:rPr>
                <a:t> </a:t>
              </a:r>
              <a:r>
                <a:rPr lang="en-US" sz="2127" b="1" dirty="0" err="1">
                  <a:solidFill>
                    <a:srgbClr val="FF0000"/>
                  </a:solidFill>
                </a:rPr>
                <a:t>khối</a:t>
              </a:r>
              <a:r>
                <a:rPr lang="en-US" sz="2127" b="1" dirty="0">
                  <a:solidFill>
                    <a:srgbClr val="FF0000"/>
                  </a:solidFill>
                </a:rPr>
                <a:t> </a:t>
              </a:r>
              <a:r>
                <a:rPr lang="en-US" sz="2127" b="1" dirty="0" err="1">
                  <a:solidFill>
                    <a:srgbClr val="FF0000"/>
                  </a:solidFill>
                </a:rPr>
                <a:t>lập</a:t>
              </a:r>
              <a:r>
                <a:rPr lang="en-US" sz="2127" b="1" dirty="0">
                  <a:solidFill>
                    <a:srgbClr val="FF0000"/>
                  </a:solidFill>
                </a:rPr>
                <a:t> </a:t>
              </a:r>
              <a:r>
                <a:rPr lang="en-US" sz="2127" b="1" dirty="0" err="1">
                  <a:solidFill>
                    <a:srgbClr val="FF0000"/>
                  </a:solidFill>
                </a:rPr>
                <a:t>phương</a:t>
              </a:r>
              <a:r>
                <a:rPr lang="en-US" sz="2127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pic>
        <p:nvPicPr>
          <p:cNvPr id="17" name="Picture 2" descr="F:\AAA-PDF-SGK\B16 - LT1 - 1.png"/>
          <p:cNvPicPr>
            <a:picLocks noChangeAspect="1" noChangeArrowheads="1"/>
          </p:cNvPicPr>
          <p:nvPr/>
        </p:nvPicPr>
        <p:blipFill>
          <a:blip r:embed="rId4"/>
          <a:srcRect l="17175" t="35453" r="58886" b="49089"/>
          <a:stretch>
            <a:fillRect/>
          </a:stretch>
        </p:blipFill>
        <p:spPr bwMode="auto">
          <a:xfrm>
            <a:off x="3869203" y="1104757"/>
            <a:ext cx="2629373" cy="2290815"/>
          </a:xfrm>
          <a:prstGeom prst="rect">
            <a:avLst/>
          </a:prstGeom>
          <a:noFill/>
        </p:spPr>
      </p:pic>
      <p:pic>
        <p:nvPicPr>
          <p:cNvPr id="18" name="Picture 2" descr="F:\AAA-PDF-SGK\B16 - LT1 - 1.png"/>
          <p:cNvPicPr>
            <a:picLocks noChangeAspect="1" noChangeArrowheads="1"/>
          </p:cNvPicPr>
          <p:nvPr/>
        </p:nvPicPr>
        <p:blipFill>
          <a:blip r:embed="rId4"/>
          <a:srcRect l="40484" t="35453" r="35577" b="49089"/>
          <a:stretch>
            <a:fillRect/>
          </a:stretch>
        </p:blipFill>
        <p:spPr bwMode="auto">
          <a:xfrm>
            <a:off x="6429443" y="1104757"/>
            <a:ext cx="2629612" cy="2290881"/>
          </a:xfrm>
          <a:prstGeom prst="rect">
            <a:avLst/>
          </a:prstGeom>
          <a:noFill/>
        </p:spPr>
      </p:pic>
      <p:pic>
        <p:nvPicPr>
          <p:cNvPr id="19" name="Picture 2" descr="F:\AAA-PDF-SGK\B16 - LT1 - 1.png"/>
          <p:cNvPicPr>
            <a:picLocks noChangeAspect="1" noChangeArrowheads="1"/>
          </p:cNvPicPr>
          <p:nvPr/>
        </p:nvPicPr>
        <p:blipFill>
          <a:blip r:embed="rId4"/>
          <a:srcRect l="63793" t="35453" r="8588" b="49089"/>
          <a:stretch>
            <a:fillRect/>
          </a:stretch>
        </p:blipFill>
        <p:spPr bwMode="auto">
          <a:xfrm>
            <a:off x="8989865" y="1104756"/>
            <a:ext cx="3033707" cy="2290764"/>
          </a:xfrm>
          <a:prstGeom prst="rect">
            <a:avLst/>
          </a:prstGeom>
          <a:noFill/>
        </p:spPr>
      </p:pic>
      <p:pic>
        <p:nvPicPr>
          <p:cNvPr id="20" name="Picture 2" descr="F:\AAA-PDF-SGK\B16 - LT1 - 1.png"/>
          <p:cNvPicPr>
            <a:picLocks noChangeAspect="1" noChangeArrowheads="1"/>
          </p:cNvPicPr>
          <p:nvPr/>
        </p:nvPicPr>
        <p:blipFill>
          <a:blip r:embed="rId4"/>
          <a:srcRect l="17175" t="50908" r="58886" b="32726"/>
          <a:stretch>
            <a:fillRect/>
          </a:stretch>
        </p:blipFill>
        <p:spPr bwMode="auto">
          <a:xfrm>
            <a:off x="3869263" y="3395333"/>
            <a:ext cx="2629388" cy="2425831"/>
          </a:xfrm>
          <a:prstGeom prst="rect">
            <a:avLst/>
          </a:prstGeom>
          <a:noFill/>
        </p:spPr>
      </p:pic>
      <p:pic>
        <p:nvPicPr>
          <p:cNvPr id="21" name="Picture 2" descr="F:\AAA-PDF-SGK\B16 - LT1 - 1.png"/>
          <p:cNvPicPr>
            <a:picLocks noChangeAspect="1" noChangeArrowheads="1"/>
          </p:cNvPicPr>
          <p:nvPr/>
        </p:nvPicPr>
        <p:blipFill>
          <a:blip r:embed="rId4"/>
          <a:srcRect l="40484" t="50908" r="35577" b="31817"/>
          <a:stretch>
            <a:fillRect/>
          </a:stretch>
        </p:blipFill>
        <p:spPr bwMode="auto">
          <a:xfrm>
            <a:off x="6429359" y="3395333"/>
            <a:ext cx="2629556" cy="2560687"/>
          </a:xfrm>
          <a:prstGeom prst="rect">
            <a:avLst/>
          </a:prstGeom>
          <a:noFill/>
        </p:spPr>
      </p:pic>
      <p:pic>
        <p:nvPicPr>
          <p:cNvPr id="22" name="Picture 2" descr="F:\AAA-PDF-SGK\B16 - LT1 - 1.png"/>
          <p:cNvPicPr>
            <a:picLocks noChangeAspect="1" noChangeArrowheads="1"/>
          </p:cNvPicPr>
          <p:nvPr/>
        </p:nvPicPr>
        <p:blipFill>
          <a:blip r:embed="rId4"/>
          <a:srcRect l="63793" t="50908" r="8588" b="31817"/>
          <a:stretch>
            <a:fillRect/>
          </a:stretch>
        </p:blipFill>
        <p:spPr bwMode="auto">
          <a:xfrm>
            <a:off x="8989913" y="3395333"/>
            <a:ext cx="3033614" cy="2560687"/>
          </a:xfrm>
          <a:prstGeom prst="rect">
            <a:avLst/>
          </a:prstGeom>
          <a:noFill/>
        </p:spPr>
      </p:pic>
      <p:sp>
        <p:nvSpPr>
          <p:cNvPr id="23" name="Oval 22"/>
          <p:cNvSpPr>
            <a:spLocks noChangeAspect="1"/>
          </p:cNvSpPr>
          <p:nvPr/>
        </p:nvSpPr>
        <p:spPr>
          <a:xfrm>
            <a:off x="10474469" y="2684136"/>
            <a:ext cx="424514" cy="424514"/>
          </a:xfrm>
          <a:prstGeom prst="ellipse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3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5814049" y="2691782"/>
            <a:ext cx="424514" cy="424514"/>
          </a:xfrm>
          <a:prstGeom prst="ellipse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3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8456129" y="4683644"/>
            <a:ext cx="424514" cy="424514"/>
          </a:xfrm>
          <a:prstGeom prst="ellipse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3"/>
          </a:p>
        </p:txBody>
      </p:sp>
      <p:sp>
        <p:nvSpPr>
          <p:cNvPr id="16" name="TextBox 15"/>
          <p:cNvSpPr txBox="1"/>
          <p:nvPr/>
        </p:nvSpPr>
        <p:spPr>
          <a:xfrm>
            <a:off x="301941" y="1190083"/>
            <a:ext cx="367408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/>
              <a:t>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751815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1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5127" y="4149613"/>
            <a:ext cx="2318176" cy="231817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70243" y="2154726"/>
            <a:ext cx="3542219" cy="1468558"/>
            <a:chOff x="191911" y="1614136"/>
            <a:chExt cx="2664178" cy="1104533"/>
          </a:xfrm>
        </p:grpSpPr>
        <p:sp>
          <p:nvSpPr>
            <p:cNvPr id="38" name="Cloud Callout 37"/>
            <p:cNvSpPr/>
            <p:nvPr/>
          </p:nvSpPr>
          <p:spPr>
            <a:xfrm>
              <a:off x="191911" y="1614136"/>
              <a:ext cx="2664178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3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45275" y="1777384"/>
              <a:ext cx="1945698" cy="808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27" dirty="0" err="1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2127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127" dirty="0" err="1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2127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127" dirty="0" err="1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2127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127" dirty="0" err="1">
                  <a:solidFill>
                    <a:schemeClr val="accent1">
                      <a:lumMod val="75000"/>
                    </a:schemeClr>
                  </a:solidFill>
                </a:rPr>
                <a:t>những</a:t>
              </a:r>
              <a:r>
                <a:rPr lang="en-US" sz="2127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127" dirty="0" err="1">
                  <a:solidFill>
                    <a:schemeClr val="accent1">
                      <a:lumMod val="75000"/>
                    </a:schemeClr>
                  </a:solidFill>
                </a:rPr>
                <a:t>hình</a:t>
              </a:r>
              <a:r>
                <a:rPr lang="en-US" sz="2127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127" dirty="0" err="1">
                  <a:solidFill>
                    <a:schemeClr val="accent1">
                      <a:lumMod val="75000"/>
                    </a:schemeClr>
                  </a:solidFill>
                </a:rPr>
                <a:t>nào</a:t>
              </a:r>
              <a:r>
                <a:rPr lang="en-US" sz="2127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127" dirty="0" err="1">
                  <a:solidFill>
                    <a:schemeClr val="accent1">
                      <a:lumMod val="75000"/>
                    </a:schemeClr>
                  </a:solidFill>
                </a:rPr>
                <a:t>là</a:t>
              </a:r>
              <a:r>
                <a:rPr lang="en-US" sz="2127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127" dirty="0" err="1">
                  <a:solidFill>
                    <a:schemeClr val="accent1">
                      <a:lumMod val="75000"/>
                    </a:schemeClr>
                  </a:solidFill>
                </a:rPr>
                <a:t>khối</a:t>
              </a:r>
              <a:r>
                <a:rPr lang="en-US" sz="2127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127" dirty="0" err="1">
                  <a:solidFill>
                    <a:schemeClr val="accent1">
                      <a:lumMod val="75000"/>
                    </a:schemeClr>
                  </a:solidFill>
                </a:rPr>
                <a:t>hộp</a:t>
              </a:r>
              <a:r>
                <a:rPr lang="en-US" sz="2127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127" dirty="0" err="1">
                  <a:solidFill>
                    <a:schemeClr val="accent1">
                      <a:lumMod val="75000"/>
                    </a:schemeClr>
                  </a:solidFill>
                </a:rPr>
                <a:t>chữ</a:t>
              </a:r>
              <a:r>
                <a:rPr lang="en-US" sz="2127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127" dirty="0" err="1">
                  <a:solidFill>
                    <a:schemeClr val="accent1">
                      <a:lumMod val="75000"/>
                    </a:schemeClr>
                  </a:solidFill>
                </a:rPr>
                <a:t>nhật</a:t>
              </a:r>
              <a:r>
                <a:rPr lang="en-US" sz="2127" dirty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</a:p>
          </p:txBody>
        </p:sp>
      </p:grpSp>
      <p:pic>
        <p:nvPicPr>
          <p:cNvPr id="17" name="Picture 2" descr="F:\AAA-PDF-SGK\B16 - LT1 - 1.png"/>
          <p:cNvPicPr>
            <a:picLocks noChangeAspect="1" noChangeArrowheads="1"/>
          </p:cNvPicPr>
          <p:nvPr/>
        </p:nvPicPr>
        <p:blipFill>
          <a:blip r:embed="rId3"/>
          <a:srcRect l="17175" t="35453" r="58886" b="49089"/>
          <a:stretch>
            <a:fillRect/>
          </a:stretch>
        </p:blipFill>
        <p:spPr bwMode="auto">
          <a:xfrm>
            <a:off x="3812463" y="1186073"/>
            <a:ext cx="2629373" cy="2290815"/>
          </a:xfrm>
          <a:prstGeom prst="rect">
            <a:avLst/>
          </a:prstGeom>
          <a:noFill/>
        </p:spPr>
      </p:pic>
      <p:pic>
        <p:nvPicPr>
          <p:cNvPr id="18" name="Picture 2" descr="F:\AAA-PDF-SGK\B16 - LT1 - 1.png"/>
          <p:cNvPicPr>
            <a:picLocks noChangeAspect="1" noChangeArrowheads="1"/>
          </p:cNvPicPr>
          <p:nvPr/>
        </p:nvPicPr>
        <p:blipFill>
          <a:blip r:embed="rId3"/>
          <a:srcRect l="40484" t="35453" r="35577" b="49089"/>
          <a:stretch>
            <a:fillRect/>
          </a:stretch>
        </p:blipFill>
        <p:spPr bwMode="auto">
          <a:xfrm>
            <a:off x="6372702" y="1186074"/>
            <a:ext cx="2629612" cy="2290881"/>
          </a:xfrm>
          <a:prstGeom prst="rect">
            <a:avLst/>
          </a:prstGeom>
          <a:noFill/>
        </p:spPr>
      </p:pic>
      <p:pic>
        <p:nvPicPr>
          <p:cNvPr id="19" name="Picture 2" descr="F:\AAA-PDF-SGK\B16 - LT1 - 1.png"/>
          <p:cNvPicPr>
            <a:picLocks noChangeAspect="1" noChangeArrowheads="1"/>
          </p:cNvPicPr>
          <p:nvPr/>
        </p:nvPicPr>
        <p:blipFill>
          <a:blip r:embed="rId3"/>
          <a:srcRect l="63793" t="35453" r="8588" b="49089"/>
          <a:stretch>
            <a:fillRect/>
          </a:stretch>
        </p:blipFill>
        <p:spPr bwMode="auto">
          <a:xfrm>
            <a:off x="8933124" y="1186073"/>
            <a:ext cx="3033707" cy="2290764"/>
          </a:xfrm>
          <a:prstGeom prst="rect">
            <a:avLst/>
          </a:prstGeom>
          <a:noFill/>
        </p:spPr>
      </p:pic>
      <p:pic>
        <p:nvPicPr>
          <p:cNvPr id="20" name="Picture 2" descr="F:\AAA-PDF-SGK\B16 - LT1 - 1.png"/>
          <p:cNvPicPr>
            <a:picLocks noChangeAspect="1" noChangeArrowheads="1"/>
          </p:cNvPicPr>
          <p:nvPr/>
        </p:nvPicPr>
        <p:blipFill>
          <a:blip r:embed="rId3"/>
          <a:srcRect l="17175" t="50908" r="58886" b="32726"/>
          <a:stretch>
            <a:fillRect/>
          </a:stretch>
        </p:blipFill>
        <p:spPr bwMode="auto">
          <a:xfrm>
            <a:off x="3812522" y="3476650"/>
            <a:ext cx="2629388" cy="2425831"/>
          </a:xfrm>
          <a:prstGeom prst="rect">
            <a:avLst/>
          </a:prstGeom>
          <a:noFill/>
        </p:spPr>
      </p:pic>
      <p:pic>
        <p:nvPicPr>
          <p:cNvPr id="21" name="Picture 2" descr="F:\AAA-PDF-SGK\B16 - LT1 - 1.png"/>
          <p:cNvPicPr>
            <a:picLocks noChangeAspect="1" noChangeArrowheads="1"/>
          </p:cNvPicPr>
          <p:nvPr/>
        </p:nvPicPr>
        <p:blipFill>
          <a:blip r:embed="rId3"/>
          <a:srcRect l="40484" t="50908" r="35577" b="31817"/>
          <a:stretch>
            <a:fillRect/>
          </a:stretch>
        </p:blipFill>
        <p:spPr bwMode="auto">
          <a:xfrm>
            <a:off x="6372619" y="3476650"/>
            <a:ext cx="2629556" cy="2560687"/>
          </a:xfrm>
          <a:prstGeom prst="rect">
            <a:avLst/>
          </a:prstGeom>
          <a:noFill/>
        </p:spPr>
      </p:pic>
      <p:pic>
        <p:nvPicPr>
          <p:cNvPr id="22" name="Picture 2" descr="F:\AAA-PDF-SGK\B16 - LT1 - 1.png"/>
          <p:cNvPicPr>
            <a:picLocks noChangeAspect="1" noChangeArrowheads="1"/>
          </p:cNvPicPr>
          <p:nvPr/>
        </p:nvPicPr>
        <p:blipFill>
          <a:blip r:embed="rId3"/>
          <a:srcRect l="63793" t="50908" r="8588" b="31817"/>
          <a:stretch>
            <a:fillRect/>
          </a:stretch>
        </p:blipFill>
        <p:spPr bwMode="auto">
          <a:xfrm>
            <a:off x="8933173" y="3476650"/>
            <a:ext cx="3033614" cy="2560687"/>
          </a:xfrm>
          <a:prstGeom prst="rect">
            <a:avLst/>
          </a:prstGeom>
          <a:noFill/>
        </p:spPr>
      </p:pic>
      <p:sp>
        <p:nvSpPr>
          <p:cNvPr id="26" name="Oval 25"/>
          <p:cNvSpPr>
            <a:spLocks noChangeAspect="1"/>
          </p:cNvSpPr>
          <p:nvPr/>
        </p:nvSpPr>
        <p:spPr>
          <a:xfrm>
            <a:off x="8413972" y="2758089"/>
            <a:ext cx="424514" cy="424514"/>
          </a:xfrm>
          <a:prstGeom prst="ellipse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3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10605771" y="4764960"/>
            <a:ext cx="424514" cy="424514"/>
          </a:xfrm>
          <a:prstGeom prst="ellipse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3"/>
          </a:p>
        </p:txBody>
      </p:sp>
      <p:pic>
        <p:nvPicPr>
          <p:cNvPr id="1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1" y="186983"/>
            <a:ext cx="2224844" cy="98894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1941" y="1190083"/>
            <a:ext cx="367408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/>
              <a:t>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516739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7661" y="4133463"/>
            <a:ext cx="2270149" cy="2643391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913214" y="2175167"/>
            <a:ext cx="3529191" cy="1500430"/>
            <a:chOff x="728901" y="1374665"/>
            <a:chExt cx="2654379" cy="1128505"/>
          </a:xfrm>
        </p:grpSpPr>
        <p:sp>
          <p:nvSpPr>
            <p:cNvPr id="125" name="Cloud Callout 124"/>
            <p:cNvSpPr/>
            <p:nvPr/>
          </p:nvSpPr>
          <p:spPr>
            <a:xfrm>
              <a:off x="728901" y="1374665"/>
              <a:ext cx="2654379" cy="1128505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3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012712" y="1599464"/>
              <a:ext cx="1970377" cy="715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61" b="1" dirty="0" err="1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1861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861" b="1" dirty="0" err="1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1861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861" b="1" dirty="0" err="1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1861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861" b="1" dirty="0" err="1">
                  <a:solidFill>
                    <a:schemeClr val="accent1">
                      <a:lumMod val="75000"/>
                    </a:schemeClr>
                  </a:solidFill>
                </a:rPr>
                <a:t>số</a:t>
              </a:r>
              <a:r>
                <a:rPr lang="en-US" sz="1861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861" b="1" dirty="0" err="1">
                  <a:solidFill>
                    <a:schemeClr val="accent1">
                      <a:lumMod val="75000"/>
                    </a:schemeClr>
                  </a:solidFill>
                </a:rPr>
                <a:t>chấm</a:t>
              </a:r>
              <a:r>
                <a:rPr lang="en-US" sz="1861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861" b="1" dirty="0" err="1">
                  <a:solidFill>
                    <a:schemeClr val="accent1">
                      <a:lumMod val="75000"/>
                    </a:schemeClr>
                  </a:solidFill>
                </a:rPr>
                <a:t>trên</a:t>
              </a:r>
              <a:r>
                <a:rPr lang="en-US" sz="1861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861" b="1" dirty="0" err="1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1861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861" b="1" dirty="0" err="1">
                  <a:solidFill>
                    <a:schemeClr val="accent1">
                      <a:lumMod val="75000"/>
                    </a:schemeClr>
                  </a:solidFill>
                </a:rPr>
                <a:t>mặt</a:t>
              </a:r>
              <a:r>
                <a:rPr lang="en-US" sz="1861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861" b="1" dirty="0" err="1">
                  <a:solidFill>
                    <a:schemeClr val="accent1">
                      <a:lumMod val="75000"/>
                    </a:schemeClr>
                  </a:solidFill>
                </a:rPr>
                <a:t>xúc</a:t>
              </a:r>
              <a:r>
                <a:rPr lang="en-US" sz="1861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861" b="1" dirty="0" err="1">
                  <a:solidFill>
                    <a:schemeClr val="accent1">
                      <a:lumMod val="75000"/>
                    </a:schemeClr>
                  </a:solidFill>
                </a:rPr>
                <a:t>xắc</a:t>
              </a:r>
              <a:r>
                <a:rPr lang="en-US" sz="1861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861" b="1" dirty="0" err="1">
                  <a:solidFill>
                    <a:schemeClr val="accent1">
                      <a:lumMod val="75000"/>
                    </a:schemeClr>
                  </a:solidFill>
                </a:rPr>
                <a:t>là</a:t>
              </a:r>
              <a:r>
                <a:rPr lang="en-US" sz="1861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861" b="1" dirty="0" err="1">
                  <a:solidFill>
                    <a:schemeClr val="accent1">
                      <a:lumMod val="75000"/>
                    </a:schemeClr>
                  </a:solidFill>
                </a:rPr>
                <a:t>bao</a:t>
              </a:r>
              <a:r>
                <a:rPr lang="en-US" sz="1861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861" b="1" dirty="0" err="1">
                  <a:solidFill>
                    <a:schemeClr val="accent1">
                      <a:lumMod val="75000"/>
                    </a:schemeClr>
                  </a:solidFill>
                </a:rPr>
                <a:t>nhiêu</a:t>
              </a:r>
              <a:r>
                <a:rPr lang="en-US" sz="1861" b="1" dirty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</a:p>
          </p:txBody>
        </p:sp>
      </p:grpSp>
      <p:pic>
        <p:nvPicPr>
          <p:cNvPr id="37" name="Picture 2" descr="F:\AAA-PDF-SGK\B16 - LT1 - 2.png"/>
          <p:cNvPicPr>
            <a:picLocks noChangeAspect="1" noChangeArrowheads="1"/>
          </p:cNvPicPr>
          <p:nvPr/>
        </p:nvPicPr>
        <p:blipFill>
          <a:blip r:embed="rId3" cstate="print"/>
          <a:srcRect l="22022" t="71269" r="57953" b="13636"/>
          <a:stretch>
            <a:fillRect/>
          </a:stretch>
        </p:blipFill>
        <p:spPr bwMode="auto">
          <a:xfrm>
            <a:off x="6079300" y="1405681"/>
            <a:ext cx="2987391" cy="3039404"/>
          </a:xfrm>
          <a:prstGeom prst="rect">
            <a:avLst/>
          </a:prstGeom>
          <a:noFill/>
        </p:spPr>
      </p:pic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57333" y="4495951"/>
            <a:ext cx="5544082" cy="511399"/>
          </a:xfrm>
          <a:prstGeom prst="rect">
            <a:avLst/>
          </a:prstGeom>
        </p:spPr>
        <p:txBody>
          <a:bodyPr vert="horz" lIns="91214" tIns="45607" rIns="91214" bIns="45607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260" b="1" dirty="0">
                <a:latin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en-GB" sz="2260" b="1" dirty="0" err="1">
                <a:latin typeface="Lato" panose="020F0502020204030203" pitchFamily="34" charset="0"/>
                <a:cs typeface="Lato" panose="020F0502020204030203" pitchFamily="34" charset="0"/>
              </a:rPr>
              <a:t>Mặt</a:t>
            </a:r>
            <a:r>
              <a:rPr lang="en-GB" sz="226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60" b="1" dirty="0" err="1">
                <a:latin typeface="Lato" panose="020F0502020204030203" pitchFamily="34" charset="0"/>
                <a:cs typeface="Lato" panose="020F0502020204030203" pitchFamily="34" charset="0"/>
              </a:rPr>
              <a:t>trước</a:t>
            </a:r>
            <a:r>
              <a:rPr lang="en-GB" sz="226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60" b="1" dirty="0" err="1">
                <a:latin typeface="Lato" panose="020F0502020204030203" pitchFamily="34" charset="0"/>
                <a:cs typeface="Lato" panose="020F0502020204030203" pitchFamily="34" charset="0"/>
              </a:rPr>
              <a:t>xúc</a:t>
            </a:r>
            <a:r>
              <a:rPr lang="en-GB" sz="226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60" b="1" dirty="0" err="1">
                <a:latin typeface="Lato" panose="020F0502020204030203" pitchFamily="34" charset="0"/>
                <a:cs typeface="Lato" panose="020F0502020204030203" pitchFamily="34" charset="0"/>
              </a:rPr>
              <a:t>xắc</a:t>
            </a:r>
            <a:r>
              <a:rPr lang="en-GB" sz="226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60" b="1" dirty="0" err="1"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226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60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226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60" b="1" dirty="0" err="1">
                <a:latin typeface="Lato" panose="020F0502020204030203" pitchFamily="34" charset="0"/>
                <a:cs typeface="Lato" panose="020F0502020204030203" pitchFamily="34" charset="0"/>
              </a:rPr>
              <a:t>chấm</a:t>
            </a:r>
            <a:r>
              <a:rPr lang="en-GB" sz="226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60" b="1" dirty="0" err="1">
                <a:latin typeface="Lato" panose="020F0502020204030203" pitchFamily="34" charset="0"/>
                <a:cs typeface="Lato" panose="020F0502020204030203" pitchFamily="34" charset="0"/>
              </a:rPr>
              <a:t>là</a:t>
            </a:r>
            <a:r>
              <a:rPr lang="en-GB" sz="2260" b="1" dirty="0">
                <a:latin typeface="Lato" panose="020F0502020204030203" pitchFamily="34" charset="0"/>
                <a:cs typeface="Lato" panose="020F0502020204030203" pitchFamily="34" charset="0"/>
              </a:rPr>
              <a:t>: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57333" y="5135448"/>
            <a:ext cx="5544082" cy="511399"/>
          </a:xfrm>
          <a:prstGeom prst="rect">
            <a:avLst/>
          </a:prstGeom>
        </p:spPr>
        <p:txBody>
          <a:bodyPr vert="horz" lIns="91214" tIns="45607" rIns="91214" bIns="45607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260" b="1" dirty="0">
                <a:latin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en-GB" sz="2260" b="1" dirty="0" err="1">
                <a:latin typeface="Lato" panose="020F0502020204030203" pitchFamily="34" charset="0"/>
                <a:cs typeface="Lato" panose="020F0502020204030203" pitchFamily="34" charset="0"/>
              </a:rPr>
              <a:t>Mặt</a:t>
            </a:r>
            <a:r>
              <a:rPr lang="en-GB" sz="226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60" b="1" dirty="0" err="1">
                <a:latin typeface="Lato" panose="020F0502020204030203" pitchFamily="34" charset="0"/>
                <a:cs typeface="Lato" panose="020F0502020204030203" pitchFamily="34" charset="0"/>
              </a:rPr>
              <a:t>bên</a:t>
            </a:r>
            <a:r>
              <a:rPr lang="en-GB" sz="226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60" b="1" dirty="0" err="1">
                <a:latin typeface="Lato" panose="020F0502020204030203" pitchFamily="34" charset="0"/>
                <a:cs typeface="Lato" panose="020F0502020204030203" pitchFamily="34" charset="0"/>
              </a:rPr>
              <a:t>phải</a:t>
            </a:r>
            <a:r>
              <a:rPr lang="en-GB" sz="226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60" b="1" dirty="0" err="1">
                <a:latin typeface="Lato" panose="020F0502020204030203" pitchFamily="34" charset="0"/>
                <a:cs typeface="Lato" panose="020F0502020204030203" pitchFamily="34" charset="0"/>
              </a:rPr>
              <a:t>xúc</a:t>
            </a:r>
            <a:r>
              <a:rPr lang="en-GB" sz="226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60" b="1" dirty="0" err="1">
                <a:latin typeface="Lato" panose="020F0502020204030203" pitchFamily="34" charset="0"/>
                <a:cs typeface="Lato" panose="020F0502020204030203" pitchFamily="34" charset="0"/>
              </a:rPr>
              <a:t>xắc</a:t>
            </a:r>
            <a:r>
              <a:rPr lang="en-GB" sz="226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60" b="1" dirty="0" err="1"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226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60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226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60" b="1" dirty="0" err="1">
                <a:latin typeface="Lato" panose="020F0502020204030203" pitchFamily="34" charset="0"/>
                <a:cs typeface="Lato" panose="020F0502020204030203" pitchFamily="34" charset="0"/>
              </a:rPr>
              <a:t>chấm</a:t>
            </a:r>
            <a:r>
              <a:rPr lang="en-GB" sz="226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60" b="1" dirty="0" err="1">
                <a:latin typeface="Lato" panose="020F0502020204030203" pitchFamily="34" charset="0"/>
                <a:cs typeface="Lato" panose="020F0502020204030203" pitchFamily="34" charset="0"/>
              </a:rPr>
              <a:t>là</a:t>
            </a:r>
            <a:r>
              <a:rPr lang="en-GB" sz="2260" b="1" dirty="0">
                <a:latin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algn="l">
              <a:lnSpc>
                <a:spcPct val="100000"/>
              </a:lnSpc>
            </a:pPr>
            <a:endParaRPr lang="en-GB" sz="226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57333" y="5793600"/>
            <a:ext cx="5544082" cy="511399"/>
          </a:xfrm>
          <a:prstGeom prst="rect">
            <a:avLst/>
          </a:prstGeom>
        </p:spPr>
        <p:txBody>
          <a:bodyPr vert="horz" lIns="91214" tIns="45607" rIns="91214" bIns="45607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260" b="1" dirty="0">
                <a:latin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en-GB" sz="2260" b="1" dirty="0" err="1">
                <a:latin typeface="Lato" panose="020F0502020204030203" pitchFamily="34" charset="0"/>
                <a:cs typeface="Lato" panose="020F0502020204030203" pitchFamily="34" charset="0"/>
              </a:rPr>
              <a:t>Mặt</a:t>
            </a:r>
            <a:r>
              <a:rPr lang="en-GB" sz="226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60" b="1" dirty="0" err="1">
                <a:latin typeface="Lato" panose="020F0502020204030203" pitchFamily="34" charset="0"/>
                <a:cs typeface="Lato" panose="020F0502020204030203" pitchFamily="34" charset="0"/>
              </a:rPr>
              <a:t>trên</a:t>
            </a:r>
            <a:r>
              <a:rPr lang="en-GB" sz="226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60" b="1" dirty="0" err="1">
                <a:latin typeface="Lato" panose="020F0502020204030203" pitchFamily="34" charset="0"/>
                <a:cs typeface="Lato" panose="020F0502020204030203" pitchFamily="34" charset="0"/>
              </a:rPr>
              <a:t>xúc</a:t>
            </a:r>
            <a:r>
              <a:rPr lang="en-GB" sz="226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60" b="1" dirty="0" err="1">
                <a:latin typeface="Lato" panose="020F0502020204030203" pitchFamily="34" charset="0"/>
                <a:cs typeface="Lato" panose="020F0502020204030203" pitchFamily="34" charset="0"/>
              </a:rPr>
              <a:t>xắc</a:t>
            </a:r>
            <a:r>
              <a:rPr lang="en-GB" sz="226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60" b="1" dirty="0" err="1"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226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60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226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60" b="1" dirty="0" err="1">
                <a:latin typeface="Lato" panose="020F0502020204030203" pitchFamily="34" charset="0"/>
                <a:cs typeface="Lato" panose="020F0502020204030203" pitchFamily="34" charset="0"/>
              </a:rPr>
              <a:t>chấm</a:t>
            </a:r>
            <a:r>
              <a:rPr lang="en-GB" sz="226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60" b="1" dirty="0" err="1">
                <a:latin typeface="Lato" panose="020F0502020204030203" pitchFamily="34" charset="0"/>
                <a:cs typeface="Lato" panose="020F0502020204030203" pitchFamily="34" charset="0"/>
              </a:rPr>
              <a:t>là</a:t>
            </a:r>
            <a:r>
              <a:rPr lang="en-GB" sz="2260" b="1" dirty="0">
                <a:latin typeface="Lato" panose="020F0502020204030203" pitchFamily="34" charset="0"/>
                <a:cs typeface="Lato" panose="020F0502020204030203" pitchFamily="34" charset="0"/>
              </a:rPr>
              <a:t>: 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9621273" y="4485664"/>
            <a:ext cx="499623" cy="513326"/>
            <a:chOff x="3132549" y="4322274"/>
            <a:chExt cx="375777" cy="386083"/>
          </a:xfrm>
        </p:grpSpPr>
        <p:sp>
          <p:nvSpPr>
            <p:cNvPr id="47" name="Rounded Rectangle 46"/>
            <p:cNvSpPr/>
            <p:nvPr/>
          </p:nvSpPr>
          <p:spPr>
            <a:xfrm>
              <a:off x="3132549" y="4339807"/>
              <a:ext cx="375777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3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150606" y="4322274"/>
              <a:ext cx="258251" cy="377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59" b="1" dirty="0">
                  <a:latin typeface="Lato"/>
                </a:rPr>
                <a:t>?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621271" y="5125161"/>
            <a:ext cx="499624" cy="513326"/>
            <a:chOff x="4565929" y="4322274"/>
            <a:chExt cx="375778" cy="386083"/>
          </a:xfrm>
        </p:grpSpPr>
        <p:sp>
          <p:nvSpPr>
            <p:cNvPr id="50" name="Rounded Rectangle 49"/>
            <p:cNvSpPr/>
            <p:nvPr/>
          </p:nvSpPr>
          <p:spPr>
            <a:xfrm>
              <a:off x="4565929" y="4339807"/>
              <a:ext cx="375778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3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579545" y="4322274"/>
              <a:ext cx="258251" cy="377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59" b="1" dirty="0">
                  <a:latin typeface="Lato"/>
                </a:rPr>
                <a:t>?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621276" y="5783313"/>
            <a:ext cx="499623" cy="513326"/>
            <a:chOff x="7468340" y="4322274"/>
            <a:chExt cx="375777" cy="386083"/>
          </a:xfrm>
        </p:grpSpPr>
        <p:sp>
          <p:nvSpPr>
            <p:cNvPr id="53" name="Rounded Rectangle 52"/>
            <p:cNvSpPr/>
            <p:nvPr/>
          </p:nvSpPr>
          <p:spPr>
            <a:xfrm>
              <a:off x="7468340" y="4339807"/>
              <a:ext cx="375777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3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485706" y="4322274"/>
              <a:ext cx="258251" cy="377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59" b="1" dirty="0">
                  <a:latin typeface="Lato"/>
                </a:rPr>
                <a:t>?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9621279" y="4470650"/>
            <a:ext cx="499623" cy="528335"/>
            <a:chOff x="3132549" y="4310985"/>
            <a:chExt cx="375777" cy="397372"/>
          </a:xfrm>
        </p:grpSpPr>
        <p:sp>
          <p:nvSpPr>
            <p:cNvPr id="56" name="Rounded Rectangle 55"/>
            <p:cNvSpPr/>
            <p:nvPr/>
          </p:nvSpPr>
          <p:spPr>
            <a:xfrm>
              <a:off x="3132549" y="4339807"/>
              <a:ext cx="375777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3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157282" y="4310985"/>
              <a:ext cx="269101" cy="377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59" b="1" dirty="0">
                  <a:solidFill>
                    <a:schemeClr val="bg1"/>
                  </a:solidFill>
                  <a:latin typeface="Lato"/>
                </a:rPr>
                <a:t>5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9621276" y="5095142"/>
            <a:ext cx="499625" cy="543345"/>
            <a:chOff x="4565929" y="4299696"/>
            <a:chExt cx="375778" cy="408661"/>
          </a:xfrm>
        </p:grpSpPr>
        <p:sp>
          <p:nvSpPr>
            <p:cNvPr id="59" name="Rounded Rectangle 58"/>
            <p:cNvSpPr/>
            <p:nvPr/>
          </p:nvSpPr>
          <p:spPr>
            <a:xfrm>
              <a:off x="4565929" y="4339807"/>
              <a:ext cx="375778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3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577309" y="4299696"/>
              <a:ext cx="269101" cy="377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59" b="1" dirty="0">
                  <a:solidFill>
                    <a:schemeClr val="bg1"/>
                  </a:solidFill>
                  <a:latin typeface="Lato"/>
                </a:rPr>
                <a:t>6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621276" y="5768298"/>
            <a:ext cx="499623" cy="528335"/>
            <a:chOff x="7468340" y="4310985"/>
            <a:chExt cx="375777" cy="397372"/>
          </a:xfrm>
        </p:grpSpPr>
        <p:sp>
          <p:nvSpPr>
            <p:cNvPr id="62" name="Rounded Rectangle 61"/>
            <p:cNvSpPr/>
            <p:nvPr/>
          </p:nvSpPr>
          <p:spPr>
            <a:xfrm>
              <a:off x="7468340" y="4339807"/>
              <a:ext cx="375777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3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494759" y="4310985"/>
              <a:ext cx="269101" cy="377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59" b="1" dirty="0">
                  <a:solidFill>
                    <a:schemeClr val="bg1"/>
                  </a:solidFill>
                  <a:latin typeface="Lato"/>
                </a:rPr>
                <a:t>3</a:t>
              </a:r>
            </a:p>
          </p:txBody>
        </p:sp>
      </p:grpSp>
      <p:pic>
        <p:nvPicPr>
          <p:cNvPr id="2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138" y="-228600"/>
            <a:ext cx="2224844" cy="988944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301941" y="1190083"/>
            <a:ext cx="367408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/>
              <a:t>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402416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" y="152400"/>
            <a:ext cx="2224844" cy="988944"/>
          </a:xfrm>
          <a:prstGeom prst="rect">
            <a:avLst/>
          </a:prstGeom>
          <a:noFill/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5882" y="4149613"/>
            <a:ext cx="2318176" cy="231817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833314" y="2094690"/>
            <a:ext cx="3129086" cy="1961893"/>
            <a:chOff x="923211" y="1568980"/>
            <a:chExt cx="2254555" cy="1104533"/>
          </a:xfrm>
        </p:grpSpPr>
        <p:sp>
          <p:nvSpPr>
            <p:cNvPr id="38" name="Cloud Callout 37"/>
            <p:cNvSpPr/>
            <p:nvPr/>
          </p:nvSpPr>
          <p:spPr>
            <a:xfrm>
              <a:off x="923211" y="1568980"/>
              <a:ext cx="2254555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3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64690" y="1731374"/>
              <a:ext cx="1855865" cy="77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FF0000"/>
                  </a:solidFill>
                </a:rPr>
                <a:t>Các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bạn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hãy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chọn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câu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trả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lời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đúng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nhé</a:t>
              </a:r>
              <a:r>
                <a:rPr lang="en-US" sz="2800" dirty="0">
                  <a:solidFill>
                    <a:srgbClr val="FF0000"/>
                  </a:solidFill>
                </a:rPr>
                <a:t>!</a:t>
              </a:r>
            </a:p>
          </p:txBody>
        </p:sp>
      </p:grpSp>
      <p:pic>
        <p:nvPicPr>
          <p:cNvPr id="16" name="Picture 2" descr="F:\AAA-PDF-SGK\B16 - LT1 - 3.png"/>
          <p:cNvPicPr>
            <a:picLocks noChangeAspect="1" noChangeArrowheads="1"/>
          </p:cNvPicPr>
          <p:nvPr/>
        </p:nvPicPr>
        <p:blipFill>
          <a:blip r:embed="rId4" cstate="print"/>
          <a:srcRect l="23312" t="21817" r="13495" b="61816"/>
          <a:stretch>
            <a:fillRect/>
          </a:stretch>
        </p:blipFill>
        <p:spPr bwMode="auto">
          <a:xfrm>
            <a:off x="4235639" y="1687603"/>
            <a:ext cx="7146296" cy="2497937"/>
          </a:xfrm>
          <a:prstGeom prst="rect">
            <a:avLst/>
          </a:prstGeom>
          <a:noFill/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710499" y="4700574"/>
            <a:ext cx="8257549" cy="511399"/>
          </a:xfrm>
          <a:prstGeom prst="rect">
            <a:avLst/>
          </a:prstGeom>
        </p:spPr>
        <p:txBody>
          <a:bodyPr vert="horz" lIns="91214" tIns="45607" rIns="91214" bIns="45607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127" b="1" dirty="0">
                <a:latin typeface="Lato" panose="020F0502020204030203" pitchFamily="34" charset="0"/>
                <a:cs typeface="Lato" panose="020F0502020204030203" pitchFamily="34" charset="0"/>
              </a:rPr>
              <a:t>A.   </a:t>
            </a:r>
            <a:r>
              <a:rPr lang="en-GB" sz="2127" b="1" dirty="0" err="1"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127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127" b="1" dirty="0" err="1">
                <a:latin typeface="Lato" panose="020F0502020204030203" pitchFamily="34" charset="0"/>
                <a:cs typeface="Lato" panose="020F0502020204030203" pitchFamily="34" charset="0"/>
              </a:rPr>
              <a:t>bên</a:t>
            </a:r>
            <a:r>
              <a:rPr lang="en-GB" sz="2127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127" b="1" dirty="0" err="1">
                <a:latin typeface="Lato" panose="020F0502020204030203" pitchFamily="34" charset="0"/>
                <a:cs typeface="Lato" panose="020F0502020204030203" pitchFamily="34" charset="0"/>
              </a:rPr>
              <a:t>phải</a:t>
            </a:r>
            <a:r>
              <a:rPr lang="en-GB" sz="2127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127" b="1" dirty="0" err="1"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2127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127" b="1" dirty="0" err="1">
                <a:latin typeface="Lato" panose="020F0502020204030203" pitchFamily="34" charset="0"/>
                <a:cs typeface="Lato" panose="020F0502020204030203" pitchFamily="34" charset="0"/>
              </a:rPr>
              <a:t>nhiều</a:t>
            </a:r>
            <a:r>
              <a:rPr lang="en-GB" sz="2127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127" b="1" dirty="0" err="1">
                <a:latin typeface="Lato" panose="020F0502020204030203" pitchFamily="34" charset="0"/>
                <a:cs typeface="Lato" panose="020F0502020204030203" pitchFamily="34" charset="0"/>
              </a:rPr>
              <a:t>khối</a:t>
            </a:r>
            <a:r>
              <a:rPr lang="en-GB" sz="2127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127" b="1" dirty="0" err="1">
                <a:latin typeface="Lato" panose="020F0502020204030203" pitchFamily="34" charset="0"/>
                <a:cs typeface="Lato" panose="020F0502020204030203" pitchFamily="34" charset="0"/>
              </a:rPr>
              <a:t>lập</a:t>
            </a:r>
            <a:r>
              <a:rPr lang="en-GB" sz="2127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127" b="1" dirty="0" err="1">
                <a:latin typeface="Lato" panose="020F0502020204030203" pitchFamily="34" charset="0"/>
                <a:cs typeface="Lato" panose="020F0502020204030203" pitchFamily="34" charset="0"/>
              </a:rPr>
              <a:t>phương</a:t>
            </a:r>
            <a:r>
              <a:rPr lang="en-GB" sz="2127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127" b="1" dirty="0" err="1">
                <a:latin typeface="Lato" panose="020F0502020204030203" pitchFamily="34" charset="0"/>
                <a:cs typeface="Lato" panose="020F0502020204030203" pitchFamily="34" charset="0"/>
              </a:rPr>
              <a:t>nhỏ</a:t>
            </a:r>
            <a:r>
              <a:rPr lang="en-GB" sz="2127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127" b="1" dirty="0" err="1">
                <a:latin typeface="Lato" panose="020F0502020204030203" pitchFamily="34" charset="0"/>
                <a:cs typeface="Lato" panose="020F0502020204030203" pitchFamily="34" charset="0"/>
              </a:rPr>
              <a:t>hơn</a:t>
            </a:r>
            <a:r>
              <a:rPr lang="en-GB" sz="2127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127" b="1" dirty="0" err="1"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127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127" b="1" dirty="0" err="1">
                <a:latin typeface="Lato" panose="020F0502020204030203" pitchFamily="34" charset="0"/>
                <a:cs typeface="Lato" panose="020F0502020204030203" pitchFamily="34" charset="0"/>
              </a:rPr>
              <a:t>bên</a:t>
            </a:r>
            <a:r>
              <a:rPr lang="en-GB" sz="2127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127" b="1" dirty="0" err="1">
                <a:latin typeface="Lato" panose="020F0502020204030203" pitchFamily="34" charset="0"/>
                <a:cs typeface="Lato" panose="020F0502020204030203" pitchFamily="34" charset="0"/>
              </a:rPr>
              <a:t>trái</a:t>
            </a:r>
            <a:r>
              <a:rPr lang="en-GB" sz="2127" b="1" dirty="0"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710499" y="5336541"/>
            <a:ext cx="8257549" cy="511399"/>
          </a:xfrm>
          <a:prstGeom prst="rect">
            <a:avLst/>
          </a:prstGeom>
        </p:spPr>
        <p:txBody>
          <a:bodyPr vert="horz" lIns="91214" tIns="45607" rIns="91214" bIns="45607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127" b="1" dirty="0">
                <a:latin typeface="Lato" panose="020F0502020204030203" pitchFamily="34" charset="0"/>
                <a:cs typeface="Lato" panose="020F0502020204030203" pitchFamily="34" charset="0"/>
              </a:rPr>
              <a:t>B.   </a:t>
            </a:r>
            <a:r>
              <a:rPr lang="en-GB" sz="2127" b="1" dirty="0" err="1">
                <a:latin typeface="Lato" panose="020F0502020204030203" pitchFamily="34" charset="0"/>
                <a:cs typeface="Lato" panose="020F0502020204030203" pitchFamily="34" charset="0"/>
              </a:rPr>
              <a:t>Hai</a:t>
            </a:r>
            <a:r>
              <a:rPr lang="en-GB" sz="2127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127" b="1" dirty="0" err="1"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127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127" b="1" dirty="0" err="1"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2127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127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2127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127" b="1" dirty="0" err="1">
                <a:latin typeface="Lato" panose="020F0502020204030203" pitchFamily="34" charset="0"/>
                <a:cs typeface="Lato" panose="020F0502020204030203" pitchFamily="34" charset="0"/>
              </a:rPr>
              <a:t>khối</a:t>
            </a:r>
            <a:r>
              <a:rPr lang="en-GB" sz="2127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127" b="1" dirty="0" err="1">
                <a:latin typeface="Lato" panose="020F0502020204030203" pitchFamily="34" charset="0"/>
                <a:cs typeface="Lato" panose="020F0502020204030203" pitchFamily="34" charset="0"/>
              </a:rPr>
              <a:t>lập</a:t>
            </a:r>
            <a:r>
              <a:rPr lang="en-GB" sz="2127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127" b="1" dirty="0" err="1">
                <a:latin typeface="Lato" panose="020F0502020204030203" pitchFamily="34" charset="0"/>
                <a:cs typeface="Lato" panose="020F0502020204030203" pitchFamily="34" charset="0"/>
              </a:rPr>
              <a:t>phương</a:t>
            </a:r>
            <a:r>
              <a:rPr lang="en-GB" sz="2127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127" b="1" dirty="0" err="1">
                <a:latin typeface="Lato" panose="020F0502020204030203" pitchFamily="34" charset="0"/>
                <a:cs typeface="Lato" panose="020F0502020204030203" pitchFamily="34" charset="0"/>
              </a:rPr>
              <a:t>nhỏ</a:t>
            </a:r>
            <a:r>
              <a:rPr lang="en-GB" sz="2127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127" b="1" dirty="0" err="1">
                <a:latin typeface="Lato" panose="020F0502020204030203" pitchFamily="34" charset="0"/>
                <a:cs typeface="Lato" panose="020F0502020204030203" pitchFamily="34" charset="0"/>
              </a:rPr>
              <a:t>bằng</a:t>
            </a:r>
            <a:r>
              <a:rPr lang="en-GB" sz="2127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127" b="1" dirty="0" err="1">
                <a:latin typeface="Lato" panose="020F0502020204030203" pitchFamily="34" charset="0"/>
                <a:cs typeface="Lato" panose="020F0502020204030203" pitchFamily="34" charset="0"/>
              </a:rPr>
              <a:t>nhau</a:t>
            </a:r>
            <a:r>
              <a:rPr lang="en-GB" sz="2127" b="1" dirty="0"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20" name="Oval 19"/>
          <p:cNvSpPr/>
          <p:nvPr/>
        </p:nvSpPr>
        <p:spPr>
          <a:xfrm>
            <a:off x="3650331" y="5305003"/>
            <a:ext cx="505564" cy="50556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3"/>
          </a:p>
        </p:txBody>
      </p:sp>
      <p:sp>
        <p:nvSpPr>
          <p:cNvPr id="11" name="TextBox 10"/>
          <p:cNvSpPr txBox="1"/>
          <p:nvPr/>
        </p:nvSpPr>
        <p:spPr>
          <a:xfrm>
            <a:off x="301941" y="1190083"/>
            <a:ext cx="367408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/>
              <a:t>3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950552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10427"/>
            <a:ext cx="4243008" cy="1886018"/>
          </a:xfrm>
          <a:prstGeom prst="rect">
            <a:avLst/>
          </a:prstGeom>
          <a:noFill/>
        </p:spPr>
      </p:pic>
      <p:pic>
        <p:nvPicPr>
          <p:cNvPr id="2" name="Picture 2" descr="F:\AAA-PDF-SGK\B16 - LT1 - 4.png"/>
          <p:cNvPicPr>
            <a:picLocks noChangeAspect="1" noChangeArrowheads="1"/>
          </p:cNvPicPr>
          <p:nvPr/>
        </p:nvPicPr>
        <p:blipFill>
          <a:blip r:embed="rId3" cstate="print"/>
          <a:srcRect l="17175" t="46362" r="8588" b="10000"/>
          <a:stretch>
            <a:fillRect/>
          </a:stretch>
        </p:blipFill>
        <p:spPr bwMode="auto">
          <a:xfrm>
            <a:off x="3962401" y="903082"/>
            <a:ext cx="8079434" cy="559250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" y="1981200"/>
            <a:ext cx="367408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/>
              <a:t>4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536000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6084" y="403739"/>
            <a:ext cx="2224844" cy="988944"/>
          </a:xfrm>
          <a:prstGeom prst="rect">
            <a:avLst/>
          </a:prstGeom>
          <a:noFill/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658" y="3751366"/>
            <a:ext cx="2270149" cy="2643391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759066" y="1749708"/>
            <a:ext cx="3554334" cy="1831861"/>
            <a:chOff x="728901" y="1286934"/>
            <a:chExt cx="2654379" cy="1185334"/>
          </a:xfrm>
        </p:grpSpPr>
        <p:sp>
          <p:nvSpPr>
            <p:cNvPr id="125" name="Cloud Callout 124"/>
            <p:cNvSpPr/>
            <p:nvPr/>
          </p:nvSpPr>
          <p:spPr>
            <a:xfrm>
              <a:off x="728901" y="1286934"/>
              <a:ext cx="2654379" cy="1185334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3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911111" y="1531730"/>
              <a:ext cx="2125599" cy="597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1">
                      <a:lumMod val="75000"/>
                    </a:schemeClr>
                  </a:solidFill>
                </a:rPr>
                <a:t>Chúng</a:t>
              </a: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accent1">
                      <a:lumMod val="75000"/>
                    </a:schemeClr>
                  </a:solidFill>
                </a:rPr>
                <a:t>ta</a:t>
              </a: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accent1">
                      <a:lumMod val="75000"/>
                    </a:schemeClr>
                  </a:solidFill>
                </a:rPr>
                <a:t>cùng</a:t>
              </a: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accent1">
                      <a:lumMod val="75000"/>
                    </a:schemeClr>
                  </a:solidFill>
                </a:rPr>
                <a:t>xếp</a:t>
              </a: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 8 </a:t>
              </a:r>
              <a:r>
                <a:rPr lang="en-US" b="1" dirty="0" err="1">
                  <a:solidFill>
                    <a:schemeClr val="accent1">
                      <a:lumMod val="75000"/>
                    </a:schemeClr>
                  </a:solidFill>
                </a:rPr>
                <a:t>khối</a:t>
              </a: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accent1">
                      <a:lumMod val="75000"/>
                    </a:schemeClr>
                  </a:solidFill>
                </a:rPr>
                <a:t>lập</a:t>
              </a: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accent1">
                      <a:lumMod val="75000"/>
                    </a:schemeClr>
                  </a:solidFill>
                </a:rPr>
                <a:t>phương</a:t>
              </a: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accent1">
                      <a:lumMod val="75000"/>
                    </a:schemeClr>
                  </a:solidFill>
                </a:rPr>
                <a:t>nhỏ</a:t>
              </a: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accent1">
                      <a:lumMod val="75000"/>
                    </a:schemeClr>
                  </a:solidFill>
                </a:rPr>
                <a:t>thành</a:t>
              </a: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accent1">
                      <a:lumMod val="75000"/>
                    </a:schemeClr>
                  </a:solidFill>
                </a:rPr>
                <a:t>một</a:t>
              </a: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accent1">
                      <a:lumMod val="75000"/>
                    </a:schemeClr>
                  </a:solidFill>
                </a:rPr>
                <a:t>khối</a:t>
              </a: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accent1">
                      <a:lumMod val="75000"/>
                    </a:schemeClr>
                  </a:solidFill>
                </a:rPr>
                <a:t>lập</a:t>
              </a: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accent1">
                      <a:lumMod val="75000"/>
                    </a:schemeClr>
                  </a:solidFill>
                </a:rPr>
                <a:t>phương</a:t>
              </a: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accent1">
                      <a:lumMod val="75000"/>
                    </a:schemeClr>
                  </a:solidFill>
                </a:rPr>
                <a:t>lớn</a:t>
              </a: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accent1">
                      <a:lumMod val="75000"/>
                    </a:schemeClr>
                  </a:solidFill>
                </a:rPr>
                <a:t>nhé</a:t>
              </a: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.</a:t>
              </a:r>
            </a:p>
          </p:txBody>
        </p:sp>
      </p:grpSp>
      <p:pic>
        <p:nvPicPr>
          <p:cNvPr id="1026" name="Picture 2" descr="F:\AAA-LÀM ẢNH SLIDE\Bai14-LT-1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504" y="1796847"/>
            <a:ext cx="595451" cy="591474"/>
          </a:xfrm>
          <a:prstGeom prst="rect">
            <a:avLst/>
          </a:prstGeom>
          <a:noFill/>
        </p:spPr>
      </p:pic>
      <p:pic>
        <p:nvPicPr>
          <p:cNvPr id="43" name="Picture 2" descr="F:\AAA-LÀM ẢNH SLIDE\Bai14-LT-1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504" y="2990095"/>
            <a:ext cx="595451" cy="591474"/>
          </a:xfrm>
          <a:prstGeom prst="rect">
            <a:avLst/>
          </a:prstGeom>
          <a:noFill/>
        </p:spPr>
      </p:pic>
      <p:pic>
        <p:nvPicPr>
          <p:cNvPr id="44" name="Picture 2" descr="F:\AAA-LÀM ẢNH SLIDE\Bai14-LT-1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504" y="4160828"/>
            <a:ext cx="595451" cy="591474"/>
          </a:xfrm>
          <a:prstGeom prst="rect">
            <a:avLst/>
          </a:prstGeom>
          <a:noFill/>
        </p:spPr>
      </p:pic>
      <p:pic>
        <p:nvPicPr>
          <p:cNvPr id="45" name="Picture 2" descr="F:\AAA-LÀM ẢNH SLIDE\Bai14-LT-1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504" y="5354075"/>
            <a:ext cx="595451" cy="591474"/>
          </a:xfrm>
          <a:prstGeom prst="rect">
            <a:avLst/>
          </a:prstGeom>
          <a:noFill/>
        </p:spPr>
      </p:pic>
      <p:pic>
        <p:nvPicPr>
          <p:cNvPr id="46" name="Picture 2" descr="F:\AAA-LÀM ẢNH SLIDE\Bai14-LT-1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3545" y="1796847"/>
            <a:ext cx="595451" cy="591474"/>
          </a:xfrm>
          <a:prstGeom prst="rect">
            <a:avLst/>
          </a:prstGeom>
          <a:noFill/>
        </p:spPr>
      </p:pic>
      <p:pic>
        <p:nvPicPr>
          <p:cNvPr id="47" name="Picture 2" descr="F:\AAA-LÀM ẢNH SLIDE\Bai14-LT-1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3545" y="2990095"/>
            <a:ext cx="595451" cy="591474"/>
          </a:xfrm>
          <a:prstGeom prst="rect">
            <a:avLst/>
          </a:prstGeom>
          <a:noFill/>
        </p:spPr>
      </p:pic>
      <p:pic>
        <p:nvPicPr>
          <p:cNvPr id="48" name="Picture 2" descr="F:\AAA-LÀM ẢNH SLIDE\Bai14-LT-1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3545" y="4160828"/>
            <a:ext cx="595451" cy="591474"/>
          </a:xfrm>
          <a:prstGeom prst="rect">
            <a:avLst/>
          </a:prstGeom>
          <a:noFill/>
        </p:spPr>
      </p:pic>
      <p:pic>
        <p:nvPicPr>
          <p:cNvPr id="49" name="Picture 2" descr="F:\AAA-LÀM ẢNH SLIDE\Bai14-LT-1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3545" y="5354075"/>
            <a:ext cx="595451" cy="591474"/>
          </a:xfrm>
          <a:prstGeom prst="rect">
            <a:avLst/>
          </a:prstGeom>
          <a:noFill/>
        </p:spPr>
      </p:pic>
      <p:pic>
        <p:nvPicPr>
          <p:cNvPr id="1027" name="Picture 3" descr="F:\AAA-LÀM ẢNH SLIDE\Bai14-LT-3(3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47038" y="2139954"/>
            <a:ext cx="3207833" cy="3205445"/>
          </a:xfrm>
          <a:prstGeom prst="rect">
            <a:avLst/>
          </a:prstGeom>
          <a:noFill/>
        </p:spPr>
      </p:pic>
      <p:sp>
        <p:nvSpPr>
          <p:cNvPr id="61" name="Right Arrow 60"/>
          <p:cNvSpPr/>
          <p:nvPr/>
        </p:nvSpPr>
        <p:spPr>
          <a:xfrm>
            <a:off x="6859370" y="3475788"/>
            <a:ext cx="900564" cy="705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3"/>
          </a:p>
        </p:txBody>
      </p:sp>
    </p:spTree>
    <p:extLst>
      <p:ext uri="{BB962C8B-B14F-4D97-AF65-F5344CB8AC3E}">
        <p14:creationId xmlns:p14="http://schemas.microsoft.com/office/powerpoint/2010/main" val="10902403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97D6B107-79F4-4CA3-AF23-28CD3DE14867}"/>
</file>

<file path=customXml/itemProps2.xml><?xml version="1.0" encoding="utf-8"?>
<ds:datastoreItem xmlns:ds="http://schemas.openxmlformats.org/officeDocument/2006/customXml" ds:itemID="{92BAE2A0-5DF7-421C-B310-DD4CBED881C4}"/>
</file>

<file path=customXml/itemProps3.xml><?xml version="1.0" encoding="utf-8"?>
<ds:datastoreItem xmlns:ds="http://schemas.openxmlformats.org/officeDocument/2006/customXml" ds:itemID="{3451AA6C-8115-4578-8F36-8746B0779C3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Lato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 Thu</dc:creator>
  <cp:lastModifiedBy>Hong Thu</cp:lastModifiedBy>
  <cp:revision>1</cp:revision>
  <dcterms:created xsi:type="dcterms:W3CDTF">2022-12-11T15:26:10Z</dcterms:created>
  <dcterms:modified xsi:type="dcterms:W3CDTF">2022-12-11T15:26:44Z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