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unknown"/>
  <Default Extension="mp4" ContentType="video/unknown"/>
  <Default Extension="png" ContentType="image/png"/>
  <Default Extension="rels" ContentType="application/vnd.openxmlformats-package.relationships+xml"/>
  <Default Extension="xml" ContentType="application/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7" r:id="rId3"/>
    <p:sldMasterId id="2147483699" r:id="rId4"/>
  </p:sldMasterIdLst>
  <p:notesMasterIdLst>
    <p:notesMasterId r:id="rId27"/>
  </p:notesMasterIdLst>
  <p:sldIdLst>
    <p:sldId id="452" r:id="rId5"/>
    <p:sldId id="488" r:id="rId6"/>
    <p:sldId id="476" r:id="rId7"/>
    <p:sldId id="474" r:id="rId8"/>
    <p:sldId id="477" r:id="rId9"/>
    <p:sldId id="443" r:id="rId10"/>
    <p:sldId id="463" r:id="rId11"/>
    <p:sldId id="464" r:id="rId12"/>
    <p:sldId id="465" r:id="rId13"/>
    <p:sldId id="467" r:id="rId14"/>
    <p:sldId id="466" r:id="rId15"/>
    <p:sldId id="479" r:id="rId16"/>
    <p:sldId id="489" r:id="rId17"/>
    <p:sldId id="482" r:id="rId18"/>
    <p:sldId id="481" r:id="rId19"/>
    <p:sldId id="483" r:id="rId20"/>
    <p:sldId id="484" r:id="rId21"/>
    <p:sldId id="485" r:id="rId22"/>
    <p:sldId id="486" r:id="rId23"/>
    <p:sldId id="487" r:id="rId24"/>
    <p:sldId id="425" r:id="rId25"/>
    <p:sldId id="480" r:id="rId26"/>
  </p:sldIdLst>
  <p:sldSz cx="9144000" cy="6858000" type="screen4x3"/>
  <p:notesSz cx="6858000" cy="9144000"/>
  <p:embeddedFontLst>
    <p:embeddedFont>
      <p:font typeface="VNI-Avo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Calibri Light" pitchFamily="34" charset="0"/>
      <p:regular r:id="rId37"/>
      <p:italic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FFFF00"/>
    <a:srgbClr val="FFFFCC"/>
    <a:srgbClr val="FFFF99"/>
    <a:srgbClr val="FFFF66"/>
    <a:srgbClr val="D60093"/>
    <a:srgbClr val="FF33CC"/>
    <a:srgbClr val="FF00FF"/>
    <a:srgbClr val="FF3399"/>
    <a:srgbClr val="B7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9" d="100"/>
          <a:sy n="69" d="100"/>
        </p:scale>
        <p:origin x="-122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customXml" Target="../customXml/item3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23/08/2022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071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344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8176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53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0322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4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2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2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13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96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17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02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9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50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77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62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48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9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4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34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50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03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66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96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6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4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31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75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88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050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41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7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7384"/>
            <a:ext cx="9191294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703" y="-638910"/>
            <a:ext cx="9649072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934376"/>
            <a:ext cx="9145588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4187138"/>
            <a:ext cx="560202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836718"/>
            <a:ext cx="4586660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6" y="1601270"/>
            <a:ext cx="3201194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00" y="-211791"/>
            <a:ext cx="1604839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89361" y="202473"/>
            <a:ext cx="1905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26585" y="3526513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65: ÔN TẬP VÀ KỂ CHUYỆN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978510"/>
            <a:ext cx="7487866" cy="4466718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 CON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6" y="2411415"/>
            <a:ext cx="5421715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</p:txBody>
      </p:sp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59033" y="5181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28600" y="1263134"/>
            <a:ext cx="8763000" cy="4604271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Traùi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cuûa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ta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voâ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lôùn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Nuùi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röøng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ñieäp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Ñoàng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xanh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la.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Baàu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trôøi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Bieån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caû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meânh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moâng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Söï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soáng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khoâng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ngöøng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sinh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soâi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naûy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nôû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. </a:t>
            </a:r>
            <a:endParaRPr lang="en-US" sz="3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78473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28600" y="1263134"/>
            <a:ext cx="8763000" cy="4604271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Traùi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cuûa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ta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voâ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lôùn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Nuùi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röøng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ñieäp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Ñoàng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xanh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la.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Baàu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trôøi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Bieån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caû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meânh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moâng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Söï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soáng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khoâng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ngöøng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sinh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soâi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naûy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nôû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Chuùng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ta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caàn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bieát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yeâu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quyù</a:t>
            </a:r>
            <a:r>
              <a:rPr lang="en-US" sz="3000" b="1" dirty="0">
                <a:solidFill>
                  <a:srgbClr val="FF0000"/>
                </a:solidFill>
                <a:latin typeface="VNI-Avo" pitchFamily="2" charset="0"/>
              </a:rPr>
              <a:t>,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g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iöõ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gìn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baûo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veä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söï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soáng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treân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traùi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ñaát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naøy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  <a:endParaRPr lang="en-US" sz="3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4912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28600" y="1263134"/>
            <a:ext cx="8763000" cy="4604271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Traùi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cuûa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ta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voâ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lôùn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Nuùi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röøng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ñieäp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Ñoàng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xanh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la.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Baàu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trôøi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Bieån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caû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meânh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moâng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Söï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soáng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khoâng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ngöøng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sinh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soâi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naûy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nôû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ta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caàn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bieát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yeâu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quyù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,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g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iöõ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gìn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baûo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veä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söï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soáng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treân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traùi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naøy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3000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3109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6"/>
            <a:ext cx="9144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543300" y="2647952"/>
            <a:ext cx="3771900" cy="1390651"/>
          </a:xfrm>
          <a:prstGeom prst="rect">
            <a:avLst/>
          </a:prstGeom>
        </p:spPr>
        <p:txBody>
          <a:bodyPr wrap="none" lIns="91434" tIns="45718" rIns="91434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32"/>
            <a:r>
              <a:rPr lang="en-US" sz="55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55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6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19" y="76200"/>
            <a:ext cx="9144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66030" y="4240625"/>
            <a:ext cx="2377973" cy="18267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031" y="723928"/>
            <a:ext cx="2442265" cy="19923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4597" y="3656013"/>
            <a:ext cx="1954123" cy="24280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187080" y="845660"/>
            <a:ext cx="2697470" cy="174890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448" y="702830"/>
            <a:ext cx="1250579" cy="108483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2057402" y="1135644"/>
            <a:ext cx="5010855" cy="831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401" b="1" noProof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Kể chuyện</a:t>
            </a:r>
            <a:endParaRPr lang="zh-CN" altLang="en-US" sz="5401" b="1" noProof="1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2917931" y="2133606"/>
            <a:ext cx="3216897" cy="2360723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A6A951B-2F14-4B11-A1E9-E133DAA3B8AF}"/>
              </a:ext>
            </a:extLst>
          </p:cNvPr>
          <p:cNvSpPr txBox="1"/>
          <p:nvPr/>
        </p:nvSpPr>
        <p:spPr>
          <a:xfrm>
            <a:off x="1465224" y="2535124"/>
            <a:ext cx="6187914" cy="1477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Löûa</a:t>
            </a:r>
            <a:r>
              <a:rPr lang="en-US" sz="450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450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möa</a:t>
            </a:r>
            <a:r>
              <a:rPr lang="en-US" sz="450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450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450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hoå</a:t>
            </a:r>
            <a:r>
              <a:rPr lang="en-US" sz="450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hung </a:t>
            </a:r>
            <a:r>
              <a:rPr lang="en-US" sz="450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haêng</a:t>
            </a:r>
            <a:endParaRPr lang="en-US" sz="450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5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ửa, Mưa và con Hổ hung hăng - Tiếng Việt 1, tập 1 - Kết nối tri thức với cuộc số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381000"/>
            <a:ext cx="8991600" cy="59436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58869689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946"/>
            <a:ext cx="6019800" cy="510770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6A951B-2F14-4B11-A1E9-E133DAA3B8AF}"/>
              </a:ext>
            </a:extLst>
          </p:cNvPr>
          <p:cNvSpPr txBox="1"/>
          <p:nvPr/>
        </p:nvSpPr>
        <p:spPr>
          <a:xfrm>
            <a:off x="1371600" y="5257806"/>
            <a:ext cx="6187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Gaëp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“con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vaät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laï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”,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hoå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laøm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33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A6A951B-2F14-4B11-A1E9-E133DAA3B8AF}"/>
              </a:ext>
            </a:extLst>
          </p:cNvPr>
          <p:cNvSpPr txBox="1"/>
          <p:nvPr/>
        </p:nvSpPr>
        <p:spPr>
          <a:xfrm>
            <a:off x="152400" y="5029206"/>
            <a:ext cx="89916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Gaëp</a:t>
            </a:r>
            <a:r>
              <a:rPr lang="en-US" sz="28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“con </a:t>
            </a:r>
            <a:r>
              <a:rPr lang="en-US" sz="28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vaät</a:t>
            </a:r>
            <a:r>
              <a:rPr lang="en-US" sz="28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laï</a:t>
            </a:r>
            <a:r>
              <a:rPr lang="en-US" sz="28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”, </a:t>
            </a:r>
            <a:r>
              <a:rPr lang="en-US" sz="2800" b="1" dirty="0" err="1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3333CC"/>
                </a:solidFill>
              </a:rPr>
              <a:t>ổ</a:t>
            </a:r>
            <a:r>
              <a:rPr lang="en-US" sz="2800" b="1" dirty="0" smtClean="0">
                <a:solidFill>
                  <a:srgbClr val="3333CC"/>
                </a:solidFill>
              </a:rPr>
              <a:t> </a:t>
            </a:r>
            <a:r>
              <a:rPr lang="en-US" sz="2800" b="1" dirty="0" err="1">
                <a:solidFill>
                  <a:srgbClr val="3333CC"/>
                </a:solidFill>
              </a:rPr>
              <a:t>liền</a:t>
            </a:r>
            <a:r>
              <a:rPr lang="en-US" sz="2800" b="1" dirty="0">
                <a:solidFill>
                  <a:srgbClr val="3333CC"/>
                </a:solidFill>
              </a:rPr>
              <a:t> </a:t>
            </a:r>
            <a:r>
              <a:rPr lang="en-US" sz="2800" b="1" dirty="0" err="1">
                <a:solidFill>
                  <a:srgbClr val="3333CC"/>
                </a:solidFill>
              </a:rPr>
              <a:t>quát</a:t>
            </a:r>
            <a:r>
              <a:rPr lang="en-US" sz="2800" b="1" dirty="0">
                <a:solidFill>
                  <a:srgbClr val="3333CC"/>
                </a:solidFill>
              </a:rPr>
              <a:t> to:</a:t>
            </a:r>
            <a:endParaRPr lang="en-US" sz="4000" b="1" dirty="0">
              <a:solidFill>
                <a:srgbClr val="3333CC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en-US" sz="2800" b="1" dirty="0" err="1" smtClean="0">
                <a:solidFill>
                  <a:srgbClr val="3333CC"/>
                </a:solidFill>
              </a:rPr>
              <a:t>Ngươi</a:t>
            </a:r>
            <a:r>
              <a:rPr lang="en-US" sz="2800" b="1" dirty="0" smtClean="0">
                <a:solidFill>
                  <a:srgbClr val="3333CC"/>
                </a:solidFill>
              </a:rPr>
              <a:t> </a:t>
            </a:r>
            <a:r>
              <a:rPr lang="en-US" sz="2800" b="1" dirty="0" err="1">
                <a:solidFill>
                  <a:srgbClr val="3333CC"/>
                </a:solidFill>
              </a:rPr>
              <a:t>là</a:t>
            </a:r>
            <a:r>
              <a:rPr lang="en-US" sz="2800" b="1" dirty="0">
                <a:solidFill>
                  <a:srgbClr val="3333CC"/>
                </a:solidFill>
              </a:rPr>
              <a:t> con </a:t>
            </a:r>
            <a:r>
              <a:rPr lang="en-US" sz="2800" b="1" dirty="0" err="1">
                <a:solidFill>
                  <a:srgbClr val="3333CC"/>
                </a:solidFill>
              </a:rPr>
              <a:t>vật</a:t>
            </a:r>
            <a:r>
              <a:rPr lang="en-US" sz="2800" b="1" dirty="0">
                <a:solidFill>
                  <a:srgbClr val="3333CC"/>
                </a:solidFill>
              </a:rPr>
              <a:t> </a:t>
            </a:r>
            <a:r>
              <a:rPr lang="en-US" sz="2800" b="1" dirty="0" err="1">
                <a:solidFill>
                  <a:srgbClr val="3333CC"/>
                </a:solidFill>
              </a:rPr>
              <a:t>gì</a:t>
            </a:r>
            <a:r>
              <a:rPr lang="en-US" sz="2800" b="1" dirty="0">
                <a:solidFill>
                  <a:srgbClr val="3333CC"/>
                </a:solidFill>
              </a:rPr>
              <a:t>? Sao </a:t>
            </a:r>
            <a:r>
              <a:rPr lang="en-US" sz="2800" b="1" dirty="0" err="1">
                <a:solidFill>
                  <a:srgbClr val="3333CC"/>
                </a:solidFill>
              </a:rPr>
              <a:t>ngươi</a:t>
            </a:r>
            <a:r>
              <a:rPr lang="en-US" sz="2800" b="1" dirty="0">
                <a:solidFill>
                  <a:srgbClr val="3333CC"/>
                </a:solidFill>
              </a:rPr>
              <a:t> </a:t>
            </a:r>
            <a:r>
              <a:rPr lang="en-US" sz="2800" b="1" dirty="0" err="1">
                <a:solidFill>
                  <a:srgbClr val="3333CC"/>
                </a:solidFill>
              </a:rPr>
              <a:t>thấy</a:t>
            </a:r>
            <a:r>
              <a:rPr lang="en-US" sz="2800" b="1" dirty="0">
                <a:solidFill>
                  <a:srgbClr val="3333CC"/>
                </a:solidFill>
              </a:rPr>
              <a:t> ta </a:t>
            </a:r>
            <a:r>
              <a:rPr lang="en-US" sz="2800" b="1" dirty="0" err="1" smtClean="0">
                <a:solidFill>
                  <a:srgbClr val="3333CC"/>
                </a:solidFill>
              </a:rPr>
              <a:t>mà</a:t>
            </a:r>
            <a:r>
              <a:rPr lang="en-US" sz="2800" b="1" dirty="0" smtClean="0">
                <a:solidFill>
                  <a:srgbClr val="3333CC"/>
                </a:solidFill>
              </a:rPr>
              <a:t> </a:t>
            </a:r>
            <a:r>
              <a:rPr lang="en-US" sz="2800" b="1" dirty="0" err="1">
                <a:solidFill>
                  <a:srgbClr val="3333CC"/>
                </a:solidFill>
              </a:rPr>
              <a:t>không</a:t>
            </a:r>
            <a:r>
              <a:rPr lang="en-US" sz="2800" b="1" dirty="0">
                <a:solidFill>
                  <a:srgbClr val="3333CC"/>
                </a:solidFill>
              </a:rPr>
              <a:t> </a:t>
            </a:r>
            <a:r>
              <a:rPr lang="en-US" sz="2800" b="1" dirty="0" err="1">
                <a:solidFill>
                  <a:srgbClr val="3333CC"/>
                </a:solidFill>
              </a:rPr>
              <a:t>cúi</a:t>
            </a:r>
            <a:r>
              <a:rPr lang="en-US" sz="2800" b="1" dirty="0">
                <a:solidFill>
                  <a:srgbClr val="3333CC"/>
                </a:solidFill>
              </a:rPr>
              <a:t> </a:t>
            </a:r>
            <a:r>
              <a:rPr lang="en-US" sz="2800" b="1" dirty="0" err="1">
                <a:solidFill>
                  <a:srgbClr val="3333CC"/>
                </a:solidFill>
              </a:rPr>
              <a:t>chào</a:t>
            </a:r>
            <a:r>
              <a:rPr lang="en-US" sz="2800" b="1" dirty="0">
                <a:solidFill>
                  <a:srgbClr val="3333CC"/>
                </a:solidFill>
              </a:rPr>
              <a:t> </a:t>
            </a:r>
            <a:r>
              <a:rPr lang="en-US" sz="2800" b="1" dirty="0" err="1">
                <a:solidFill>
                  <a:srgbClr val="3333CC"/>
                </a:solidFill>
              </a:rPr>
              <a:t>hả</a:t>
            </a:r>
            <a:r>
              <a:rPr lang="en-US" sz="2800" b="1" dirty="0">
                <a:solidFill>
                  <a:srgbClr val="3333CC"/>
                </a:solidFill>
              </a:rPr>
              <a:t>?</a:t>
            </a:r>
            <a:endParaRPr lang="en-US" sz="2800" b="1" dirty="0">
              <a:solidFill>
                <a:srgbClr val="33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5186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13" y="76206"/>
            <a:ext cx="5105400" cy="4590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6A951B-2F14-4B11-A1E9-E133DAA3B8AF}"/>
              </a:ext>
            </a:extLst>
          </p:cNvPr>
          <p:cNvSpPr txBox="1"/>
          <p:nvPr/>
        </p:nvSpPr>
        <p:spPr>
          <a:xfrm>
            <a:off x="1371600" y="5257806"/>
            <a:ext cx="6187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hoå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bò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seùm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loâng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33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6A951B-2F14-4B11-A1E9-E133DAA3B8AF}"/>
              </a:ext>
            </a:extLst>
          </p:cNvPr>
          <p:cNvSpPr txBox="1"/>
          <p:nvPr/>
        </p:nvSpPr>
        <p:spPr>
          <a:xfrm>
            <a:off x="2133601" y="5227027"/>
            <a:ext cx="58460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hoå</a:t>
            </a:r>
            <a:r>
              <a:rPr lang="en-US" sz="36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lao</a:t>
            </a:r>
            <a:r>
              <a:rPr lang="en-US" sz="36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vaøo</a:t>
            </a:r>
            <a:r>
              <a:rPr lang="en-US" sz="36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löûa</a:t>
            </a:r>
            <a:endParaRPr lang="en-US" sz="3600" b="1" dirty="0">
              <a:solidFill>
                <a:srgbClr val="33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52036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152400"/>
            <a:ext cx="6039693" cy="5368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6A951B-2F14-4B11-A1E9-E133DAA3B8AF}"/>
              </a:ext>
            </a:extLst>
          </p:cNvPr>
          <p:cNvSpPr txBox="1"/>
          <p:nvPr/>
        </p:nvSpPr>
        <p:spPr>
          <a:xfrm>
            <a:off x="990600" y="5842402"/>
            <a:ext cx="6187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Hoå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töôûng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möa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laøm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33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6A951B-2F14-4B11-A1E9-E133DAA3B8AF}"/>
              </a:ext>
            </a:extLst>
          </p:cNvPr>
          <p:cNvSpPr txBox="1"/>
          <p:nvPr/>
        </p:nvSpPr>
        <p:spPr>
          <a:xfrm>
            <a:off x="381000" y="5844538"/>
            <a:ext cx="8763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Hoå</a:t>
            </a:r>
            <a:r>
              <a:rPr lang="en-US" sz="36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töôûng</a:t>
            </a:r>
            <a:r>
              <a:rPr lang="en-US" sz="36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möa</a:t>
            </a:r>
            <a:r>
              <a:rPr lang="en-US" sz="36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neùm</a:t>
            </a:r>
            <a:r>
              <a:rPr lang="en-US" sz="36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soûi</a:t>
            </a:r>
            <a:r>
              <a:rPr lang="en-US" sz="36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vaøo</a:t>
            </a:r>
            <a:r>
              <a:rPr lang="en-US" sz="36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löng</a:t>
            </a:r>
            <a:r>
              <a:rPr lang="en-US" sz="36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hoå</a:t>
            </a:r>
            <a:r>
              <a:rPr lang="en-US" sz="36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33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0004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6200"/>
            <a:ext cx="6553200" cy="5205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6A951B-2F14-4B11-A1E9-E133DAA3B8AF}"/>
              </a:ext>
            </a:extLst>
          </p:cNvPr>
          <p:cNvSpPr txBox="1"/>
          <p:nvPr/>
        </p:nvSpPr>
        <p:spPr>
          <a:xfrm>
            <a:off x="914400" y="5562606"/>
            <a:ext cx="6187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Thoaùt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naïn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hoå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theá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naøo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33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6A951B-2F14-4B11-A1E9-E133DAA3B8AF}"/>
              </a:ext>
            </a:extLst>
          </p:cNvPr>
          <p:cNvSpPr txBox="1"/>
          <p:nvPr/>
        </p:nvSpPr>
        <p:spPr>
          <a:xfrm>
            <a:off x="342900" y="5410200"/>
            <a:ext cx="86106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Thoaùt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naïn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hoå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töï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thaáy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xaáu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hoå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töø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ñoù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hoå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khoâng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coøn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hung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haêng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nhö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tröôùc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nöõa</a:t>
            </a:r>
            <a:r>
              <a:rPr lang="en-US" sz="3200" b="1" dirty="0" smtClean="0">
                <a:solidFill>
                  <a:srgbClr val="3333CC"/>
                </a:solidFill>
                <a:latin typeface="VNI-Avo" pitchFamily="2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3333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55603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6"/>
            <a:ext cx="9144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543300" y="2647956"/>
            <a:ext cx="3771900" cy="1390651"/>
          </a:xfrm>
          <a:prstGeom prst="rect">
            <a:avLst/>
          </a:prstGeom>
        </p:spPr>
        <p:txBody>
          <a:bodyPr wrap="none" lIns="91430" tIns="45718" rIns="91430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86"/>
            <a:r>
              <a:rPr lang="en-US" sz="55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55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5" y="821474"/>
            <a:ext cx="3343868" cy="28372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821474"/>
            <a:ext cx="3076935" cy="2766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3996018"/>
            <a:ext cx="3139619" cy="2790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06" y="3996018"/>
            <a:ext cx="3513382" cy="2790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6A951B-2F14-4B11-A1E9-E133DAA3B8AF}"/>
              </a:ext>
            </a:extLst>
          </p:cNvPr>
          <p:cNvSpPr txBox="1"/>
          <p:nvPr/>
        </p:nvSpPr>
        <p:spPr>
          <a:xfrm>
            <a:off x="914400" y="32820"/>
            <a:ext cx="6916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Löûa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möa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hoå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hung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haêng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455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765" y="1247181"/>
            <a:ext cx="3938588" cy="4173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93" r="13043"/>
          <a:stretch/>
        </p:blipFill>
        <p:spPr>
          <a:xfrm rot="20766598">
            <a:off x="894260" y="2564984"/>
            <a:ext cx="19050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994" r="29884"/>
          <a:stretch/>
        </p:blipFill>
        <p:spPr>
          <a:xfrm rot="1155472">
            <a:off x="3421425" y="2843230"/>
            <a:ext cx="914400" cy="207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0590"/>
      </p:ext>
    </p:extLst>
  </p:cSld>
  <p:clrMapOvr>
    <a:masterClrMapping/>
  </p:clrMapOvr>
  <p:transition spd="slow" advTm="6645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1066800"/>
            <a:ext cx="8964387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3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38600" y="66175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Đọc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971800" y="12609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81752"/>
      </p:ext>
    </p:extLst>
  </p:cSld>
  <p:clrMapOvr>
    <a:masterClrMapping/>
  </p:clrMapOvr>
  <p:transition spd="slow" advTm="6645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92" y="0"/>
            <a:ext cx="9206218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044249">
            <a:off x="533458" y="852852"/>
            <a:ext cx="10855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VNI-Avo" pitchFamily="2" charset="0"/>
              </a:rPr>
              <a:t>x</a:t>
            </a:r>
            <a:r>
              <a:rPr lang="en-US" sz="2200" b="1" dirty="0" err="1" smtClean="0">
                <a:latin typeface="VNI-Avo" pitchFamily="2" charset="0"/>
              </a:rPr>
              <a:t>ung</a:t>
            </a:r>
            <a:r>
              <a:rPr lang="en-US" sz="2200" b="1" dirty="0" smtClean="0">
                <a:latin typeface="VNI-Avo" pitchFamily="2" charset="0"/>
              </a:rPr>
              <a:t> </a:t>
            </a:r>
          </a:p>
          <a:p>
            <a:r>
              <a:rPr lang="en-US" sz="2200" b="1" dirty="0" err="1" smtClean="0">
                <a:latin typeface="VNI-Avo" pitchFamily="2" charset="0"/>
              </a:rPr>
              <a:t>phong</a:t>
            </a:r>
            <a:endParaRPr lang="en-US" sz="2200" b="1" dirty="0"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445308">
            <a:off x="2018010" y="2413633"/>
            <a:ext cx="787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002060"/>
                </a:solidFill>
                <a:latin typeface="VNI-Avo" pitchFamily="2" charset="0"/>
              </a:rPr>
              <a:t>h</a:t>
            </a:r>
            <a:r>
              <a:rPr lang="en-US" sz="2200" b="1" dirty="0" err="1" smtClean="0">
                <a:solidFill>
                  <a:srgbClr val="002060"/>
                </a:solidFill>
                <a:latin typeface="VNI-Avo" pitchFamily="2" charset="0"/>
              </a:rPr>
              <a:t>ieåu</a:t>
            </a:r>
            <a:endParaRPr lang="en-US" sz="22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2200" b="1" dirty="0" err="1" smtClean="0">
                <a:solidFill>
                  <a:srgbClr val="002060"/>
                </a:solidFill>
                <a:latin typeface="VNI-Avo" pitchFamily="2" charset="0"/>
              </a:rPr>
              <a:t>bieát</a:t>
            </a:r>
            <a:endParaRPr lang="en-US" sz="2200" b="1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274424">
            <a:off x="4227881" y="3267576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VNI-Avo" pitchFamily="2" charset="0"/>
              </a:rPr>
              <a:t>y</a:t>
            </a:r>
            <a:r>
              <a:rPr lang="en-US" sz="2200" b="1" dirty="0" err="1" smtClean="0">
                <a:latin typeface="VNI-Avo" pitchFamily="2" charset="0"/>
              </a:rPr>
              <a:t>eâu</a:t>
            </a:r>
            <a:r>
              <a:rPr lang="en-US" sz="2200" b="1" dirty="0" smtClean="0">
                <a:latin typeface="VNI-Avo" pitchFamily="2" charset="0"/>
              </a:rPr>
              <a:t> </a:t>
            </a:r>
          </a:p>
          <a:p>
            <a:r>
              <a:rPr lang="en-US" sz="2200" b="1" dirty="0" err="1" smtClean="0">
                <a:latin typeface="VNI-Avo" pitchFamily="2" charset="0"/>
              </a:rPr>
              <a:t>meán</a:t>
            </a:r>
            <a:endParaRPr lang="en-US" sz="2200" b="1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425889">
            <a:off x="5741174" y="2582910"/>
            <a:ext cx="12907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VNI-Avo" pitchFamily="2" charset="0"/>
              </a:rPr>
              <a:t>y</a:t>
            </a:r>
            <a:r>
              <a:rPr lang="en-US" sz="2200" b="1" dirty="0" err="1" smtClean="0">
                <a:latin typeface="VNI-Avo" pitchFamily="2" charset="0"/>
              </a:rPr>
              <a:t>eân</a:t>
            </a:r>
            <a:r>
              <a:rPr lang="en-US" sz="2200" b="1" dirty="0" smtClean="0">
                <a:latin typeface="VNI-Avo" pitchFamily="2" charset="0"/>
              </a:rPr>
              <a:t> </a:t>
            </a:r>
            <a:r>
              <a:rPr lang="en-US" sz="2200" b="1" dirty="0" err="1" smtClean="0">
                <a:latin typeface="VNI-Avo" pitchFamily="2" charset="0"/>
              </a:rPr>
              <a:t>tónh</a:t>
            </a:r>
            <a:endParaRPr lang="en-US" sz="2200" b="1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3" y="3197303"/>
            <a:ext cx="973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VNI-Avo" pitchFamily="2" charset="0"/>
              </a:rPr>
              <a:t>t</a:t>
            </a:r>
            <a:r>
              <a:rPr lang="en-US" sz="2200" b="1" dirty="0" err="1" smtClean="0">
                <a:latin typeface="VNI-Avo" pitchFamily="2" charset="0"/>
              </a:rPr>
              <a:t>ieáng</a:t>
            </a:r>
            <a:r>
              <a:rPr lang="en-US" sz="2200" b="1" dirty="0" smtClean="0">
                <a:latin typeface="VNI-Avo" pitchFamily="2" charset="0"/>
              </a:rPr>
              <a:t> </a:t>
            </a:r>
          </a:p>
          <a:p>
            <a:r>
              <a:rPr lang="en-US" sz="2200" b="1" dirty="0" err="1" smtClean="0">
                <a:latin typeface="VNI-Avo" pitchFamily="2" charset="0"/>
              </a:rPr>
              <a:t>troáng</a:t>
            </a:r>
            <a:endParaRPr lang="en-US" sz="2200" b="1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4827260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latin typeface="VNI-Avo" pitchFamily="2" charset="0"/>
              </a:rPr>
              <a:t>khieâm</a:t>
            </a:r>
            <a:r>
              <a:rPr lang="en-US" sz="2200" b="1" dirty="0" smtClean="0">
                <a:latin typeface="VNI-Avo" pitchFamily="2" charset="0"/>
              </a:rPr>
              <a:t> </a:t>
            </a:r>
          </a:p>
          <a:p>
            <a:pPr algn="ctr"/>
            <a:r>
              <a:rPr lang="en-US" sz="2200" b="1" dirty="0" err="1" smtClean="0">
                <a:latin typeface="VNI-Avo" pitchFamily="2" charset="0"/>
              </a:rPr>
              <a:t>toán</a:t>
            </a:r>
            <a:endParaRPr lang="en-US" sz="2200" b="1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677277">
            <a:off x="7218398" y="5166562"/>
            <a:ext cx="899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VNI-Avo" pitchFamily="2" charset="0"/>
              </a:rPr>
              <a:t>r</a:t>
            </a:r>
            <a:r>
              <a:rPr lang="en-US" sz="2200" b="1" dirty="0" err="1" smtClean="0">
                <a:latin typeface="VNI-Avo" pitchFamily="2" charset="0"/>
              </a:rPr>
              <a:t>ong</a:t>
            </a:r>
            <a:r>
              <a:rPr lang="en-US" sz="2200" b="1" dirty="0" smtClean="0">
                <a:latin typeface="VNI-Avo" pitchFamily="2" charset="0"/>
              </a:rPr>
              <a:t> </a:t>
            </a:r>
          </a:p>
          <a:p>
            <a:r>
              <a:rPr lang="en-US" sz="2200" b="1" dirty="0" err="1" smtClean="0">
                <a:latin typeface="VNI-Avo" pitchFamily="2" charset="0"/>
              </a:rPr>
              <a:t>bieån</a:t>
            </a:r>
            <a:endParaRPr lang="en-US" sz="22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9758" y="5257806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VNI-Avo" pitchFamily="2" charset="0"/>
              </a:rPr>
              <a:t>k</a:t>
            </a:r>
            <a:r>
              <a:rPr lang="en-US" sz="2200" b="1" dirty="0" err="1" smtClean="0">
                <a:latin typeface="VNI-Avo" pitchFamily="2" charset="0"/>
              </a:rPr>
              <a:t>hu</a:t>
            </a:r>
            <a:r>
              <a:rPr lang="en-US" sz="2200" b="1" dirty="0" smtClean="0">
                <a:latin typeface="VNI-Avo" pitchFamily="2" charset="0"/>
              </a:rPr>
              <a:t> </a:t>
            </a:r>
          </a:p>
          <a:p>
            <a:r>
              <a:rPr lang="en-US" sz="2200" b="1" dirty="0" err="1" smtClean="0">
                <a:latin typeface="VNI-Avo" pitchFamily="2" charset="0"/>
              </a:rPr>
              <a:t>röøng</a:t>
            </a:r>
            <a:endParaRPr lang="en-US" sz="22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3294" y="5004766"/>
            <a:ext cx="982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VNI-Avo" pitchFamily="2" charset="0"/>
              </a:rPr>
              <a:t>t</a:t>
            </a:r>
            <a:r>
              <a:rPr lang="en-US" sz="2200" b="1" dirty="0" err="1" smtClean="0">
                <a:latin typeface="VNI-Avo" pitchFamily="2" charset="0"/>
              </a:rPr>
              <a:t>ruøng</a:t>
            </a:r>
            <a:r>
              <a:rPr lang="en-US" sz="2200" b="1" dirty="0" smtClean="0">
                <a:latin typeface="VNI-Avo" pitchFamily="2" charset="0"/>
              </a:rPr>
              <a:t> </a:t>
            </a:r>
          </a:p>
          <a:p>
            <a:r>
              <a:rPr lang="en-US" sz="2200" b="1" dirty="0" err="1" smtClean="0">
                <a:latin typeface="VNI-Avo" pitchFamily="2" charset="0"/>
              </a:rPr>
              <a:t>ñieäp</a:t>
            </a:r>
            <a:endParaRPr lang="en-US" sz="22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318350">
            <a:off x="598382" y="3582018"/>
            <a:ext cx="9557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VNI-Avo" pitchFamily="2" charset="0"/>
              </a:rPr>
              <a:t>x</a:t>
            </a:r>
            <a:r>
              <a:rPr lang="en-US" sz="2200" b="1" dirty="0" err="1" smtClean="0">
                <a:latin typeface="VNI-Avo" pitchFamily="2" charset="0"/>
              </a:rPr>
              <a:t>anh</a:t>
            </a:r>
            <a:r>
              <a:rPr lang="en-US" sz="2200" b="1" dirty="0" smtClean="0">
                <a:latin typeface="VNI-Avo" pitchFamily="2" charset="0"/>
              </a:rPr>
              <a:t> </a:t>
            </a:r>
          </a:p>
          <a:p>
            <a:r>
              <a:rPr lang="en-US" sz="2200" b="1" dirty="0" err="1" smtClean="0">
                <a:latin typeface="VNI-Avo" pitchFamily="2" charset="0"/>
              </a:rPr>
              <a:t>bieác</a:t>
            </a:r>
            <a:endParaRPr lang="en-US" sz="2200" b="1" dirty="0">
              <a:latin typeface="VNI-Avo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38600" y="66175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Đọc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971800" y="12609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0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28600" y="1263134"/>
            <a:ext cx="8763000" cy="4604271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Traùi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cuûa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ta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voâ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lôùn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Nuùi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röøng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ñieäp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Ñoàng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xanh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la.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Baàu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trôøi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Bieån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caû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meânh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moâng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Söï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soáng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khoâng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ngöøng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sinh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soâi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naûy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nôû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ta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caàn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bieát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yeâu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quyù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,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g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iöõ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gìn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baûo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veä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söï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soáng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treân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traùi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naøy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3000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3" name="[hanhtrangso.nxbgd.vn] Audio_ Trái Đất của chúng ta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3" y="306932"/>
            <a:ext cx="487363" cy="48736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61104" y="169608"/>
            <a:ext cx="1600200" cy="762000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5">
        <p:split orient="vert"/>
      </p:transition>
    </mc:Choice>
    <mc:Fallback xmlns="">
      <p:transition spd="slow" advTm="664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228600" y="1263134"/>
            <a:ext cx="8763000" cy="4604271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Traùi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cuûa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ta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voâ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lôùn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Nuùi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röøng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ñieäp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Ñoàng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xanh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la.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Baàu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trôøi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Bieån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caû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meânh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moâng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Söï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soáng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khoâng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ngöøng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sinh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soâi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naûy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nôû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ta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caàn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bieát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yeâu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quyù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</a:rPr>
              <a:t>,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NI-Avo" pitchFamily="2" charset="0"/>
              </a:rPr>
              <a:t>g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iöõ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gìn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vaø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baûo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veä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söï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soáng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treân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traùi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naøy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3000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3C56753-F953-480B-A676-5A168B2B7CDC}"/>
              </a:ext>
            </a:extLst>
          </p:cNvPr>
          <p:cNvCxnSpPr/>
          <p:nvPr/>
        </p:nvCxnSpPr>
        <p:spPr>
          <a:xfrm flipH="1">
            <a:off x="5352839" y="2286006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C4208838-CEEF-4DA7-BA61-77080DAB9623}"/>
              </a:ext>
            </a:extLst>
          </p:cNvPr>
          <p:cNvCxnSpPr/>
          <p:nvPr/>
        </p:nvCxnSpPr>
        <p:spPr>
          <a:xfrm flipH="1">
            <a:off x="1217907" y="2227120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9F6B4BE-2693-4539-880F-578E2B83FC79}"/>
              </a:ext>
            </a:extLst>
          </p:cNvPr>
          <p:cNvSpPr/>
          <p:nvPr/>
        </p:nvSpPr>
        <p:spPr>
          <a:xfrm>
            <a:off x="814083" y="15240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C63E2C9-0537-4DFF-B182-AF9E34752032}"/>
              </a:ext>
            </a:extLst>
          </p:cNvPr>
          <p:cNvSpPr/>
          <p:nvPr/>
        </p:nvSpPr>
        <p:spPr>
          <a:xfrm>
            <a:off x="1356886" y="2036614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5501679" y="2073804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955376" y="3034355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1092536" y="2771337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2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4493307" y="3012991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4635846" y="2771337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2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8610600" y="3005575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297946" y="3529606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2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8649796" y="3621866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372530" y="4190090"/>
            <a:ext cx="294042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2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5808753" y="5029206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38397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28600" y="1263134"/>
            <a:ext cx="8763000" cy="4604271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Traùi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ñaát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chuùng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ta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voâ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cuøng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lôùn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. </a:t>
            </a:r>
            <a:endParaRPr lang="en-US" sz="3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23195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28600" y="1263134"/>
            <a:ext cx="8763000" cy="4604271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Traùi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cuûa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ta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voâ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lôùn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Nuùi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röøng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truøng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ñieäp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Ñoàng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xanh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bao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la. </a:t>
            </a:r>
            <a:endParaRPr lang="en-US" sz="3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061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28600" y="1263134"/>
            <a:ext cx="8763000" cy="4604271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Traùi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ñaát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cuûa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chuùng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ta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voâ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cuøng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lôùn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Nuùi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röøng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truøng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ñieäp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Ñoàng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xanh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VNI-Avo" pitchFamily="2" charset="0"/>
              </a:rPr>
              <a:t>bao</a:t>
            </a:r>
            <a:r>
              <a:rPr lang="en-US" sz="3000" b="1" dirty="0" smtClean="0">
                <a:solidFill>
                  <a:srgbClr val="002060"/>
                </a:solidFill>
                <a:latin typeface="VNI-Avo" pitchFamily="2" charset="0"/>
              </a:rPr>
              <a:t> la.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Baàu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trôøi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cao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roäng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.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Bieån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caû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meânh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VNI-Avo" pitchFamily="2" charset="0"/>
              </a:rPr>
              <a:t>moâng</a:t>
            </a:r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. </a:t>
            </a:r>
            <a:endParaRPr lang="en-US" sz="3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83484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99A62C94-4295-491F-96DF-086B382A3657}"/>
</file>

<file path=customXml/itemProps2.xml><?xml version="1.0" encoding="utf-8"?>
<ds:datastoreItem xmlns:ds="http://schemas.openxmlformats.org/officeDocument/2006/customXml" ds:itemID="{985FC2EA-82C0-47AF-BB1D-AB84C7FF44EC}"/>
</file>

<file path=customXml/itemProps3.xml><?xml version="1.0" encoding="utf-8"?>
<ds:datastoreItem xmlns:ds="http://schemas.openxmlformats.org/officeDocument/2006/customXml" ds:itemID="{FF16FD24-5E26-47C6-9902-F9913B3CFBDE}"/>
</file>

<file path=docProps/app.xml><?xml version="1.0" encoding="utf-8"?>
<Properties xmlns="http://schemas.openxmlformats.org/officeDocument/2006/extended-properties" xmlns:vt="http://schemas.openxmlformats.org/officeDocument/2006/docPropsVTypes">
  <TotalTime>4996</TotalTime>
  <Words>543</Words>
  <Application>Microsoft Office PowerPoint</Application>
  <PresentationFormat>On-screen Show (4:3)</PresentationFormat>
  <Paragraphs>81</Paragraphs>
  <Slides>22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VNI-Avo</vt:lpstr>
      <vt:lpstr>宋体</vt:lpstr>
      <vt:lpstr>Arial-SGK-TV</vt:lpstr>
      <vt:lpstr>Calibri</vt:lpstr>
      <vt:lpstr>Calibri Light</vt:lpstr>
      <vt:lpstr>Times New Roman</vt:lpstr>
      <vt:lpstr>Arial-Rounded</vt:lpstr>
      <vt:lpstr>Office Theme</vt:lpstr>
      <vt:lpstr>1_Default Design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Windows User</cp:lastModifiedBy>
  <cp:revision>373</cp:revision>
  <dcterms:created xsi:type="dcterms:W3CDTF">2006-08-16T00:00:00Z</dcterms:created>
  <dcterms:modified xsi:type="dcterms:W3CDTF">2022-08-23T14:51:00Z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