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26"/>
  </p:notesMasterIdLst>
  <p:sldIdLst>
    <p:sldId id="290" r:id="rId5"/>
    <p:sldId id="283" r:id="rId6"/>
    <p:sldId id="308" r:id="rId7"/>
    <p:sldId id="305" r:id="rId8"/>
    <p:sldId id="304" r:id="rId9"/>
    <p:sldId id="311" r:id="rId10"/>
    <p:sldId id="309" r:id="rId11"/>
    <p:sldId id="285" r:id="rId12"/>
    <p:sldId id="310" r:id="rId13"/>
    <p:sldId id="312" r:id="rId14"/>
    <p:sldId id="293" r:id="rId15"/>
    <p:sldId id="313" r:id="rId16"/>
    <p:sldId id="320" r:id="rId17"/>
    <p:sldId id="314" r:id="rId18"/>
    <p:sldId id="315" r:id="rId19"/>
    <p:sldId id="316" r:id="rId20"/>
    <p:sldId id="319" r:id="rId21"/>
    <p:sldId id="318" r:id="rId22"/>
    <p:sldId id="317" r:id="rId23"/>
    <p:sldId id="302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3 – 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8E217A-3972-4C06-9A52-4FBBDC17E39C}" type="slidenum">
              <a:rPr lang="en-US" sz="1200"/>
              <a:pPr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3206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8E217A-3972-4C06-9A52-4FBBDC17E39C}" type="slidenum">
              <a:rPr lang="en-US" sz="120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1146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D22594-FF91-4FA7-AECC-7C1A1A4AB9B9}" type="slidenum">
              <a:rPr lang="en-US" sz="1200"/>
              <a:pPr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1432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6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4" y="6218244"/>
            <a:ext cx="731839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5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56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9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27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01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9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63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7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5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92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0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20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06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4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40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9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68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9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02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99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57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11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0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64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12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14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55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7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3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2021/10/21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video" Target="file:///E:\CHUONG%20TRINH%20MOI\GIAO%20AN%20PP\TIENG%20VIET\bai%2021-%2025\bai%2024\409_20200731101152_b24_ua_kn.mp4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video" Target="file:///E:\CHUONG%20TRINH%20MOI\GIAO%20AN%20PP\TIENG%20VIET\bai%2021-%2025\bai%2024\409_20200801043610_b24_ua_kn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5.xml"/><Relationship Id="rId1" Type="http://schemas.openxmlformats.org/officeDocument/2006/relationships/video" Target="file:///E:\CHUONG%20TRINH%20MOI\GIAO%20AN%20PP\TIENG%20VIET\bai%2021-%2025\bai%2024\409_20200801043634_b24_ca-chua_kn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ACD21-5731-4355-A912-825BDC502AD9}"/>
              </a:ext>
            </a:extLst>
          </p:cNvPr>
          <p:cNvSpPr txBox="1"/>
          <p:nvPr/>
        </p:nvSpPr>
        <p:spPr>
          <a:xfrm>
            <a:off x="2832444" y="243147"/>
            <a:ext cx="230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GB" sz="72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7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B0657-3F3A-4CEF-BCB9-3457BAFF885B}"/>
              </a:ext>
            </a:extLst>
          </p:cNvPr>
          <p:cNvSpPr txBox="1"/>
          <p:nvPr/>
        </p:nvSpPr>
        <p:spPr>
          <a:xfrm>
            <a:off x="7153733" y="286422"/>
            <a:ext cx="230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GB" sz="72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37CA10-F2CC-45CE-836C-CF0482D50E43}"/>
              </a:ext>
            </a:extLst>
          </p:cNvPr>
          <p:cNvSpPr txBox="1"/>
          <p:nvPr/>
        </p:nvSpPr>
        <p:spPr>
          <a:xfrm>
            <a:off x="2063552" y="2110325"/>
            <a:ext cx="38404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thñ</a:t>
            </a:r>
            <a:r>
              <a:rPr lang="en-US" sz="5333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®«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4FBCAF-B8BB-42C0-89D3-DAD8E6779A2A}"/>
              </a:ext>
            </a:extLst>
          </p:cNvPr>
          <p:cNvSpPr txBox="1"/>
          <p:nvPr/>
        </p:nvSpPr>
        <p:spPr>
          <a:xfrm>
            <a:off x="6771175" y="2110325"/>
            <a:ext cx="374441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5333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</a:t>
            </a:r>
            <a:endParaRPr lang="en-US" sz="5333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A4F2A-84D9-4FF3-B80E-0F9D124134EC}"/>
              </a:ext>
            </a:extLst>
          </p:cNvPr>
          <p:cNvSpPr txBox="1"/>
          <p:nvPr/>
        </p:nvSpPr>
        <p:spPr>
          <a:xfrm>
            <a:off x="6769417" y="3299732"/>
            <a:ext cx="350371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</a:t>
            </a:r>
            <a:r>
              <a:rPr lang="en-US" sz="5333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tÝa</a:t>
            </a:r>
            <a:r>
              <a:rPr lang="en-US" sz="5333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t«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DB1AA7-6AE4-4678-9C5E-79A67B3CC03E}"/>
              </a:ext>
            </a:extLst>
          </p:cNvPr>
          <p:cNvSpPr/>
          <p:nvPr/>
        </p:nvSpPr>
        <p:spPr>
          <a:xfrm>
            <a:off x="8496267" y="2852937"/>
            <a:ext cx="96011" cy="201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2ABFE1-475E-48D6-9F26-1FC0488D3AB6}"/>
              </a:ext>
            </a:extLst>
          </p:cNvPr>
          <p:cNvSpPr txBox="1"/>
          <p:nvPr/>
        </p:nvSpPr>
        <p:spPr>
          <a:xfrm>
            <a:off x="2043600" y="3338531"/>
            <a:ext cx="304878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.VnAvant" panose="020B7200000000000000" pitchFamily="34" charset="0"/>
              </a:rPr>
              <a:t>th×a</a:t>
            </a:r>
            <a:r>
              <a:rPr lang="en-US" sz="5333" dirty="0">
                <a:latin typeface=".VnAvant" panose="020B7200000000000000" pitchFamily="34" charset="0"/>
              </a:rPr>
              <a:t> </a:t>
            </a:r>
            <a:r>
              <a:rPr lang="en-US" sz="5333" dirty="0" err="1">
                <a:latin typeface=".VnAvant" panose="020B7200000000000000" pitchFamily="34" charset="0"/>
              </a:rPr>
              <a:t>dÜa</a:t>
            </a:r>
            <a:r>
              <a:rPr lang="en-US" sz="5333" dirty="0">
                <a:latin typeface=".VnAvant" panose="020B7200000000000000" pitchFamily="34" charset="0"/>
              </a:rPr>
              <a:t> </a:t>
            </a:r>
            <a:endParaRPr lang="en-GB" sz="5333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A0E0C-65E8-4088-9D9A-F0E8B8A76117}"/>
              </a:ext>
            </a:extLst>
          </p:cNvPr>
          <p:cNvSpPr txBox="1"/>
          <p:nvPr/>
        </p:nvSpPr>
        <p:spPr>
          <a:xfrm>
            <a:off x="143339" y="4611768"/>
            <a:ext cx="1277912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latin typeface=".VnAvant" panose="020B7200000000000000" pitchFamily="34" charset="0"/>
              </a:rPr>
              <a:t>   BÐ chia </a:t>
            </a:r>
            <a:r>
              <a:rPr lang="en-US" sz="4267" dirty="0" err="1">
                <a:latin typeface=".VnAvant" panose="020B7200000000000000" pitchFamily="34" charset="0"/>
              </a:rPr>
              <a:t>th×a</a:t>
            </a:r>
            <a:r>
              <a:rPr lang="en-US" sz="4267" dirty="0">
                <a:latin typeface=".VnAvant" panose="020B7200000000000000" pitchFamily="34" charset="0"/>
              </a:rPr>
              <a:t>, chia </a:t>
            </a:r>
            <a:r>
              <a:rPr lang="en-US" sz="4267" dirty="0" err="1">
                <a:latin typeface=".VnAvant" panose="020B7200000000000000" pitchFamily="34" charset="0"/>
              </a:rPr>
              <a:t>dÜa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cho</a:t>
            </a:r>
            <a:r>
              <a:rPr lang="en-US" sz="4267" dirty="0">
                <a:latin typeface=".VnAvant" panose="020B7200000000000000" pitchFamily="34" charset="0"/>
              </a:rPr>
              <a:t> c¶ </a:t>
            </a:r>
            <a:r>
              <a:rPr lang="en-US" sz="4267" dirty="0" err="1">
                <a:latin typeface=".VnAvant" panose="020B7200000000000000" pitchFamily="34" charset="0"/>
              </a:rPr>
              <a:t>nh</a:t>
            </a:r>
            <a:r>
              <a:rPr lang="en-US" sz="4267" dirty="0">
                <a:latin typeface=".VnAvant" panose="020B7200000000000000" pitchFamily="34" charset="0"/>
              </a:rPr>
              <a:t>µ. </a:t>
            </a:r>
            <a:r>
              <a:rPr lang="en-US" sz="4267" dirty="0" err="1">
                <a:latin typeface=".VnAvant" panose="020B7200000000000000" pitchFamily="34" charset="0"/>
              </a:rPr>
              <a:t>Th×a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dÜa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</a:p>
          <a:p>
            <a:r>
              <a:rPr lang="en-US" sz="4267" dirty="0">
                <a:latin typeface=".VnAvant" panose="020B7200000000000000" pitchFamily="34" charset="0"/>
              </a:rPr>
              <a:t>to </a:t>
            </a:r>
            <a:r>
              <a:rPr lang="en-US" sz="4267" dirty="0" err="1">
                <a:latin typeface=".VnAvant" panose="020B7200000000000000" pitchFamily="34" charset="0"/>
              </a:rPr>
              <a:t>cho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bè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mÑ</a:t>
            </a:r>
            <a:r>
              <a:rPr lang="en-US" sz="4267" dirty="0">
                <a:latin typeface=".VnAvant" panose="020B7200000000000000" pitchFamily="34" charset="0"/>
              </a:rPr>
              <a:t>. </a:t>
            </a:r>
            <a:r>
              <a:rPr lang="en-US" sz="4267" dirty="0" err="1">
                <a:latin typeface=".VnAvant" panose="020B7200000000000000" pitchFamily="34" charset="0"/>
              </a:rPr>
              <a:t>Th×a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dÜa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nhá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cho</a:t>
            </a:r>
            <a:r>
              <a:rPr lang="en-US" sz="4267" dirty="0">
                <a:latin typeface=".VnAvant" panose="020B7200000000000000" pitchFamily="34" charset="0"/>
              </a:rPr>
              <a:t> </a:t>
            </a:r>
            <a:r>
              <a:rPr lang="en-US" sz="4267" dirty="0" err="1">
                <a:latin typeface=".VnAvant" panose="020B7200000000000000" pitchFamily="34" charset="0"/>
              </a:rPr>
              <a:t>bÐ</a:t>
            </a:r>
            <a:r>
              <a:rPr lang="en-US" sz="4267" dirty="0">
                <a:latin typeface=".VnAvant" panose="020B7200000000000000" pitchFamily="34" charset="0"/>
              </a:rPr>
              <a:t>. </a:t>
            </a:r>
            <a:endParaRPr lang="en-GB" sz="4267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  <p:bldP spid="14" grpId="0"/>
      <p:bldP spid="10" grpId="0"/>
      <p:bldP spid="1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950" y="5353050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chua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dưa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lê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436436" y="5913869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666886" y="5953214"/>
            <a:ext cx="785473" cy="157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9783524" y="5901509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019" b="61981"/>
          <a:stretch>
            <a:fillRect/>
          </a:stretch>
        </p:blipFill>
        <p:spPr bwMode="auto">
          <a:xfrm>
            <a:off x="991313" y="-24765"/>
            <a:ext cx="9813046" cy="537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13603"/>
            <a:ext cx="1809750" cy="647451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>
            <a:off x="838200" y="6455205"/>
            <a:ext cx="10630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163524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31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549" y="110035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cua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84626" y="111573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6600" b="1" dirty="0" err="1">
                <a:solidFill>
                  <a:prstClr val="black"/>
                </a:solidFill>
                <a:latin typeface=".VnAvant" pitchFamily="34" charset="0"/>
              </a:rPr>
              <a:t>đũ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a</a:t>
            </a:r>
            <a:endParaRPr lang="en-US" sz="54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57731" y="1115735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</a:t>
            </a:r>
            <a:r>
              <a:rPr lang="en-US" sz="5400" b="1" dirty="0" err="1">
                <a:solidFill>
                  <a:prstClr val="black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5400" b="1" dirty="0">
              <a:solidFill>
                <a:prstClr val="black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908" y="3729979"/>
            <a:ext cx="2857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cµ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1031" y="3734530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móa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0282" y="4807525"/>
            <a:ext cx="105103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MÑ ®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chî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c¸,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MÑ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c¶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8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ữ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d­</a:t>
            </a:r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800" b="1" dirty="0" err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sz="4800" b="1" dirty="0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lª.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4017" y="-88447"/>
            <a:ext cx="138873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ua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49522" y="-49872"/>
            <a:ext cx="168821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ư</a:t>
            </a:r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a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90550" y="2171648"/>
            <a:ext cx="1823708" cy="10604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öa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4626" y="2166908"/>
            <a:ext cx="1823708" cy="10651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5400" b="1" dirty="0" err="1">
                <a:solidFill>
                  <a:srgbClr val="00B0F0"/>
                </a:solidFill>
                <a:latin typeface=".VnAvant" pitchFamily="34" charset="0"/>
              </a:rPr>
              <a:t>øa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78702" y="2166909"/>
            <a:ext cx="2106796" cy="10651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sz="5400" b="1" dirty="0" err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solidFill>
                  <a:prstClr val="black"/>
                </a:solidFill>
                <a:latin typeface=".VnAvant" pitchFamily="34" charset="0"/>
              </a:rPr>
              <a:t>­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6225437" y="3683812"/>
            <a:ext cx="30178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lê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8976579" y="3637646"/>
            <a:ext cx="30178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ử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sổ</a:t>
            </a:r>
            <a:endParaRPr lang="en-US" sz="48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/>
      <p:bldP spid="12" grpId="0"/>
      <p:bldP spid="19" grpId="0"/>
      <p:bldP spid="16" grpId="0" animBg="1"/>
      <p:bldP spid="17" grpId="0" animBg="1"/>
      <p:bldP spid="18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183" y="120315"/>
            <a:ext cx="9998243" cy="6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8" y="96254"/>
            <a:ext cx="2639075" cy="10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7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1655763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  <p:pic>
        <p:nvPicPr>
          <p:cNvPr id="2" name="409_20200731101152_b24_ua_k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287"/>
            <a:ext cx="6863173" cy="413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ua.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3173" y="1473451"/>
            <a:ext cx="5395219" cy="38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1655763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  <p:pic>
        <p:nvPicPr>
          <p:cNvPr id="2" name="409_20200801043610_b24_ua_k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10" y="1687245"/>
            <a:ext cx="5945804" cy="370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ư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0051" y="1687245"/>
            <a:ext cx="5990769" cy="42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1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9_20200801043634_b24_ca-chua_k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11" y="1732984"/>
            <a:ext cx="10122383" cy="334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1655763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</p:spTree>
    <p:extLst>
      <p:ext uri="{BB962C8B-B14F-4D97-AF65-F5344CB8AC3E}">
        <p14:creationId xmlns:p14="http://schemas.microsoft.com/office/powerpoint/2010/main" val="37373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à chu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850" y="-144371"/>
            <a:ext cx="9976720" cy="7002371"/>
          </a:xfrm>
        </p:spPr>
      </p:pic>
    </p:spTree>
    <p:extLst>
      <p:ext uri="{BB962C8B-B14F-4D97-AF65-F5344CB8AC3E}">
        <p14:creationId xmlns:p14="http://schemas.microsoft.com/office/powerpoint/2010/main" val="35471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96" y="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43" y="0"/>
            <a:ext cx="10044735" cy="6020554"/>
          </a:xfrm>
        </p:spPr>
      </p:pic>
    </p:spTree>
    <p:extLst>
      <p:ext uri="{BB962C8B-B14F-4D97-AF65-F5344CB8AC3E}">
        <p14:creationId xmlns:p14="http://schemas.microsoft.com/office/powerpoint/2010/main" val="46682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1655763" y="228600"/>
            <a:ext cx="3352800" cy="60960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000" b="1" i="1">
                <a:solidFill>
                  <a:srgbClr val="0000FF"/>
                </a:solidFill>
              </a:rPr>
              <a:t>Viết bảng con</a:t>
            </a:r>
            <a:r>
              <a:rPr lang="en-US" sz="4000" b="1" i="1"/>
              <a:t> </a:t>
            </a:r>
            <a:endParaRPr lang="vi-VN" sz="4000" b="1" i="1"/>
          </a:p>
        </p:txBody>
      </p:sp>
      <p:pic>
        <p:nvPicPr>
          <p:cNvPr id="2" name="dưa lê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9195" y="977587"/>
            <a:ext cx="7498548" cy="58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551460" y="1543023"/>
            <a:ext cx="7826932" cy="1446801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algn="l"/>
            <a:r>
              <a:rPr lang="en-GB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GB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24: 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endParaRPr sz="9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7047" y="-190099"/>
            <a:ext cx="5266227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8000" dirty="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8000" b="1" dirty="0" err="1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Tiếng</a:t>
            </a:r>
            <a:r>
              <a:rPr lang="en-US" altLang="zh-CN" sz="8000" b="1" dirty="0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8000" b="1" dirty="0" err="1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Việt</a:t>
            </a:r>
            <a:endParaRPr lang="en-US" altLang="zh-CN" sz="8000" b="1" dirty="0">
              <a:solidFill>
                <a:srgbClr val="002060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18" y="-10237"/>
            <a:ext cx="3338793" cy="2745048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980" y="3330429"/>
            <a:ext cx="4558019" cy="29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013" y="7"/>
            <a:ext cx="4363243" cy="1123383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defTabSz="1219110">
              <a:buClr>
                <a:srgbClr val="000000"/>
              </a:buClr>
              <a:defRPr/>
            </a:pP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70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70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417643" y="1198563"/>
            <a:ext cx="9542463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17639" y="2882903"/>
            <a:ext cx="9637712" cy="1003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lnSpc>
                <a:spcPct val="150000"/>
              </a:lnSpc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51" y="2640477"/>
            <a:ext cx="146787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4450" tIns="44450" rIns="44450" bIns="44450" spcCol="1270" anchor="ctr"/>
            <a:lstStyle/>
            <a:p>
              <a:pPr algn="ctr" defTabSz="15556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5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7" y="917393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7310" tIns="67310" rIns="67310" bIns="67310" spcCol="1270" anchor="ctr"/>
            <a:lstStyle/>
            <a:p>
              <a:pPr algn="ctr" defTabSz="235567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00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444628" y="4667258"/>
            <a:ext cx="9636125" cy="1001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lnSpc>
                <a:spcPct val="150000"/>
              </a:lnSpc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qua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Azota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0651" y="4427945"/>
            <a:ext cx="146787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0" tIns="82550" rIns="82550" bIns="82550" spcCol="1270" anchor="ctr"/>
            <a:lstStyle/>
            <a:p>
              <a:pPr algn="ctr" defTabSz="28890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65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9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11" y="2910838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9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4" y="476477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7674" y="3621024"/>
            <a:ext cx="4128457" cy="1107988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dist" defTabSz="121911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89" b="12219"/>
          <a:stretch>
            <a:fillRect/>
          </a:stretch>
        </p:blipFill>
        <p:spPr bwMode="auto">
          <a:xfrm>
            <a:off x="-1012101" y="-689801"/>
            <a:ext cx="13462101" cy="5600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1399" y="4787930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Mẹ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đưa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Hà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đến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lớp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học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múa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1399" y="4787930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Mẹ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ưa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Hà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đến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lớp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học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</a:t>
            </a:r>
            <a:r>
              <a:rPr kumimoji="0" lang="en-US" sz="6000" b="0" i="0" u="none" strike="noStrike" kern="1200" cap="none" spc="-12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úa</a:t>
            </a:r>
            <a:r>
              <a:rPr kumimoji="0" lang="en-US" sz="6000" b="0" i="0" u="none" strike="noStrike" kern="1200" cap="none" spc="-1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14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50229" y="1621971"/>
            <a:ext cx="391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16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3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15543" y="1948543"/>
            <a:ext cx="353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16600" b="1" dirty="0" err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16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76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>
            <a:grpSpLocks/>
          </p:cNvGrpSpPr>
          <p:nvPr/>
        </p:nvGrpSpPr>
        <p:grpSpPr bwMode="auto">
          <a:xfrm>
            <a:off x="2188028" y="2762704"/>
            <a:ext cx="7467600" cy="2885167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34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  <p:sp>
          <p:nvSpPr>
            <p:cNvPr id="9235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5258934" y="959376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ua</a:t>
            </a:r>
            <a:r>
              <a:rPr lang="en-US" sz="5400" b="1" dirty="0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3713163" y="2923268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5400" b="1" dirty="0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271658" y="2923269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ua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5030108" y="4346324"/>
            <a:ext cx="22415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0000FF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7200" b="1" dirty="0" err="1">
                <a:solidFill>
                  <a:srgbClr val="FF33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úa</a:t>
            </a:r>
            <a:endParaRPr lang="en-US" sz="7200" b="1" dirty="0">
              <a:solidFill>
                <a:srgbClr val="FF33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5725886" y="809911"/>
            <a:ext cx="152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ư</a:t>
            </a:r>
            <a:r>
              <a:rPr lang="en-US" sz="7200" b="1" dirty="0" err="1">
                <a:solidFill>
                  <a:srgbClr val="FF33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endParaRPr lang="en-US" sz="7200" b="1" dirty="0">
              <a:solidFill>
                <a:srgbClr val="FF33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819172" y="2826237"/>
            <a:ext cx="6869113" cy="2772000"/>
            <a:chOff x="384" y="1680"/>
            <a:chExt cx="1680" cy="96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231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  <p:sp>
          <p:nvSpPr>
            <p:cNvPr id="9232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4196557" y="3057387"/>
            <a:ext cx="152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0000FF"/>
                </a:solidFill>
                <a:latin typeface=".VnArial" panose="020B7200000000000000" pitchFamily="34" charset="0"/>
                <a:cs typeface="Arial" panose="020B0604020202020204" pitchFamily="34" charset="0"/>
              </a:rPr>
              <a:t>đ</a:t>
            </a:r>
            <a:r>
              <a:rPr lang="en-US" sz="7200" b="1" dirty="0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7249886" y="2888798"/>
            <a:ext cx="152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0" b="1" dirty="0" err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7200" b="1" dirty="0" err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7200" b="1" dirty="0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27" name="Text Box 9"/>
          <p:cNvSpPr txBox="1">
            <a:spLocks noChangeArrowheads="1"/>
          </p:cNvSpPr>
          <p:nvPr/>
        </p:nvSpPr>
        <p:spPr bwMode="auto">
          <a:xfrm>
            <a:off x="7315200" y="3573369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5331563" y="4327812"/>
            <a:ext cx="23726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7200" b="1" dirty="0" err="1">
                <a:solidFill>
                  <a:srgbClr val="0000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đ</a:t>
            </a:r>
            <a:r>
              <a:rPr lang="en-US" sz="8000" b="1" dirty="0" err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7200" b="1" dirty="0" err="1">
                <a:solidFill>
                  <a:srgbClr val="FF33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endParaRPr lang="en-US" sz="7200" b="1" dirty="0">
              <a:solidFill>
                <a:srgbClr val="FF33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8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ua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204" y="3631535"/>
            <a:ext cx="2541864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c</a:t>
            </a:r>
            <a:r>
              <a:rPr lang="en-US" sz="8800" b="1" dirty="0" err="1">
                <a:solidFill>
                  <a:srgbClr val="00B0F0"/>
                </a:solidFill>
                <a:latin typeface=".VnAvant" pitchFamily="34" charset="0"/>
              </a:rPr>
              <a:t>öa</a:t>
            </a:r>
            <a:endParaRPr lang="en-US" sz="8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d</a:t>
            </a:r>
            <a:r>
              <a:rPr lang="en-US" sz="8800" b="1" dirty="0" err="1">
                <a:solidFill>
                  <a:srgbClr val="00B0F0"/>
                </a:solidFill>
                <a:latin typeface=".VnAvant" pitchFamily="34" charset="0"/>
              </a:rPr>
              <a:t>øa</a:t>
            </a:r>
            <a:endParaRPr lang="en-US" sz="8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59858" y="3628239"/>
            <a:ext cx="3478052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8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en-US" sz="8800" b="1" dirty="0" err="1">
                <a:solidFill>
                  <a:srgbClr val="00B0F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</a:t>
            </a:r>
            <a:r>
              <a:rPr lang="en-US" sz="8800" b="1" dirty="0">
                <a:solidFill>
                  <a:prstClr val="black"/>
                </a:solidFill>
                <a:latin typeface=".VnAvant" pitchFamily="34" charset="0"/>
              </a:rPr>
              <a:t>­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687675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11500" b="1" dirty="0" err="1">
                <a:solidFill>
                  <a:prstClr val="black"/>
                </a:solidFill>
                <a:latin typeface=".VnAvant" pitchFamily="34" charset="0"/>
              </a:rPr>
              <a:t>đ</a:t>
            </a:r>
            <a:r>
              <a:rPr lang="en-US" sz="11500" b="1" dirty="0" err="1">
                <a:solidFill>
                  <a:srgbClr val="FF0000"/>
                </a:solidFill>
                <a:latin typeface=".VnAvant" pitchFamily="34" charset="0"/>
              </a:rPr>
              <a:t>ũ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4916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r</a:t>
            </a:r>
            <a:r>
              <a:rPr lang="en-US" sz="8800" b="1" dirty="0" err="1">
                <a:solidFill>
                  <a:srgbClr val="FF0000"/>
                </a:solidFill>
                <a:latin typeface=".VnAvant" pitchFamily="34" charset="0"/>
              </a:rPr>
              <a:t>ïa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36512"/>
            <a:ext cx="29432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281907" y="3026117"/>
            <a:ext cx="30178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cà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chua</a:t>
            </a:r>
            <a:endParaRPr lang="en-US" sz="5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611269" y="3015116"/>
            <a:ext cx="3017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múa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ô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319213" y="5666639"/>
            <a:ext cx="30178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lê</a:t>
            </a:r>
            <a:endParaRPr lang="en-US" sz="5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7834993" y="5510469"/>
            <a:ext cx="30178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US" sz="60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ử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sổ</a:t>
            </a:r>
            <a:endParaRPr lang="en-US" sz="5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7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5" t="62222" r="45712" b="24445"/>
          <a:stretch>
            <a:fillRect/>
          </a:stretch>
        </p:blipFill>
        <p:spPr bwMode="auto">
          <a:xfrm>
            <a:off x="6720795" y="592000"/>
            <a:ext cx="3849234" cy="24690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9" t="65807" r="65154" b="24419"/>
          <a:stretch>
            <a:fillRect/>
          </a:stretch>
        </p:blipFill>
        <p:spPr bwMode="auto">
          <a:xfrm>
            <a:off x="879703" y="760230"/>
            <a:ext cx="3822246" cy="226668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1" t="62305" r="3600" b="24445"/>
          <a:stretch>
            <a:fillRect/>
          </a:stretch>
        </p:blipFill>
        <p:spPr bwMode="auto">
          <a:xfrm>
            <a:off x="7067891" y="3742658"/>
            <a:ext cx="3561216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81907" y="3026115"/>
            <a:ext cx="30178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cà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chua</a:t>
            </a:r>
            <a:endParaRPr lang="en-US" sz="54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7611269" y="3026115"/>
            <a:ext cx="3017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múa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ô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319213" y="5666639"/>
            <a:ext cx="301783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ư</a:t>
            </a:r>
            <a:r>
              <a:rPr 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lê</a:t>
            </a:r>
            <a:endParaRPr lang="en-US" sz="5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834993" y="5510469"/>
            <a:ext cx="30178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en-US" sz="6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ử</a:t>
            </a:r>
            <a:r>
              <a:rPr lang="en-US" sz="5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  <a:r>
              <a:rPr lang="en-US" sz="5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sổ</a:t>
            </a:r>
            <a:endParaRPr lang="en-US" sz="54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ưa lê: &amp;#39;Thần dược&amp;#39; hạ huyết áp, tốt cho tim, đẹp 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11" y="3939041"/>
            <a:ext cx="2755939" cy="191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3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686A226-BC31-4D4B-9429-43222C1FE8B2}"/>
</file>

<file path=customXml/itemProps2.xml><?xml version="1.0" encoding="utf-8"?>
<ds:datastoreItem xmlns:ds="http://schemas.openxmlformats.org/officeDocument/2006/customXml" ds:itemID="{32A1A520-90F2-4B46-A1CC-06F91D156653}"/>
</file>

<file path=customXml/itemProps3.xml><?xml version="1.0" encoding="utf-8"?>
<ds:datastoreItem xmlns:ds="http://schemas.openxmlformats.org/officeDocument/2006/customXml" ds:itemID="{FA2FB7C1-AADD-4684-B66C-DA7D8957EF0C}"/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969</TotalTime>
  <Words>236</Words>
  <Application>Microsoft Office PowerPoint</Application>
  <PresentationFormat>Widescreen</PresentationFormat>
  <Paragraphs>66</Paragraphs>
  <Slides>21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.VnArial</vt:lpstr>
      <vt:lpstr>.VnAvant</vt:lpstr>
      <vt:lpstr>Arial</vt:lpstr>
      <vt:lpstr>Arial-Rounded</vt:lpstr>
      <vt:lpstr>Arvo</vt:lpstr>
      <vt:lpstr>Calibri</vt:lpstr>
      <vt:lpstr>Calibri Light</vt:lpstr>
      <vt:lpstr>Century Gothic</vt:lpstr>
      <vt:lpstr>Montserrat Medium</vt:lpstr>
      <vt:lpstr>r0c0i Linotte</vt:lpstr>
      <vt:lpstr>Times New Roman</vt:lpstr>
      <vt:lpstr>Office Theme</vt:lpstr>
      <vt:lpstr>1_Office Theme</vt:lpstr>
      <vt:lpstr>1_Office 主题​​</vt:lpstr>
      <vt:lpstr>2_Office Theme</vt:lpstr>
      <vt:lpstr>PowerPoint Presentation</vt:lpstr>
      <vt:lpstr>Bài 24:  ua – ưa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Nguyễn Thị Huyền Trang</cp:lastModifiedBy>
  <cp:revision>102</cp:revision>
  <dcterms:created xsi:type="dcterms:W3CDTF">2020-05-19T07:29:54Z</dcterms:created>
  <dcterms:modified xsi:type="dcterms:W3CDTF">2021-10-21T00:49:23Z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