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  <p:sldMasterId id="2147483673" r:id="rId6"/>
    <p:sldMasterId id="2147483686" r:id="rId7"/>
  </p:sldMasterIdLst>
  <p:notesMasterIdLst>
    <p:notesMasterId r:id="rId26"/>
  </p:notesMasterIdLst>
  <p:sldIdLst>
    <p:sldId id="283" r:id="rId8"/>
    <p:sldId id="321" r:id="rId9"/>
    <p:sldId id="305" r:id="rId10"/>
    <p:sldId id="304" r:id="rId11"/>
    <p:sldId id="311" r:id="rId12"/>
    <p:sldId id="309" r:id="rId13"/>
    <p:sldId id="285" r:id="rId14"/>
    <p:sldId id="310" r:id="rId15"/>
    <p:sldId id="312" r:id="rId16"/>
    <p:sldId id="323" r:id="rId17"/>
    <p:sldId id="293" r:id="rId18"/>
    <p:sldId id="313" r:id="rId19"/>
    <p:sldId id="320" r:id="rId20"/>
    <p:sldId id="314" r:id="rId21"/>
    <p:sldId id="315" r:id="rId22"/>
    <p:sldId id="316" r:id="rId23"/>
    <p:sldId id="322" r:id="rId24"/>
    <p:sldId id="30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3" clrIdx="0">
    <p:extLst>
      <p:ext uri="{19B8F6BF-5375-455C-9EA6-DF929625EA0E}">
        <p15:presenceInfo xmlns:p15="http://schemas.microsoft.com/office/powerpoint/2012/main" xmlns="" userId="1db757596e9239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92" d="100"/>
          <a:sy n="92" d="100"/>
        </p:scale>
        <p:origin x="-72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068E03-81C4-4358-BF05-B6CEDB6CA7FD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8970D-A1FA-4974-A86B-DAC731F40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002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9150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922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x-none" sz="1200" dirty="0"/>
              <a:t>2</a:t>
            </a:fld>
            <a:endParaRPr lang="en-US" altLang="x-none" sz="1200" dirty="0"/>
          </a:p>
        </p:txBody>
      </p:sp>
    </p:spTree>
    <p:extLst>
      <p:ext uri="{BB962C8B-B14F-4D97-AF65-F5344CB8AC3E}">
        <p14:creationId xmlns:p14="http://schemas.microsoft.com/office/powerpoint/2010/main" val="3877272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B8E217A-3972-4C06-9A52-4FBBDC17E39C}" type="slidenum">
              <a:rPr lang="en-US" sz="1200"/>
              <a:pPr/>
              <a:t>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33206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B8E217A-3972-4C06-9A52-4FBBDC17E39C}" type="slidenum">
              <a:rPr lang="en-US" sz="1200"/>
              <a:pPr/>
              <a:t>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511461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CD22594-FF91-4FA7-AECC-7C1A1A4AB9B9}" type="slidenum">
              <a:rPr lang="en-US" sz="1200"/>
              <a:pPr/>
              <a:t>8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314328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18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97638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4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0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6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1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084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125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756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199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3265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9275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8580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901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657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8940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1635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0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0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5715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7054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2921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2104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5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5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5206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2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9063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8489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540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667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9594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8680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4982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9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9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4551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nd design">
  <p:cSld name="Blank and desig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9;p81"/>
          <p:cNvGrpSpPr>
            <a:grpSpLocks/>
          </p:cNvGrpSpPr>
          <p:nvPr/>
        </p:nvGrpSpPr>
        <p:grpSpPr bwMode="auto">
          <a:xfrm rot="5400000">
            <a:off x="7787485" y="2470944"/>
            <a:ext cx="6892927" cy="1916112"/>
            <a:chOff x="961825" y="1874825"/>
            <a:chExt cx="1540250" cy="304500"/>
          </a:xfrm>
        </p:grpSpPr>
        <p:sp>
          <p:nvSpPr>
            <p:cNvPr id="3" name="Google Shape;50;p81"/>
            <p:cNvSpPr/>
            <p:nvPr/>
          </p:nvSpPr>
          <p:spPr>
            <a:xfrm>
              <a:off x="961825" y="1873563"/>
              <a:ext cx="1540250" cy="228564"/>
            </a:xfrm>
            <a:custGeom>
              <a:avLst/>
              <a:gdLst/>
              <a:ahLst/>
              <a:cxnLst/>
              <a:rect l="l" t="t" r="r" b="b"/>
              <a:pathLst>
                <a:path w="61607" h="9139" extrusionOk="0">
                  <a:moveTo>
                    <a:pt x="0" y="1"/>
                  </a:moveTo>
                  <a:cubicBezTo>
                    <a:pt x="0" y="1"/>
                    <a:pt x="8577" y="9085"/>
                    <a:pt x="18717" y="9138"/>
                  </a:cubicBezTo>
                  <a:cubicBezTo>
                    <a:pt x="18758" y="9138"/>
                    <a:pt x="18800" y="9138"/>
                    <a:pt x="18841" y="9138"/>
                  </a:cubicBezTo>
                  <a:cubicBezTo>
                    <a:pt x="28811" y="9138"/>
                    <a:pt x="34708" y="2774"/>
                    <a:pt x="42198" y="2250"/>
                  </a:cubicBezTo>
                  <a:cubicBezTo>
                    <a:pt x="42725" y="2213"/>
                    <a:pt x="43251" y="2196"/>
                    <a:pt x="43773" y="2196"/>
                  </a:cubicBezTo>
                  <a:cubicBezTo>
                    <a:pt x="53257" y="2196"/>
                    <a:pt x="61606" y="7948"/>
                    <a:pt x="61606" y="7948"/>
                  </a:cubicBezTo>
                  <a:lnTo>
                    <a:pt x="61606" y="1"/>
                  </a:lnTo>
                  <a:close/>
                </a:path>
              </a:pathLst>
            </a:custGeom>
            <a:solidFill>
              <a:srgbClr val="FF883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89" eaLnBrk="0" fontAlgn="base" hangingPunct="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51;p81"/>
            <p:cNvSpPr/>
            <p:nvPr/>
          </p:nvSpPr>
          <p:spPr>
            <a:xfrm>
              <a:off x="1769552" y="1951013"/>
              <a:ext cx="732523" cy="228312"/>
            </a:xfrm>
            <a:custGeom>
              <a:avLst/>
              <a:gdLst/>
              <a:ahLst/>
              <a:cxnLst/>
              <a:rect l="l" t="t" r="r" b="b"/>
              <a:pathLst>
                <a:path w="29302" h="9130" extrusionOk="0">
                  <a:moveTo>
                    <a:pt x="11904" y="1"/>
                  </a:moveTo>
                  <a:cubicBezTo>
                    <a:pt x="8174" y="1"/>
                    <a:pt x="4164" y="979"/>
                    <a:pt x="1" y="3607"/>
                  </a:cubicBezTo>
                  <a:cubicBezTo>
                    <a:pt x="3309" y="2311"/>
                    <a:pt x="6516" y="1798"/>
                    <a:pt x="9520" y="1798"/>
                  </a:cubicBezTo>
                  <a:cubicBezTo>
                    <a:pt x="20255" y="1798"/>
                    <a:pt x="28398" y="8349"/>
                    <a:pt x="29302" y="9130"/>
                  </a:cubicBezTo>
                  <a:lnTo>
                    <a:pt x="29302" y="6004"/>
                  </a:lnTo>
                  <a:cubicBezTo>
                    <a:pt x="25095" y="3549"/>
                    <a:pt x="19007" y="1"/>
                    <a:pt x="11904" y="1"/>
                  </a:cubicBezTo>
                  <a:close/>
                </a:path>
              </a:pathLst>
            </a:custGeom>
            <a:solidFill>
              <a:srgbClr val="F76937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89" eaLnBrk="0" fontAlgn="base" hangingPunct="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52;p81"/>
            <p:cNvSpPr/>
            <p:nvPr/>
          </p:nvSpPr>
          <p:spPr>
            <a:xfrm>
              <a:off x="1204108" y="1874825"/>
              <a:ext cx="594532" cy="77449"/>
            </a:xfrm>
            <a:custGeom>
              <a:avLst/>
              <a:gdLst/>
              <a:ahLst/>
              <a:cxnLst/>
              <a:rect l="l" t="t" r="r" b="b"/>
              <a:pathLst>
                <a:path w="23776" h="3096" extrusionOk="0">
                  <a:moveTo>
                    <a:pt x="0" y="1"/>
                  </a:moveTo>
                  <a:cubicBezTo>
                    <a:pt x="3023" y="1501"/>
                    <a:pt x="5861" y="3096"/>
                    <a:pt x="11888" y="3096"/>
                  </a:cubicBezTo>
                  <a:cubicBezTo>
                    <a:pt x="17915" y="3096"/>
                    <a:pt x="20753" y="1498"/>
                    <a:pt x="23776" y="1"/>
                  </a:cubicBezTo>
                  <a:close/>
                </a:path>
              </a:pathLst>
            </a:custGeom>
            <a:solidFill>
              <a:srgbClr val="FFC14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89" eaLnBrk="0" fontAlgn="base" hangingPunct="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Google Shape;48;p81"/>
          <p:cNvSpPr txBox="1">
            <a:spLocks noGrp="1"/>
          </p:cNvSpPr>
          <p:nvPr>
            <p:ph type="sldNum" idx="10"/>
          </p:nvPr>
        </p:nvSpPr>
        <p:spPr>
          <a:xfrm>
            <a:off x="11398253" y="6218243"/>
            <a:ext cx="731839" cy="523875"/>
          </a:xfrm>
        </p:spPr>
        <p:txBody>
          <a:bodyPr lIns="91423" tIns="91423" rIns="91423" bIns="91423" anchor="t">
            <a:noAutofit/>
          </a:bodyPr>
          <a:lstStyle>
            <a:lvl1pPr>
              <a:buClr>
                <a:srgbClr val="000000"/>
              </a:buClr>
              <a:buSzPts val="1200"/>
              <a:buFont typeface="Arial" pitchFamily="34" charset="0"/>
              <a:buNone/>
              <a:defRPr sz="1600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457189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914377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1371566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1828754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defRPr/>
            </a:pPr>
            <a:fld id="{E4C5D936-E5C1-40F1-A553-8D5750AF2A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Google Shape;53;p81"/>
          <p:cNvSpPr txBox="1">
            <a:spLocks noGrp="1"/>
          </p:cNvSpPr>
          <p:nvPr>
            <p:ph type="sldNum" idx="11"/>
          </p:nvPr>
        </p:nvSpPr>
        <p:spPr>
          <a:xfrm>
            <a:off x="11066464" y="6122993"/>
            <a:ext cx="731837" cy="523875"/>
          </a:xfrm>
        </p:spPr>
        <p:txBody>
          <a:bodyPr lIns="91423" tIns="91423" rIns="91423" bIns="91423" anchor="t">
            <a:noAutofit/>
          </a:bodyPr>
          <a:lstStyle>
            <a:lvl1pPr>
              <a:buClr>
                <a:srgbClr val="000000"/>
              </a:buClr>
              <a:buSzPts val="1300"/>
              <a:buFont typeface="Arial" pitchFamily="34" charset="0"/>
              <a:buNone/>
              <a:defRPr sz="17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457189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914377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1371566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1828754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defRPr/>
            </a:pPr>
            <a:fld id="{3B0395AC-F529-491C-BF74-D7D126399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6023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1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9996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2576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9119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3017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864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813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4125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143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1558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0379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139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0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0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964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6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9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9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3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2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781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438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70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823873" y="1606556"/>
            <a:ext cx="8573990" cy="1446801"/>
          </a:xfrm>
          <a:prstGeom prst="rect">
            <a:avLst/>
          </a:prstGeom>
        </p:spPr>
        <p:txBody>
          <a:bodyPr spcFirstLastPara="1" vert="horz" wrap="square" lIns="121897" tIns="121897" rIns="121897" bIns="121897" rtlCol="0" anchor="ctr" anchorCtr="0">
            <a:noAutofit/>
          </a:bodyPr>
          <a:lstStyle/>
          <a:p>
            <a:pPr algn="l"/>
            <a:r>
              <a:rPr lang="en-GB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GB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26:  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Qu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</a:t>
            </a:r>
            <a:endParaRPr sz="9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06" y="2329957"/>
            <a:ext cx="1868041" cy="45110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87047" y="-190099"/>
            <a:ext cx="5266227" cy="1938990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 rtlCol="0">
            <a:spAutoFit/>
          </a:bodyPr>
          <a:lstStyle/>
          <a:p>
            <a:pPr algn="ctr" defTabSz="914377">
              <a:lnSpc>
                <a:spcPct val="150000"/>
              </a:lnSpc>
            </a:pPr>
            <a:r>
              <a:rPr lang="en-US" altLang="zh-CN" sz="8000" dirty="0">
                <a:solidFill>
                  <a:srgbClr val="FF0000"/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 </a:t>
            </a:r>
            <a:r>
              <a:rPr lang="en-US" altLang="zh-CN" sz="8000" b="1" dirty="0" err="1">
                <a:solidFill>
                  <a:srgbClr val="002060"/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Tiếng</a:t>
            </a:r>
            <a:r>
              <a:rPr lang="en-US" altLang="zh-CN" sz="8000" b="1" dirty="0">
                <a:solidFill>
                  <a:srgbClr val="002060"/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altLang="zh-CN" sz="8000" b="1" dirty="0" err="1">
                <a:solidFill>
                  <a:srgbClr val="002060"/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Việt</a:t>
            </a:r>
            <a:endParaRPr lang="en-US" altLang="zh-CN" sz="8000" b="1" dirty="0">
              <a:solidFill>
                <a:srgbClr val="002060"/>
              </a:solidFill>
              <a:latin typeface="Times New Roman" pitchFamily="18" charset="0"/>
              <a:ea typeface="Segoe UI Black" panose="020B0A02040204020203" pitchFamily="34" charset="0"/>
              <a:cs typeface="Times New Roman" pitchFamily="18" charset="0"/>
            </a:endParaRPr>
          </a:p>
        </p:txBody>
      </p:sp>
      <p:pic>
        <p:nvPicPr>
          <p:cNvPr id="7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7"/>
          <a:stretch/>
        </p:blipFill>
        <p:spPr>
          <a:xfrm>
            <a:off x="-19018" y="-10237"/>
            <a:ext cx="3338793" cy="2745048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3980" y="3330429"/>
            <a:ext cx="4558019" cy="290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30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1208" y="1764101"/>
            <a:ext cx="5239758" cy="1066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>
                <a:latin typeface=".VnAvant" panose="020B7200000000000000" pitchFamily="34" charset="0"/>
                <a:cs typeface="Arial" pitchFamily="34" charset="0"/>
              </a:rPr>
              <a:t>Bà ra Thủ đô.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3AEAE9B-9AD1-4E30-A098-FF7E90416454}"/>
              </a:ext>
            </a:extLst>
          </p:cNvPr>
          <p:cNvSpPr txBox="1"/>
          <p:nvPr/>
        </p:nvSpPr>
        <p:spPr>
          <a:xfrm>
            <a:off x="4833451" y="1764101"/>
            <a:ext cx="6296236" cy="1066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b="1" dirty="0">
                <a:latin typeface=".VnAvant" panose="020B7200000000000000" pitchFamily="34" charset="0"/>
                <a:cs typeface="Arial" pitchFamily="34" charset="0"/>
              </a:rPr>
              <a:t>Bà cho bé quà quê.</a:t>
            </a:r>
            <a:endParaRPr lang="en-US" sz="4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4F7A719-D3E9-4527-B246-C5D461ADD1AF}"/>
              </a:ext>
            </a:extLst>
          </p:cNvPr>
          <p:cNvSpPr txBox="1"/>
          <p:nvPr/>
        </p:nvSpPr>
        <p:spPr>
          <a:xfrm>
            <a:off x="996341" y="3028365"/>
            <a:ext cx="10021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b="1" dirty="0">
                <a:latin typeface=".VnAvant" panose="020B7200000000000000" pitchFamily="34" charset="0"/>
                <a:cs typeface="Arial" pitchFamily="34" charset="0"/>
              </a:rPr>
              <a:t>Bố đưa bà đi Bờ Hồ, đi phố cổ.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32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7" y="83812"/>
            <a:ext cx="1466175" cy="76347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84017" y="41864"/>
            <a:ext cx="1388738" cy="9233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5400" b="1" dirty="0" err="1">
                <a:solidFill>
                  <a:srgbClr val="FF0066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</a:t>
            </a:r>
            <a:endParaRPr lang="en-US" sz="5400" b="1" dirty="0">
              <a:solidFill>
                <a:srgbClr val="FF0066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49522" y="80439"/>
            <a:ext cx="1688218" cy="9233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5400" b="1" dirty="0" err="1">
                <a:solidFill>
                  <a:srgbClr val="FF0066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</a:t>
            </a:r>
            <a:endParaRPr lang="en-US" sz="5400" b="1" dirty="0">
              <a:solidFill>
                <a:srgbClr val="FF0066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969E077C-0E1B-453D-ACC0-0815CAA81D99}"/>
              </a:ext>
            </a:extLst>
          </p:cNvPr>
          <p:cNvSpPr txBox="1"/>
          <p:nvPr/>
        </p:nvSpPr>
        <p:spPr>
          <a:xfrm>
            <a:off x="605188" y="4470207"/>
            <a:ext cx="11503653" cy="1654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latin typeface=".VnAvant" panose="020B7200000000000000" pitchFamily="34" charset="0"/>
                <a:cs typeface="Arial" pitchFamily="34" charset="0"/>
              </a:rPr>
              <a:t>Bà ra Thủ đô. Bà cho bé quà quê. Bố đưa bà đi Bờ Hồ, đi phố cổ.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629938" y="878284"/>
            <a:ext cx="1686700" cy="99184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vi-VN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533464" y="2370058"/>
            <a:ext cx="1881329" cy="981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</a:t>
            </a:r>
            <a:r>
              <a:rPr lang="vi-VN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ạ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741613" y="2338617"/>
            <a:ext cx="2082808" cy="98451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</a:t>
            </a:r>
            <a:r>
              <a:rPr lang="vi-VN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ê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338265" y="2264811"/>
            <a:ext cx="1722718" cy="90338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</a:t>
            </a:r>
            <a:r>
              <a:rPr lang="vi-VN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ế</a:t>
            </a:r>
            <a:endParaRPr lang="en-US" sz="4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924014" y="893664"/>
            <a:ext cx="1848745" cy="83210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382176" y="893663"/>
            <a:ext cx="1634896" cy="83210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vi-VN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 Box 9"/>
          <p:cNvSpPr txBox="1">
            <a:spLocks noChangeArrowheads="1"/>
          </p:cNvSpPr>
          <p:nvPr/>
        </p:nvSpPr>
        <p:spPr bwMode="auto">
          <a:xfrm>
            <a:off x="8338265" y="3513464"/>
            <a:ext cx="251384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4000" b="1" dirty="0" smtClean="0">
                <a:latin typeface=".VnAvant" panose="020B7200000000000000" pitchFamily="34" charset="0"/>
                <a:cs typeface="Arial" panose="020B0604020202020204" pitchFamily="34" charset="0"/>
              </a:rPr>
              <a:t>quả khế</a:t>
            </a:r>
            <a:endParaRPr lang="en-US" sz="4000" b="1" dirty="0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6" name="Text Box 9">
            <a:extLst>
              <a:ext uri="{FF2B5EF4-FFF2-40B4-BE49-F238E27FC236}">
                <a16:creationId xmlns="" xmlns:a16="http://schemas.microsoft.com/office/drawing/2014/main" id="{0B22186E-EB13-430E-A657-4023B1230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655" y="3591055"/>
            <a:ext cx="251384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4000" b="1" dirty="0" smtClean="0">
                <a:latin typeface=".VnAvant" panose="020B7200000000000000" pitchFamily="34" charset="0"/>
                <a:cs typeface="Arial" panose="020B0604020202020204" pitchFamily="34" charset="0"/>
              </a:rPr>
              <a:t>pha trà</a:t>
            </a:r>
            <a:endParaRPr lang="en-US" sz="4000" b="1" dirty="0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7" name="Text Box 9">
            <a:extLst>
              <a:ext uri="{FF2B5EF4-FFF2-40B4-BE49-F238E27FC236}">
                <a16:creationId xmlns="" xmlns:a16="http://schemas.microsoft.com/office/drawing/2014/main" id="{B5F3A7F3-9D08-44B8-9297-FFC008620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9173" y="3621585"/>
            <a:ext cx="251384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4000" b="1" dirty="0">
                <a:latin typeface=".VnAvant" panose="020B7200000000000000" pitchFamily="34" charset="0"/>
                <a:cs typeface="Arial" panose="020B0604020202020204" pitchFamily="34" charset="0"/>
              </a:rPr>
              <a:t>p</a:t>
            </a:r>
            <a:r>
              <a:rPr lang="vi-VN" sz="4000" b="1" dirty="0" smtClean="0">
                <a:latin typeface=".VnAvant" panose="020B7200000000000000" pitchFamily="34" charset="0"/>
                <a:cs typeface="Arial" panose="020B0604020202020204" pitchFamily="34" charset="0"/>
              </a:rPr>
              <a:t>hố cổ</a:t>
            </a:r>
            <a:endParaRPr lang="en-US" sz="4000" b="1" dirty="0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8" name="Text Box 9">
            <a:extLst>
              <a:ext uri="{FF2B5EF4-FFF2-40B4-BE49-F238E27FC236}">
                <a16:creationId xmlns="" xmlns:a16="http://schemas.microsoft.com/office/drawing/2014/main" id="{B8FE4C55-2017-4381-A42D-F123F6595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1874" y="3533762"/>
            <a:ext cx="356134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4000" b="1" dirty="0" smtClean="0">
                <a:latin typeface=".VnAvant" panose="020B7200000000000000" pitchFamily="34" charset="0"/>
                <a:cs typeface="Arial" panose="020B0604020202020204" pitchFamily="34" charset="0"/>
              </a:rPr>
              <a:t>quê nhà</a:t>
            </a:r>
            <a:endParaRPr lang="en-US" sz="4000" b="1" dirty="0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65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/>
      <p:bldP spid="46" grpId="0"/>
      <p:bldP spid="47" grpId="0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256F8F7-95BA-432B-874F-D81842FC2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158" y="96254"/>
            <a:ext cx="2639075" cy="10070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8C3C900-DC06-45ED-BD45-6C2411685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21" y="1103278"/>
            <a:ext cx="7796804" cy="570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72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87" y="2197608"/>
            <a:ext cx="78321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76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"/>
          <p:cNvSpPr>
            <a:spLocks noChangeArrowheads="1"/>
          </p:cNvSpPr>
          <p:nvPr/>
        </p:nvSpPr>
        <p:spPr bwMode="auto">
          <a:xfrm>
            <a:off x="769938" y="238125"/>
            <a:ext cx="3352800" cy="609600"/>
          </a:xfrm>
          <a:prstGeom prst="rect">
            <a:avLst/>
          </a:prstGeom>
          <a:solidFill>
            <a:srgbClr val="FFFFCC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4000" b="1" i="1">
                <a:solidFill>
                  <a:srgbClr val="0000FF"/>
                </a:solidFill>
              </a:rPr>
              <a:t>Viết bảng con</a:t>
            </a:r>
            <a:r>
              <a:rPr lang="en-US" sz="4000" b="1" i="1"/>
              <a:t> </a:t>
            </a:r>
            <a:endParaRPr lang="vi-VN" sz="4000" b="1" i="1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78C921F-17C5-45E2-8CF3-3135AC290D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09" y="1473450"/>
            <a:ext cx="4646754" cy="3703469"/>
          </a:xfrm>
          <a:prstGeom prst="rect">
            <a:avLst/>
          </a:prstGeom>
        </p:spPr>
      </p:pic>
      <p:pic>
        <p:nvPicPr>
          <p:cNvPr id="6" name="ph">
            <a:hlinkClick r:id="" action="ppaction://media"/>
            <a:extLst>
              <a:ext uri="{FF2B5EF4-FFF2-40B4-BE49-F238E27FC236}">
                <a16:creationId xmlns="" xmlns:a16="http://schemas.microsoft.com/office/drawing/2014/main" id="{5B671F9B-F5AF-4E9C-B38F-F72577B5D5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05487" y="228600"/>
            <a:ext cx="6016766" cy="599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"/>
          <p:cNvSpPr>
            <a:spLocks noChangeArrowheads="1"/>
          </p:cNvSpPr>
          <p:nvPr/>
        </p:nvSpPr>
        <p:spPr bwMode="auto">
          <a:xfrm>
            <a:off x="1655763" y="228600"/>
            <a:ext cx="3352800" cy="609600"/>
          </a:xfrm>
          <a:prstGeom prst="rect">
            <a:avLst/>
          </a:prstGeom>
          <a:solidFill>
            <a:srgbClr val="FFFFCC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4000" b="1" i="1">
                <a:solidFill>
                  <a:srgbClr val="0000FF"/>
                </a:solidFill>
              </a:rPr>
              <a:t>Viết bảng con</a:t>
            </a:r>
            <a:r>
              <a:rPr lang="en-US" sz="4000" b="1" i="1"/>
              <a:t> </a:t>
            </a:r>
            <a:endParaRPr lang="vi-VN" sz="4000" b="1" i="1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C41B834-30FD-4DC3-A98E-6AF62A3779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56" y="1687245"/>
            <a:ext cx="4156194" cy="3884029"/>
          </a:xfrm>
          <a:prstGeom prst="rect">
            <a:avLst/>
          </a:prstGeom>
        </p:spPr>
      </p:pic>
      <p:pic>
        <p:nvPicPr>
          <p:cNvPr id="6" name="qu">
            <a:hlinkClick r:id="" action="ppaction://media"/>
            <a:extLst>
              <a:ext uri="{FF2B5EF4-FFF2-40B4-BE49-F238E27FC236}">
                <a16:creationId xmlns="" xmlns:a16="http://schemas.microsoft.com/office/drawing/2014/main" id="{A61EBC59-188D-4CFF-AA0D-EDF1B14002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92775" y="1253815"/>
            <a:ext cx="6318250" cy="462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1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10"/>
          <p:cNvSpPr>
            <a:spLocks noChangeArrowheads="1"/>
          </p:cNvSpPr>
          <p:nvPr/>
        </p:nvSpPr>
        <p:spPr bwMode="auto">
          <a:xfrm>
            <a:off x="616309" y="295275"/>
            <a:ext cx="3352800" cy="609600"/>
          </a:xfrm>
          <a:prstGeom prst="rect">
            <a:avLst/>
          </a:prstGeom>
          <a:solidFill>
            <a:srgbClr val="FFFFCC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4000" b="1" i="1" dirty="0" err="1">
                <a:solidFill>
                  <a:srgbClr val="0000FF"/>
                </a:solidFill>
              </a:rPr>
              <a:t>Viết</a:t>
            </a:r>
            <a:r>
              <a:rPr lang="en-US" sz="4000" b="1" i="1" dirty="0">
                <a:solidFill>
                  <a:srgbClr val="0000FF"/>
                </a:solidFill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</a:rPr>
              <a:t>bảng</a:t>
            </a:r>
            <a:r>
              <a:rPr lang="en-US" sz="4000" b="1" i="1" dirty="0">
                <a:solidFill>
                  <a:srgbClr val="0000FF"/>
                </a:solidFill>
              </a:rPr>
              <a:t> con</a:t>
            </a:r>
            <a:r>
              <a:rPr lang="en-US" sz="4000" b="1" i="1" dirty="0"/>
              <a:t> </a:t>
            </a:r>
            <a:endParaRPr lang="vi-VN" sz="4000" b="1" i="1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FFDE115-7BDA-4597-8DE1-9FF8B25CB4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2" y="1955534"/>
            <a:ext cx="4529215" cy="2590145"/>
          </a:xfrm>
          <a:prstGeom prst="rect">
            <a:avLst/>
          </a:prstGeom>
        </p:spPr>
      </p:pic>
      <p:pic>
        <p:nvPicPr>
          <p:cNvPr id="5" name="pha tra">
            <a:hlinkClick r:id="" action="ppaction://media"/>
            <a:extLst>
              <a:ext uri="{FF2B5EF4-FFF2-40B4-BE49-F238E27FC236}">
                <a16:creationId xmlns="" xmlns:a16="http://schemas.microsoft.com/office/drawing/2014/main" id="{A7B5A7DF-D7A0-4FF3-85D6-A43F213335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8563" y="1171575"/>
            <a:ext cx="7155335" cy="415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32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10"/>
          <p:cNvSpPr>
            <a:spLocks noChangeArrowheads="1"/>
          </p:cNvSpPr>
          <p:nvPr/>
        </p:nvSpPr>
        <p:spPr bwMode="auto">
          <a:xfrm>
            <a:off x="444859" y="331822"/>
            <a:ext cx="3352800" cy="609600"/>
          </a:xfrm>
          <a:prstGeom prst="rect">
            <a:avLst/>
          </a:prstGeom>
          <a:solidFill>
            <a:srgbClr val="FFFFCC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4000" b="1" i="1" dirty="0" err="1">
                <a:solidFill>
                  <a:srgbClr val="0000FF"/>
                </a:solidFill>
              </a:rPr>
              <a:t>Viết</a:t>
            </a:r>
            <a:r>
              <a:rPr lang="en-US" sz="4000" b="1" i="1" dirty="0">
                <a:solidFill>
                  <a:srgbClr val="0000FF"/>
                </a:solidFill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</a:rPr>
              <a:t>bảng</a:t>
            </a:r>
            <a:r>
              <a:rPr lang="en-US" sz="4000" b="1" i="1" dirty="0">
                <a:solidFill>
                  <a:srgbClr val="0000FF"/>
                </a:solidFill>
              </a:rPr>
              <a:t> con</a:t>
            </a:r>
            <a:r>
              <a:rPr lang="en-US" sz="4000" b="1" i="1" dirty="0"/>
              <a:t> </a:t>
            </a:r>
            <a:endParaRPr lang="vi-VN" sz="4000" b="1" i="1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ED18A07-2CF6-4C80-93E9-4E36EC06C2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5" y="2090737"/>
            <a:ext cx="4526788" cy="2676525"/>
          </a:xfrm>
          <a:prstGeom prst="rect">
            <a:avLst/>
          </a:prstGeom>
        </p:spPr>
      </p:pic>
      <p:pic>
        <p:nvPicPr>
          <p:cNvPr id="6" name="que nha">
            <a:hlinkClick r:id="" action="ppaction://media"/>
            <a:extLst>
              <a:ext uri="{FF2B5EF4-FFF2-40B4-BE49-F238E27FC236}">
                <a16:creationId xmlns="" xmlns:a16="http://schemas.microsoft.com/office/drawing/2014/main" id="{2E9E1722-1032-43A1-8A73-94DAB30DBD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9235" y="636622"/>
            <a:ext cx="7283450" cy="558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38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1304477" y="673429"/>
            <a:ext cx="2439219" cy="287593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6168" y="1925411"/>
            <a:ext cx="6528960" cy="398795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25711" y="2910838"/>
            <a:ext cx="11401209" cy="5833713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3083039"/>
            <a:ext cx="12192000" cy="377496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877854" y="476477"/>
            <a:ext cx="8170041" cy="5745655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7674" y="3621024"/>
            <a:ext cx="4128457" cy="1107988"/>
          </a:xfrm>
          <a:prstGeom prst="rect">
            <a:avLst/>
          </a:prstGeom>
          <a:noFill/>
        </p:spPr>
        <p:txBody>
          <a:bodyPr wrap="square" lIns="121912" tIns="60956" rIns="121912" bIns="60956" rtlCol="0">
            <a:spAutoFit/>
          </a:bodyPr>
          <a:lstStyle/>
          <a:p>
            <a:pPr algn="dist" defTabSz="1219110"/>
            <a:r>
              <a:rPr lang="en-US" altLang="zh-CN" sz="6400" b="1" spc="-4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Hẹn</a:t>
            </a:r>
            <a:r>
              <a:rPr lang="en-US" altLang="zh-CN" sz="6400" b="1" spc="-4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altLang="zh-CN" sz="6400" b="1" spc="-4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gặp</a:t>
            </a:r>
            <a:r>
              <a:rPr lang="en-US" altLang="zh-CN" sz="6400" b="1" spc="-4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altLang="zh-CN" sz="6400" b="1" spc="-4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lại</a:t>
            </a:r>
            <a:r>
              <a:rPr lang="en-US" altLang="zh-CN" sz="6400" b="1" spc="-4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endParaRPr lang="zh-CN" altLang="en-US" sz="6400" b="1" spc="-4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latin typeface="Times New Roman" pitchFamily="18" charset="0"/>
              <a:ea typeface="方正粗圆_GBK" panose="03000509000000000000" pitchFamily="65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71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6C60FC8-0BD2-44AD-8419-90F364C5C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72" y="490372"/>
            <a:ext cx="10816655" cy="3624428"/>
          </a:xfrm>
          <a:prstGeom prst="rect">
            <a:avLst/>
          </a:prstGeom>
        </p:spPr>
      </p:pic>
      <p:sp>
        <p:nvSpPr>
          <p:cNvPr id="6" name="Text Box 2"/>
          <p:cNvSpPr txBox="1"/>
          <p:nvPr/>
        </p:nvSpPr>
        <p:spPr>
          <a:xfrm>
            <a:off x="2312260" y="4630118"/>
            <a:ext cx="8493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Cả nhà từ phố về thăm quê.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16579" y="1507671"/>
            <a:ext cx="391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ECA1832-AA98-46A5-9AAE-9356688EC05B}"/>
              </a:ext>
            </a:extLst>
          </p:cNvPr>
          <p:cNvSpPr txBox="1"/>
          <p:nvPr/>
        </p:nvSpPr>
        <p:spPr>
          <a:xfrm>
            <a:off x="6960054" y="1507671"/>
            <a:ext cx="391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</a:t>
            </a:r>
            <a:endParaRPr lang="en-US" sz="1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36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41401" y="1869885"/>
            <a:ext cx="3530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4782F3D-DCF4-4486-ADCE-53E493DC2920}"/>
              </a:ext>
            </a:extLst>
          </p:cNvPr>
          <p:cNvSpPr txBox="1"/>
          <p:nvPr/>
        </p:nvSpPr>
        <p:spPr>
          <a:xfrm>
            <a:off x="7477651" y="1869885"/>
            <a:ext cx="3530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</a:t>
            </a:r>
            <a:endParaRPr lang="en-US" sz="16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76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30"/>
          <p:cNvGrpSpPr>
            <a:grpSpLocks/>
          </p:cNvGrpSpPr>
          <p:nvPr/>
        </p:nvGrpSpPr>
        <p:grpSpPr bwMode="auto">
          <a:xfrm>
            <a:off x="2188028" y="2762704"/>
            <a:ext cx="7467600" cy="2885167"/>
            <a:chOff x="384" y="1680"/>
            <a:chExt cx="1680" cy="96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234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sz="5400">
                <a:cs typeface="Times New Roman" pitchFamily="18" charset="0"/>
              </a:endParaRPr>
            </a:p>
          </p:txBody>
        </p:sp>
        <p:sp>
          <p:nvSpPr>
            <p:cNvPr id="9235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36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sz="5400">
                <a:cs typeface="Times New Roman" pitchFamily="18" charset="0"/>
              </a:endParaRPr>
            </a:p>
          </p:txBody>
        </p:sp>
      </p:grpSp>
      <p:sp>
        <p:nvSpPr>
          <p:cNvPr id="37" name="Text Box 9"/>
          <p:cNvSpPr txBox="1">
            <a:spLocks noChangeArrowheads="1"/>
          </p:cNvSpPr>
          <p:nvPr/>
        </p:nvSpPr>
        <p:spPr bwMode="auto">
          <a:xfrm>
            <a:off x="5258934" y="959376"/>
            <a:ext cx="152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7200" b="1" dirty="0" err="1">
                <a:solidFill>
                  <a:srgbClr val="FF3300"/>
                </a:solidFill>
                <a:cs typeface="Times New Roman" pitchFamily="18" charset="0"/>
              </a:rPr>
              <a:t>ph</a:t>
            </a:r>
            <a:r>
              <a:rPr lang="en-US" sz="5400" b="1" dirty="0">
                <a:solidFill>
                  <a:srgbClr val="FF3300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3713163" y="2923268"/>
            <a:ext cx="152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7200" b="1" dirty="0" err="1">
                <a:solidFill>
                  <a:srgbClr val="FF0000"/>
                </a:solidFill>
                <a:cs typeface="Times New Roman" pitchFamily="18" charset="0"/>
              </a:rPr>
              <a:t>ph</a:t>
            </a:r>
            <a:r>
              <a:rPr lang="en-US" sz="5400" b="1" dirty="0">
                <a:solidFill>
                  <a:srgbClr val="FF3300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39" name="Text Box 9"/>
          <p:cNvSpPr txBox="1">
            <a:spLocks noChangeArrowheads="1"/>
          </p:cNvSpPr>
          <p:nvPr/>
        </p:nvSpPr>
        <p:spPr bwMode="auto">
          <a:xfrm>
            <a:off x="7320819" y="2923268"/>
            <a:ext cx="152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7200" b="1">
                <a:solidFill>
                  <a:srgbClr val="0070C0"/>
                </a:solidFill>
                <a:cs typeface="Times New Roman" pitchFamily="18" charset="0"/>
              </a:rPr>
              <a:t>ô</a:t>
            </a:r>
            <a:r>
              <a:rPr lang="en-US" sz="7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endParaRPr lang="en-US" sz="72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4907733" y="4326415"/>
            <a:ext cx="22415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7200" b="1" dirty="0" err="1" smtClean="0">
                <a:solidFill>
                  <a:srgbClr val="FF0000"/>
                </a:solidFill>
                <a:cs typeface="Times New Roman" pitchFamily="18" charset="0"/>
              </a:rPr>
              <a:t>Ph</a:t>
            </a:r>
            <a:r>
              <a:rPr lang="vi-VN" sz="7200" b="1" dirty="0">
                <a:solidFill>
                  <a:srgbClr val="0070C0"/>
                </a:solidFill>
                <a:cs typeface="Times New Roman" pitchFamily="18" charset="0"/>
              </a:rPr>
              <a:t>ố</a:t>
            </a:r>
            <a:endParaRPr lang="en-US" sz="7200" b="1" dirty="0">
              <a:solidFill>
                <a:srgbClr val="0070C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15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5725886" y="809911"/>
            <a:ext cx="15240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000" b="1" dirty="0" err="1">
                <a:solidFill>
                  <a:srgbClr val="FF3300"/>
                </a:solidFill>
                <a:cs typeface="Times New Roman" pitchFamily="18" charset="0"/>
              </a:rPr>
              <a:t>qu</a:t>
            </a:r>
            <a:endParaRPr lang="en-US" sz="7200" b="1" dirty="0">
              <a:solidFill>
                <a:srgbClr val="FF3300"/>
              </a:solidFill>
              <a:cs typeface="Times New Roman" pitchFamily="18" charset="0"/>
            </a:endParaRPr>
          </a:p>
        </p:txBody>
      </p:sp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2819172" y="2826237"/>
            <a:ext cx="6869113" cy="2772000"/>
            <a:chOff x="384" y="1680"/>
            <a:chExt cx="1680" cy="96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231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sz="5400">
                <a:latin typeface="Arial" panose="020B0604020202020204" pitchFamily="34" charset="0"/>
              </a:endParaRPr>
            </a:p>
          </p:txBody>
        </p:sp>
        <p:sp>
          <p:nvSpPr>
            <p:cNvPr id="9232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3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sz="5400">
                <a:latin typeface="Arial" panose="020B0604020202020204" pitchFamily="34" charset="0"/>
              </a:endParaRPr>
            </a:p>
          </p:txBody>
        </p:sp>
      </p:grpSp>
      <p:sp>
        <p:nvSpPr>
          <p:cNvPr id="47" name="Text Box 9"/>
          <p:cNvSpPr txBox="1">
            <a:spLocks noChangeArrowheads="1"/>
          </p:cNvSpPr>
          <p:nvPr/>
        </p:nvSpPr>
        <p:spPr bwMode="auto">
          <a:xfrm>
            <a:off x="4196557" y="3057387"/>
            <a:ext cx="152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7200" b="1" dirty="0" err="1">
                <a:solidFill>
                  <a:srgbClr val="FF0000"/>
                </a:solidFill>
                <a:cs typeface="Times New Roman" pitchFamily="18" charset="0"/>
              </a:rPr>
              <a:t>qu</a:t>
            </a:r>
            <a:r>
              <a:rPr lang="en-US" sz="7200" b="1" dirty="0">
                <a:solidFill>
                  <a:srgbClr val="FF3300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48" name="Text Box 9"/>
          <p:cNvSpPr txBox="1">
            <a:spLocks noChangeArrowheads="1"/>
          </p:cNvSpPr>
          <p:nvPr/>
        </p:nvSpPr>
        <p:spPr bwMode="auto">
          <a:xfrm>
            <a:off x="7249886" y="2888798"/>
            <a:ext cx="15240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8000" b="1" dirty="0">
                <a:solidFill>
                  <a:srgbClr val="0070C0"/>
                </a:solidFill>
                <a:cs typeface="Times New Roman" pitchFamily="18" charset="0"/>
              </a:rPr>
              <a:t>ê</a:t>
            </a:r>
            <a:endParaRPr lang="en-US" sz="7200" b="1" dirty="0">
              <a:solidFill>
                <a:srgbClr val="FF3300"/>
              </a:solidFill>
              <a:cs typeface="Times New Roman" pitchFamily="18" charset="0"/>
            </a:endParaRPr>
          </a:p>
        </p:txBody>
      </p:sp>
      <p:sp>
        <p:nvSpPr>
          <p:cNvPr id="9227" name="Text Box 9"/>
          <p:cNvSpPr txBox="1">
            <a:spLocks noChangeArrowheads="1"/>
          </p:cNvSpPr>
          <p:nvPr/>
        </p:nvSpPr>
        <p:spPr bwMode="auto">
          <a:xfrm>
            <a:off x="7315200" y="3573369"/>
            <a:ext cx="1524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>
                <a:solidFill>
                  <a:srgbClr val="FF33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5331563" y="4327812"/>
            <a:ext cx="237263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7200" b="1" dirty="0" err="1" smtClean="0">
                <a:solidFill>
                  <a:srgbClr val="FF0000"/>
                </a:solidFill>
                <a:cs typeface="Times New Roman" pitchFamily="18" charset="0"/>
              </a:rPr>
              <a:t>qu</a:t>
            </a:r>
            <a:r>
              <a:rPr lang="vi-VN" sz="7200" b="1" dirty="0">
                <a:solidFill>
                  <a:srgbClr val="0070C0"/>
                </a:solidFill>
                <a:cs typeface="Times New Roman" pitchFamily="18" charset="0"/>
              </a:rPr>
              <a:t>ê</a:t>
            </a:r>
            <a:endParaRPr lang="en-US" sz="7200" b="1" dirty="0">
              <a:solidFill>
                <a:srgbClr val="0070C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28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7" grpId="0"/>
      <p:bldP spid="48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92677" y="1333850"/>
            <a:ext cx="2348919" cy="133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8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vi-VN" sz="8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endParaRPr lang="en-US" sz="8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7" y="83812"/>
            <a:ext cx="1466175" cy="7634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96204" y="3631535"/>
            <a:ext cx="2541864" cy="133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8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</a:t>
            </a:r>
            <a:r>
              <a:rPr lang="vi-VN" sz="8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ạ</a:t>
            </a:r>
            <a:endParaRPr lang="en-US" sz="8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84625" y="3628239"/>
            <a:ext cx="2348919" cy="133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8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</a:t>
            </a:r>
            <a:r>
              <a:rPr lang="vi-VN" sz="8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ê</a:t>
            </a:r>
            <a:endParaRPr lang="en-US" sz="8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44916" y="3628239"/>
            <a:ext cx="2533977" cy="133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8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</a:t>
            </a:r>
            <a:r>
              <a:rPr lang="vi-VN" sz="8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ế</a:t>
            </a:r>
            <a:endParaRPr lang="en-US" sz="8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86754" y="1349230"/>
            <a:ext cx="2687675" cy="133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8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vi-VN" sz="8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</a:t>
            </a:r>
            <a:endParaRPr lang="en-US" sz="8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44915" y="1349230"/>
            <a:ext cx="2348919" cy="133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8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vi-VN" sz="8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</a:t>
            </a:r>
            <a:endParaRPr lang="en-US" sz="8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58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7295127" y="6026102"/>
            <a:ext cx="301783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5400" b="1" dirty="0" smtClean="0">
                <a:latin typeface=".VnAvant" panose="020B7200000000000000" pitchFamily="34" charset="0"/>
                <a:cs typeface="Arial" panose="020B0604020202020204" pitchFamily="34" charset="0"/>
              </a:rPr>
              <a:t>quả khế</a:t>
            </a:r>
            <a:endParaRPr lang="en-US" sz="5400" b="1" dirty="0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9137F69D-370D-4005-B22A-1B13C0D09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40" y="-336174"/>
            <a:ext cx="4288925" cy="3181347"/>
          </a:xfrm>
          <a:prstGeom prst="rect">
            <a:avLst/>
          </a:prstGeom>
        </p:spPr>
      </p:pic>
      <p:sp>
        <p:nvSpPr>
          <p:cNvPr id="32" name="Text Box 9">
            <a:extLst>
              <a:ext uri="{FF2B5EF4-FFF2-40B4-BE49-F238E27FC236}">
                <a16:creationId xmlns="" xmlns:a16="http://schemas.microsoft.com/office/drawing/2014/main" id="{0B22186E-EB13-430E-A657-4023B1230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3906" y="2492736"/>
            <a:ext cx="3017837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5400" b="1" dirty="0" smtClean="0">
                <a:latin typeface=".VnAvant" panose="020B7200000000000000" pitchFamily="34" charset="0"/>
                <a:cs typeface="Arial" panose="020B0604020202020204" pitchFamily="34" charset="0"/>
              </a:rPr>
              <a:t>pha trà</a:t>
            </a:r>
            <a:endParaRPr lang="en-US" sz="5400" b="1" dirty="0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3" name="Text Box 9">
            <a:extLst>
              <a:ext uri="{FF2B5EF4-FFF2-40B4-BE49-F238E27FC236}">
                <a16:creationId xmlns="" xmlns:a16="http://schemas.microsoft.com/office/drawing/2014/main" id="{B5F3A7F3-9D08-44B8-9297-FFC008620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2128" y="2875811"/>
            <a:ext cx="3017838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5400" b="1" dirty="0">
                <a:latin typeface=".VnAvant" panose="020B7200000000000000" pitchFamily="34" charset="0"/>
                <a:cs typeface="Arial" panose="020B0604020202020204" pitchFamily="34" charset="0"/>
              </a:rPr>
              <a:t>p</a:t>
            </a:r>
            <a:r>
              <a:rPr lang="vi-VN" sz="5400" b="1" dirty="0" smtClean="0">
                <a:latin typeface=".VnAvant" panose="020B7200000000000000" pitchFamily="34" charset="0"/>
                <a:cs typeface="Arial" panose="020B0604020202020204" pitchFamily="34" charset="0"/>
              </a:rPr>
              <a:t>hố cổ</a:t>
            </a:r>
            <a:endParaRPr lang="en-US" sz="5400" b="1" dirty="0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Box 9">
            <a:extLst>
              <a:ext uri="{FF2B5EF4-FFF2-40B4-BE49-F238E27FC236}">
                <a16:creationId xmlns="" xmlns:a16="http://schemas.microsoft.com/office/drawing/2014/main" id="{B8FE4C55-2017-4381-A42D-F123F6595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719" y="5934670"/>
            <a:ext cx="427534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5400" b="1" dirty="0" smtClean="0">
                <a:latin typeface=".VnAvant" panose="020B7200000000000000" pitchFamily="34" charset="0"/>
                <a:cs typeface="Arial" panose="020B0604020202020204" pitchFamily="34" charset="0"/>
              </a:rPr>
              <a:t>quê nhà</a:t>
            </a:r>
            <a:endParaRPr lang="en-US" sz="5400" b="1" dirty="0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Từ câu chuyện phát huy giá trị khu phố cổ Hà Nộ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969" y="77343"/>
            <a:ext cx="4267071" cy="276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àng cổ Đường Lâm-Du lịch Nam Phương Caravan &amp;amp; Teambuild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08" y="3423605"/>
            <a:ext cx="4111517" cy="251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ạn đã biết những lợi ích này của quả khế ! - Vietble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127" y="3777172"/>
            <a:ext cx="3424176" cy="224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04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4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3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4994" y="4797012"/>
            <a:ext cx="111917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.VnAvant" panose="020B7200000000000000" pitchFamily="34" charset="0"/>
                <a:cs typeface="Arial" pitchFamily="34" charset="0"/>
              </a:rPr>
              <a:t>    </a:t>
            </a:r>
            <a:r>
              <a:rPr lang="vi-VN" sz="3200" b="1" dirty="0" smtClean="0">
                <a:latin typeface=".VnAvant" panose="020B7200000000000000" pitchFamily="34" charset="0"/>
                <a:cs typeface="Arial" pitchFamily="34" charset="0"/>
              </a:rPr>
              <a:t>Bà ra Thủ đô. Bà cho bé quà quê. Bố đưa bà đi Bờ Hồ, đi phố cổ.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Đường nối Thẳng 8">
            <a:extLst>
              <a:ext uri="{FF2B5EF4-FFF2-40B4-BE49-F238E27FC236}">
                <a16:creationId xmlns="" xmlns:a16="http://schemas.microsoft.com/office/drawing/2014/main" id="{941B548F-9E9D-424F-AFD7-976BAB460E9C}"/>
              </a:ext>
            </a:extLst>
          </p:cNvPr>
          <p:cNvCxnSpPr>
            <a:cxnSpLocks/>
          </p:cNvCxnSpPr>
          <p:nvPr/>
        </p:nvCxnSpPr>
        <p:spPr>
          <a:xfrm flipV="1">
            <a:off x="6992412" y="5540565"/>
            <a:ext cx="678294" cy="123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8">
            <a:extLst>
              <a:ext uri="{FF2B5EF4-FFF2-40B4-BE49-F238E27FC236}">
                <a16:creationId xmlns="" xmlns:a16="http://schemas.microsoft.com/office/drawing/2014/main" id="{941B548F-9E9D-424F-AFD7-976BAB460E9C}"/>
              </a:ext>
            </a:extLst>
          </p:cNvPr>
          <p:cNvCxnSpPr>
            <a:cxnSpLocks/>
          </p:cNvCxnSpPr>
          <p:nvPr/>
        </p:nvCxnSpPr>
        <p:spPr>
          <a:xfrm flipV="1">
            <a:off x="6028072" y="5546745"/>
            <a:ext cx="785473" cy="157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7FB014B-E5B8-41EA-BE93-ECAB6EBB7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702" y="123826"/>
            <a:ext cx="8298116" cy="4781628"/>
          </a:xfrm>
          <a:prstGeom prst="rect">
            <a:avLst/>
          </a:prstGeom>
        </p:spPr>
      </p:pic>
      <p:cxnSp>
        <p:nvCxnSpPr>
          <p:cNvPr id="6" name="Đường nối Thẳng 8">
            <a:extLst>
              <a:ext uri="{FF2B5EF4-FFF2-40B4-BE49-F238E27FC236}">
                <a16:creationId xmlns="" xmlns:a16="http://schemas.microsoft.com/office/drawing/2014/main" id="{941B548F-9E9D-424F-AFD7-976BAB460E9C}"/>
              </a:ext>
            </a:extLst>
          </p:cNvPr>
          <p:cNvCxnSpPr>
            <a:cxnSpLocks/>
          </p:cNvCxnSpPr>
          <p:nvPr/>
        </p:nvCxnSpPr>
        <p:spPr>
          <a:xfrm flipV="1">
            <a:off x="1217763" y="6255277"/>
            <a:ext cx="785473" cy="157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831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B558C1C-7302-4433-9BB5-DBBA98EA1BEF}">
  <ds:schemaRefs>
    <ds:schemaRef ds:uri="http://schemas.microsoft.com/office/2006/metadata/properties"/>
    <ds:schemaRef ds:uri="http://schemas.microsoft.com/office/infopath/2007/PartnerControls"/>
    <ds:schemaRef ds:uri="aa3bae8b-93bb-44fa-b79c-ae2e3c4b5ffa"/>
    <ds:schemaRef ds:uri="04428cd5-0689-4562-8eaa-c57d4739e61c"/>
  </ds:schemaRefs>
</ds:datastoreItem>
</file>

<file path=customXml/itemProps2.xml><?xml version="1.0" encoding="utf-8"?>
<ds:datastoreItem xmlns:ds="http://schemas.openxmlformats.org/officeDocument/2006/customXml" ds:itemID="{CE871AE7-26B3-40D6-A06A-5A73307661B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9155DBE-BACD-4747-9B72-12CB425FDE73}"/>
</file>

<file path=docProps/app.xml><?xml version="1.0" encoding="utf-8"?>
<Properties xmlns="http://schemas.openxmlformats.org/officeDocument/2006/extended-properties" xmlns:vt="http://schemas.openxmlformats.org/officeDocument/2006/docPropsVTypes">
  <Template>AES - KNTT - Tiếng Việt - B1</Template>
  <TotalTime>1100</TotalTime>
  <Words>164</Words>
  <Application>Microsoft Office PowerPoint</Application>
  <PresentationFormat>Custom</PresentationFormat>
  <Paragraphs>53</Paragraphs>
  <Slides>18</Slides>
  <Notes>6</Notes>
  <HiddenSlides>0</HiddenSlides>
  <MMClips>4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Office Theme</vt:lpstr>
      <vt:lpstr>1_Office Theme</vt:lpstr>
      <vt:lpstr>1_Office 主题​​</vt:lpstr>
      <vt:lpstr>2_Office Theme</vt:lpstr>
      <vt:lpstr>Bài 26:  Ph ph – Qu qu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Khánh Nguyễn</dc:creator>
  <cp:lastModifiedBy>Thêu Trung Yên</cp:lastModifiedBy>
  <cp:revision>111</cp:revision>
  <dcterms:created xsi:type="dcterms:W3CDTF">2020-05-19T07:29:54Z</dcterms:created>
  <dcterms:modified xsi:type="dcterms:W3CDTF">2023-02-10T01:37:42Z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  <property fmtid="{D5CDD505-2E9C-101B-9397-08002B2CF9AE}" pid="3" name="MediaServiceImageTags">
    <vt:lpwstr/>
  </property>
</Properties>
</file>