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2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6" r:id="rId3"/>
    <p:sldMasterId id="2147483698" r:id="rId4"/>
    <p:sldMasterId id="2147483710" r:id="rId5"/>
    <p:sldMasterId id="2147483724" r:id="rId6"/>
    <p:sldMasterId id="2147483734" r:id="rId7"/>
  </p:sldMasterIdLst>
  <p:notesMasterIdLst>
    <p:notesMasterId r:id="rId31"/>
  </p:notesMasterIdLst>
  <p:sldIdLst>
    <p:sldId id="472" r:id="rId8"/>
    <p:sldId id="457" r:id="rId9"/>
    <p:sldId id="464" r:id="rId10"/>
    <p:sldId id="465" r:id="rId11"/>
    <p:sldId id="466" r:id="rId12"/>
    <p:sldId id="391" r:id="rId13"/>
    <p:sldId id="467" r:id="rId14"/>
    <p:sldId id="468" r:id="rId15"/>
    <p:sldId id="479" r:id="rId16"/>
    <p:sldId id="469" r:id="rId17"/>
    <p:sldId id="470" r:id="rId18"/>
    <p:sldId id="471" r:id="rId19"/>
    <p:sldId id="473" r:id="rId20"/>
    <p:sldId id="402" r:id="rId21"/>
    <p:sldId id="458" r:id="rId22"/>
    <p:sldId id="459" r:id="rId23"/>
    <p:sldId id="461" r:id="rId24"/>
    <p:sldId id="460" r:id="rId25"/>
    <p:sldId id="462" r:id="rId26"/>
    <p:sldId id="474" r:id="rId27"/>
    <p:sldId id="476" r:id="rId28"/>
    <p:sldId id="477" r:id="rId29"/>
    <p:sldId id="478" r:id="rId30"/>
  </p:sldIdLst>
  <p:sldSz cx="9144000" cy="6858000" type="screen4x3"/>
  <p:notesSz cx="6858000" cy="9144000"/>
  <p:embeddedFontLst>
    <p:embeddedFont>
      <p:font typeface="等线" panose="02010600030101010101" pitchFamily="2" charset="-122"/>
      <p:regular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Montserrat Medium" panose="00000600000000000000" pitchFamily="2" charset="0"/>
      <p:regular r:id="rId44"/>
    </p:embeddedFont>
    <p:embeddedFont>
      <p:font typeface="VNI-Avo" pitchFamily="2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FFCC"/>
    <a:srgbClr val="FFFF66"/>
    <a:srgbClr val="0033CC"/>
    <a:srgbClr val="00CC00"/>
    <a:srgbClr val="FFCCFF"/>
    <a:srgbClr val="009900"/>
    <a:srgbClr val="66FFFF"/>
    <a:srgbClr val="FF99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94660"/>
  </p:normalViewPr>
  <p:slideViewPr>
    <p:cSldViewPr>
      <p:cViewPr varScale="1">
        <p:scale>
          <a:sx n="75" d="100"/>
          <a:sy n="75" d="100"/>
        </p:scale>
        <p:origin x="85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8.fntdata"/><Relationship Id="rId21" Type="http://schemas.openxmlformats.org/officeDocument/2006/relationships/slide" Target="slides/slide14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customXml" Target="../customXml/item3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3.xml"/><Relationship Id="rId41" Type="http://schemas.openxmlformats.org/officeDocument/2006/relationships/font" Target="fonts/font10.fntdata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5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662DE-F1A6-47CD-A8C4-98B0B68DE567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662DE-F1A6-47CD-A8C4-98B0B68DE567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79878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39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2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395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8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65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1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72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58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96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48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40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16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63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96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0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54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670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30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36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10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14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63860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79986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2021/11/4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981583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2021/11/4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4164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2021/11/4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81503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2021/11/4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659697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2021/11/4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54874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2021/11/4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56756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2021/11/4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03961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2021/11/4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28789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2021/11/4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294414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771284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441961"/>
            <a:ext cx="32766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3801452"/>
            <a:ext cx="338397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4385255"/>
            <a:ext cx="338397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8" y="4817825"/>
            <a:ext cx="336602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7319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5" y="999515"/>
            <a:ext cx="62756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2207151"/>
            <a:ext cx="5649912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5"/>
            <a:ext cx="29718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949630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11" y="100843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5494824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11" y="100843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69203169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11" y="100843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07338998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64231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4978997" y="2710458"/>
            <a:ext cx="6892927" cy="1437084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8548689" y="6218242"/>
            <a:ext cx="548879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C5D936-E5C1-40F1-A553-8D5750AF2A64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8299848" y="6122992"/>
            <a:ext cx="548878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33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0395AC-F529-491C-BF74-D7D1263990D6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58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1" y="1536634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2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000000-1234-1234-1234-123412341234}" type="slidenum">
              <a:rPr lang="en-GB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503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46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1122365"/>
            <a:ext cx="6858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4388EF-52D1-4258-9BE5-BCD010C7D4DE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2021/11/4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3EE65E-57D2-4566-898C-4F2076833F8D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99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5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509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8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8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54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232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47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31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6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669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615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521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82"/>
            <a:ext cx="20574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82"/>
            <a:ext cx="60198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750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4978999" y="2710458"/>
            <a:ext cx="6892927" cy="1437084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8548691" y="6218246"/>
            <a:ext cx="548879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8299848" y="6122996"/>
            <a:ext cx="548878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71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3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7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1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66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1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microsoft.com/office/2007/relationships/hdphoto" Target="../media/hdphoto4.wdp"/><Relationship Id="rId2" Type="http://schemas.openxmlformats.org/officeDocument/2006/relationships/image" Target="../media/image24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91" y="1312490"/>
            <a:ext cx="6228020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9" y="4915578"/>
            <a:ext cx="2252605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9144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4" y="5318950"/>
            <a:ext cx="9144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672056"/>
            <a:ext cx="1550194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6" y="4400587"/>
            <a:ext cx="1342872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7" y="4720083"/>
            <a:ext cx="901095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5143076"/>
            <a:ext cx="2094194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8" y="5845075"/>
            <a:ext cx="826235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8" y="2508552"/>
            <a:ext cx="1698179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786" y="609591"/>
            <a:ext cx="977966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72" y="5283823"/>
            <a:ext cx="3668754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349233"/>
            <a:ext cx="161679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97" y="372666"/>
            <a:ext cx="1400175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0" y="169240"/>
            <a:ext cx="1227373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25" y="3190830"/>
            <a:ext cx="127854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3" y="6291436"/>
            <a:ext cx="271463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54" y="349233"/>
            <a:ext cx="1110400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286771" y="2407461"/>
            <a:ext cx="558549" cy="719487"/>
          </a:xfrm>
          <a:prstGeom prst="rect">
            <a:avLst/>
          </a:prstGeom>
        </p:spPr>
      </p:pic>
      <p:sp>
        <p:nvSpPr>
          <p:cNvPr id="25" name="文本框 3"/>
          <p:cNvSpPr txBox="1"/>
          <p:nvPr/>
        </p:nvSpPr>
        <p:spPr>
          <a:xfrm>
            <a:off x="1324754" y="2346733"/>
            <a:ext cx="72680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zh-CN" sz="40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Bài</a:t>
            </a:r>
            <a:r>
              <a:rPr lang="en-US" altLang="zh-CN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 35: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Ôn</a:t>
            </a: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tập</a:t>
            </a: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kể</a:t>
            </a: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+mn-ea"/>
                <a:sym typeface="+mn-lt"/>
              </a:rPr>
              <a:t>chuyện</a:t>
            </a:r>
            <a:endParaRPr lang="zh-CN" alt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7087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4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9" y="76204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90389" y="1219204"/>
            <a:ext cx="89211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Thoû vaø ruøa</a:t>
            </a:r>
          </a:p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Nhìn ruøa, thoû  cheâ: “Quaû laø chaäm nhö ruøa.”. Ruøa oân toàn: “ Ta thi nheù.” Thoû hôùn hôû tham gia. 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Thoû nhôûn nhô muùa ca, ruøa cöù boø caàn maãn.</a:t>
            </a:r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2879811"/>
      </p:ext>
    </p:extLst>
  </p:cSld>
  <p:clrMapOvr>
    <a:masterClrMapping/>
  </p:clrMapOvr>
  <p:transition advTm="664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9" y="76204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90389" y="1219204"/>
            <a:ext cx="89211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Thoû vaø ruøa</a:t>
            </a:r>
          </a:p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Nhìn ruøa, thoû  cheâ: “Quaû laø chaäm nhö ruøa.”. Ruøa oân toàn: “ Ta thi nheù.” Thoû hôùn hôû tham gia. Thoû nhôûn nhô muùa ca, ruøa cöù boø caàn maãn. 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Theá laø, ruøa ñi xa hôn haún thoû.</a:t>
            </a:r>
          </a:p>
        </p:txBody>
      </p:sp>
    </p:spTree>
    <p:extLst>
      <p:ext uri="{BB962C8B-B14F-4D97-AF65-F5344CB8AC3E}">
        <p14:creationId xmlns:p14="http://schemas.microsoft.com/office/powerpoint/2010/main" val="3134328862"/>
      </p:ext>
    </p:extLst>
  </p:cSld>
  <p:clrMapOvr>
    <a:masterClrMapping/>
  </p:clrMapOvr>
  <p:transition advTm="6645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9" y="76204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90389" y="1219204"/>
            <a:ext cx="89211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Thoû vaø ruøa</a:t>
            </a:r>
          </a:p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Nhìn ruøa, thoû  cheâ: “Quaû laø chaäm nhö ruøa.”. Ruøa oân toàn: “ Ta thi nheù.” Thoû hôùn hôû tham gia. Thoû nhôûn nhô muùa ca, ruøa cöù boø caàn maãn. Theá laø, ruøa ñi xa hôn haún thoû.</a:t>
            </a:r>
          </a:p>
        </p:txBody>
      </p:sp>
    </p:spTree>
    <p:extLst>
      <p:ext uri="{BB962C8B-B14F-4D97-AF65-F5344CB8AC3E}">
        <p14:creationId xmlns:p14="http://schemas.microsoft.com/office/powerpoint/2010/main" val="3960403628"/>
      </p:ext>
    </p:extLst>
  </p:cSld>
  <p:clrMapOvr>
    <a:masterClrMapping/>
  </p:clrMapOvr>
  <p:transition advTm="664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01" y="0"/>
            <a:ext cx="5737860" cy="413400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143252" y="1104969"/>
            <a:ext cx="7753739" cy="2957493"/>
            <a:chOff x="331436" y="1850590"/>
            <a:chExt cx="7487347" cy="222504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331436" y="1850590"/>
              <a:ext cx="7487347" cy="22250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78195" y="2445042"/>
              <a:ext cx="4789755" cy="833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66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Kể chuyện</a:t>
              </a:r>
              <a:endParaRPr lang="en-US" altLang="zh-CN" sz="6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74" y="1017066"/>
            <a:ext cx="1616790" cy="6286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62" y="994864"/>
            <a:ext cx="1110400" cy="628650"/>
          </a:xfrm>
          <a:prstGeom prst="rect">
            <a:avLst/>
          </a:prstGeom>
        </p:spPr>
      </p:pic>
      <p:sp>
        <p:nvSpPr>
          <p:cNvPr id="11" name="WordArt 30"/>
          <p:cNvSpPr>
            <a:spLocks noChangeArrowheads="1" noChangeShapeType="1" noTextEdit="1"/>
          </p:cNvSpPr>
          <p:nvPr/>
        </p:nvSpPr>
        <p:spPr bwMode="auto">
          <a:xfrm>
            <a:off x="3207987" y="4062462"/>
            <a:ext cx="4629150" cy="631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 nâu và vịt xám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70059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7" y="232666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7945" y="1028272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33CC"/>
                </a:solidFill>
                <a:latin typeface="VNI-Avo" pitchFamily="2" charset="0"/>
              </a:rPr>
              <a:t>Gaø naâu vaø vòt xaùm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6291"/>
          <a:stretch/>
        </p:blipFill>
        <p:spPr bwMode="auto">
          <a:xfrm>
            <a:off x="914400" y="1692962"/>
            <a:ext cx="3397512" cy="224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0" b="56291"/>
          <a:stretch/>
        </p:blipFill>
        <p:spPr bwMode="auto">
          <a:xfrm>
            <a:off x="4800601" y="1692958"/>
            <a:ext cx="3614719" cy="226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8" r="50000"/>
          <a:stretch/>
        </p:blipFill>
        <p:spPr bwMode="auto">
          <a:xfrm>
            <a:off x="816910" y="3939907"/>
            <a:ext cx="3744929" cy="259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78"/>
          <a:stretch/>
        </p:blipFill>
        <p:spPr bwMode="auto">
          <a:xfrm>
            <a:off x="4867227" y="4168507"/>
            <a:ext cx="3414493" cy="236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409_20200508091936_ga-nau-va-vit-x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554" y="985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7" y="232666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7945" y="1028272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33CC"/>
                </a:solidFill>
                <a:latin typeface="VNI-Avo" pitchFamily="2" charset="0"/>
              </a:rPr>
              <a:t>Gaø naâu vaø vòt xaùm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6291"/>
          <a:stretch/>
        </p:blipFill>
        <p:spPr bwMode="auto">
          <a:xfrm>
            <a:off x="2185048" y="1578412"/>
            <a:ext cx="4698941" cy="310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9361" y="4854453"/>
            <a:ext cx="679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Haèng ngaøy, gaø naâu vaø vòt xaùm laøm gì?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1929" y="5520844"/>
            <a:ext cx="846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Hằng ngày, chúng ríu rít vượt sông cạn để kiếm ăn. </a:t>
            </a:r>
            <a:r>
              <a:rPr lang="en-US" sz="2800" b="1">
                <a:solidFill>
                  <a:srgbClr val="FF9900"/>
                </a:solidFill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7" y="232666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34385" y="304205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33CC"/>
                </a:solidFill>
                <a:latin typeface="VNI-Avo" pitchFamily="2" charset="0"/>
              </a:rPr>
              <a:t>Gaø naâu vaø vòt xaùm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0" b="56291"/>
          <a:stretch/>
        </p:blipFill>
        <p:spPr bwMode="auto">
          <a:xfrm>
            <a:off x="1471126" y="1143000"/>
            <a:ext cx="5615474" cy="352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0158" y="4841077"/>
            <a:ext cx="875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Chuyeän gì xaûy ra khieán gaø naâu khoâng theå sang soâng?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566" y="5410200"/>
            <a:ext cx="846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Vì năm đó nước lớn nên gà nâu không thể sang sông. </a:t>
            </a:r>
            <a:r>
              <a:rPr lang="en-US" sz="2800" b="1">
                <a:solidFill>
                  <a:srgbClr val="FF9900"/>
                </a:solidFill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7" y="232666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7004" y="311073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33CC"/>
                </a:solidFill>
                <a:latin typeface="VNI-Avo" pitchFamily="2" charset="0"/>
              </a:rPr>
              <a:t>Gaø naâu vaø vòt xaùm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8" r="50000"/>
          <a:stretch/>
        </p:blipFill>
        <p:spPr bwMode="auto">
          <a:xfrm>
            <a:off x="1585114" y="1066804"/>
            <a:ext cx="5349086" cy="370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9623" y="4876800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33CC"/>
                </a:solidFill>
                <a:latin typeface="VNI-Avo" pitchFamily="2" charset="0"/>
              </a:rPr>
              <a:t>Vòt ñaõ laøm gì ñeå giuùp gaø?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1" y="5541527"/>
            <a:ext cx="5949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Ngày ngày, vịt lầm lũi đi tìm thức ăn </a:t>
            </a:r>
          </a:p>
          <a:p>
            <a:r>
              <a:rPr lang="en-US" sz="2800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mang về phần bạn. </a:t>
            </a:r>
            <a:r>
              <a:rPr lang="en-US" sz="2800" b="1">
                <a:solidFill>
                  <a:srgbClr val="FF9900"/>
                </a:solidFill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7" y="232666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1" y="304205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33CC"/>
                </a:solidFill>
                <a:latin typeface="VNI-Avo" pitchFamily="2" charset="0"/>
              </a:rPr>
              <a:t>Gaø naâu vaø vòt xaùm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79" r="3031" b="1702"/>
          <a:stretch/>
        </p:blipFill>
        <p:spPr bwMode="auto">
          <a:xfrm>
            <a:off x="1079420" y="1143000"/>
            <a:ext cx="5092779" cy="361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8002" y="4876800"/>
            <a:ext cx="7552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33CC"/>
                </a:solidFill>
                <a:latin typeface="VNI-Avo" pitchFamily="2" charset="0"/>
              </a:rPr>
              <a:t>Thöông vòt vaát vaû, gaø laøm gì ñeå giuùp vòt?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187" y="5400020"/>
            <a:ext cx="594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Gà ấp trứng để giúp vịt. </a:t>
            </a:r>
            <a:endParaRPr lang="en-US" sz="2800" b="1">
              <a:solidFill>
                <a:srgbClr val="FF99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7" y="232666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59819" y="444612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33CC"/>
                </a:solidFill>
                <a:latin typeface="VNI-Avo" pitchFamily="2" charset="0"/>
              </a:rPr>
              <a:t>Gaø naâu vaø vòt xaùm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6291"/>
          <a:stretch/>
        </p:blipFill>
        <p:spPr bwMode="auto">
          <a:xfrm>
            <a:off x="952572" y="1131655"/>
            <a:ext cx="3414493" cy="225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0" b="56291"/>
          <a:stretch/>
        </p:blipFill>
        <p:spPr bwMode="auto">
          <a:xfrm>
            <a:off x="4724402" y="1131654"/>
            <a:ext cx="3601601" cy="225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8" r="50000"/>
          <a:stretch/>
        </p:blipFill>
        <p:spPr bwMode="auto">
          <a:xfrm>
            <a:off x="952572" y="3581400"/>
            <a:ext cx="3414493" cy="236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78"/>
          <a:stretch/>
        </p:blipFill>
        <p:spPr bwMode="auto">
          <a:xfrm>
            <a:off x="4953002" y="3581400"/>
            <a:ext cx="3414493" cy="236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85749" y="76204"/>
            <a:ext cx="1978576" cy="722531"/>
            <a:chOff x="85748" y="76200"/>
            <a:chExt cx="1978576" cy="722531"/>
          </a:xfrm>
        </p:grpSpPr>
        <p:grpSp>
          <p:nvGrpSpPr>
            <p:cNvPr id="59" name="Group 58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63" name="Rounded Rectangle 62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467796" y="1201027"/>
            <a:ext cx="1416424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17260"/>
              </p:ext>
            </p:extLst>
          </p:nvPr>
        </p:nvGraphicFramePr>
        <p:xfrm>
          <a:off x="467796" y="1696327"/>
          <a:ext cx="3113604" cy="2723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1819482" y="1842667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62254" y="1836253"/>
            <a:ext cx="623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50936" y="2476171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22079" y="3130022"/>
            <a:ext cx="514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33CC"/>
                </a:solidFill>
                <a:latin typeface="VNI-Avo" pitchFamily="2" charset="0"/>
              </a:rPr>
              <a:t>aê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22077" y="3824242"/>
            <a:ext cx="514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33CC"/>
                </a:solidFill>
                <a:latin typeface="VNI-Avo" pitchFamily="2" charset="0"/>
              </a:rPr>
              <a:t>aâ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98666" y="2466122"/>
            <a:ext cx="77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506759" y="2468729"/>
            <a:ext cx="934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am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71236" y="3177911"/>
            <a:ext cx="79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aên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479341" y="3180519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aêm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7096" y="3826851"/>
            <a:ext cx="79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aân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465200" y="3829458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aâm</a:t>
            </a:r>
          </a:p>
        </p:txBody>
      </p:sp>
      <p:sp>
        <p:nvSpPr>
          <p:cNvPr id="9" name="Rectangle 8"/>
          <p:cNvSpPr/>
          <p:nvPr/>
        </p:nvSpPr>
        <p:spPr>
          <a:xfrm>
            <a:off x="412378" y="1530930"/>
            <a:ext cx="1083914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485556"/>
              </p:ext>
            </p:extLst>
          </p:nvPr>
        </p:nvGraphicFramePr>
        <p:xfrm>
          <a:off x="5791200" y="784087"/>
          <a:ext cx="2514600" cy="502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2" name="Rectangle 71"/>
          <p:cNvSpPr/>
          <p:nvPr/>
        </p:nvSpPr>
        <p:spPr>
          <a:xfrm>
            <a:off x="5500261" y="569087"/>
            <a:ext cx="1541114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7576885" y="798743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191437" y="1449576"/>
            <a:ext cx="484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172200" y="2104622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oâ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191437" y="2748040"/>
            <a:ext cx="484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33CC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181819" y="3276601"/>
            <a:ext cx="484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72200" y="3917106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eâ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248400" y="4569360"/>
            <a:ext cx="296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i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213884" y="5215691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277126" y="1519490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on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277126" y="2706803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ôn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277126" y="3353122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en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315200" y="4639273"/>
            <a:ext cx="57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in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299560" y="5285604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un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257883" y="2110694"/>
            <a:ext cx="780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oân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257883" y="3999465"/>
            <a:ext cx="780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eân</a:t>
            </a:r>
          </a:p>
        </p:txBody>
      </p:sp>
    </p:spTree>
    <p:extLst>
      <p:ext uri="{BB962C8B-B14F-4D97-AF65-F5344CB8AC3E}">
        <p14:creationId xmlns:p14="http://schemas.microsoft.com/office/powerpoint/2010/main" val="328282741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9" grpId="0"/>
      <p:bldP spid="50" grpId="0"/>
      <p:bldP spid="51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96" grpId="0"/>
      <p:bldP spid="97" grpId="0"/>
      <p:bldP spid="99" grpId="0"/>
      <p:bldP spid="100" grpId="0"/>
      <p:bldP spid="101" grpId="0"/>
      <p:bldP spid="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0" y="361836"/>
            <a:ext cx="4231063" cy="455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252;p74"/>
          <p:cNvSpPr txBox="1">
            <a:spLocks/>
          </p:cNvSpPr>
          <p:nvPr/>
        </p:nvSpPr>
        <p:spPr>
          <a:xfrm>
            <a:off x="2482455" y="1083475"/>
            <a:ext cx="4335364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 eaLnBrk="0" fontAlgn="base" hangingPunct="0">
              <a:buClr>
                <a:prstClr val="black"/>
              </a:buClr>
              <a:defRPr/>
            </a:pPr>
            <a:endParaRPr lang="en-GB" sz="4000" kern="0" dirty="0">
              <a:solidFill>
                <a:srgbClr val="FF0000"/>
              </a:solidFill>
            </a:endParaRPr>
          </a:p>
        </p:txBody>
      </p:sp>
      <p:pic>
        <p:nvPicPr>
          <p:cNvPr id="114692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35" y="1302031"/>
            <a:ext cx="3510053" cy="267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63" y="4204440"/>
            <a:ext cx="3642189" cy="253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52;p74"/>
          <p:cNvSpPr txBox="1">
            <a:spLocks/>
          </p:cNvSpPr>
          <p:nvPr/>
        </p:nvSpPr>
        <p:spPr>
          <a:xfrm>
            <a:off x="2482455" y="284564"/>
            <a:ext cx="4335364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 eaLnBrk="0" fontAlgn="base" hangingPunct="0">
              <a:buClr>
                <a:prstClr val="black"/>
              </a:buClr>
              <a:defRPr/>
            </a:pPr>
            <a:r>
              <a:rPr lang="en-GB" sz="4000" kern="0" dirty="0" err="1">
                <a:solidFill>
                  <a:srgbClr val="FF0000"/>
                </a:solidFill>
              </a:rPr>
              <a:t>Viết</a:t>
            </a:r>
            <a:r>
              <a:rPr lang="en-GB" sz="4000" kern="0" dirty="0">
                <a:solidFill>
                  <a:srgbClr val="FF0000"/>
                </a:solidFill>
              </a:rPr>
              <a:t> </a:t>
            </a:r>
            <a:r>
              <a:rPr lang="en-GB" sz="4000" kern="0" dirty="0" err="1">
                <a:solidFill>
                  <a:srgbClr val="FF0000"/>
                </a:solidFill>
              </a:rPr>
              <a:t>bảng</a:t>
            </a:r>
            <a:endParaRPr lang="en-GB" sz="4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Kieu Trang\Desktop\Bài 35 Ôn tập kể chuyện\z2892314011720_4cd29f6d2dc9b2f1613df42c50efb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787"/>
            <a:ext cx="9138237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6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289231459752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1" y="152400"/>
            <a:ext cx="9106820" cy="5410200"/>
          </a:xfrm>
        </p:spPr>
      </p:pic>
    </p:spTree>
    <p:extLst>
      <p:ext uri="{BB962C8B-B14F-4D97-AF65-F5344CB8AC3E}">
        <p14:creationId xmlns:p14="http://schemas.microsoft.com/office/powerpoint/2010/main" val="17601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7760" y="2"/>
            <a:ext cx="3272432" cy="1118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6667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Dặn</a:t>
            </a:r>
            <a:r>
              <a:rPr lang="en-US" sz="6667" b="1" kern="0" dirty="0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 </a:t>
            </a:r>
            <a:r>
              <a:rPr lang="en-US" sz="6667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dò</a:t>
            </a:r>
            <a:endParaRPr lang="en-US" sz="6667" b="1" kern="0" dirty="0">
              <a:solidFill>
                <a:srgbClr val="000000"/>
              </a:solidFill>
              <a:latin typeface="r0c0i Linotte" pitchFamily="2" charset="0"/>
              <a:cs typeface="Arial"/>
              <a:sym typeface="Arial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063229" y="1198563"/>
            <a:ext cx="7156847" cy="1001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Hoµn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thµnh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phÇn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tËp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«n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luyÖn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063229" y="2819401"/>
            <a:ext cx="7228284" cy="14663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ChuÈn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bÞ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Çy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®ñ ®å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dïng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s¸ch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vë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cho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buæi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häc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sau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0485" y="2640474"/>
            <a:ext cx="1100909" cy="1449651"/>
            <a:chOff x="7117328" y="1191058"/>
            <a:chExt cx="1582209" cy="158220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7117328" y="1191058"/>
              <a:ext cx="1582209" cy="1582209"/>
            </a:xfrm>
            <a:prstGeom prst="ellipse">
              <a:avLst/>
            </a:prstGeom>
            <a:blipFill rotWithShape="0">
              <a:blip r:embed="rId2"/>
              <a:srcRect/>
              <a:stretch>
                <a:fillRect l="-28000" r="-28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7349037" y="1422767"/>
              <a:ext cx="1118791" cy="11187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9267" tIns="59267" rIns="59267" bIns="59267" spcCol="1270" anchor="ctr"/>
            <a:lstStyle/>
            <a:p>
              <a:pPr algn="ctr" defTabSz="155571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467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382" y="917387"/>
            <a:ext cx="1100909" cy="1424879"/>
            <a:chOff x="2887265" y="808"/>
            <a:chExt cx="2353468" cy="23534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2887265" y="808"/>
              <a:ext cx="2353468" cy="2353468"/>
            </a:xfrm>
            <a:prstGeom prst="ellipse">
              <a:avLst/>
            </a:prstGeom>
            <a:blipFill rotWithShape="0">
              <a:blip r:embed="rId3"/>
              <a:srcRect/>
              <a:stretch>
                <a:fillRect l="-6000" r="-6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/>
            <p:cNvSpPr txBox="1"/>
            <p:nvPr/>
          </p:nvSpPr>
          <p:spPr>
            <a:xfrm>
              <a:off x="3231922" y="345465"/>
              <a:ext cx="1664154" cy="1664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9747" tIns="89747" rIns="89747" bIns="89747" spcCol="1270" anchor="ctr"/>
            <a:lstStyle/>
            <a:p>
              <a:pPr algn="ctr" defTabSz="235579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333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1083470" y="4667252"/>
            <a:ext cx="7227094" cy="13525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Nhê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bè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mÑ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chôp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phiÕu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göi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qua Teams</a:t>
            </a:r>
            <a:endParaRPr lang="en-US" sz="3733" dirty="0">
              <a:solidFill>
                <a:srgbClr val="5B9BD5">
                  <a:lumMod val="75000"/>
                </a:srgbClr>
              </a:solidFill>
              <a:latin typeface=".VnAvant" panose="020B7200000000000000" pitchFamily="34" charset="0"/>
              <a:ea typeface="Cambria" panose="02040503050406030204" pitchFamily="18" charset="0"/>
              <a:cs typeface="RomanD" panose="000004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0485" y="4427941"/>
            <a:ext cx="1100909" cy="1449651"/>
            <a:chOff x="4880197" y="1086114"/>
            <a:chExt cx="3246437" cy="32464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Oval 25"/>
            <p:cNvSpPr/>
            <p:nvPr/>
          </p:nvSpPr>
          <p:spPr>
            <a:xfrm>
              <a:off x="4880197" y="1086114"/>
              <a:ext cx="3246437" cy="3246437"/>
            </a:xfrm>
            <a:prstGeom prst="ellipse">
              <a:avLst/>
            </a:prstGeom>
            <a:blipFill rotWithShape="0">
              <a:blip r:embed="rId4"/>
              <a:srcRect/>
              <a:stretch>
                <a:fillRect l="-11000" r="-11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4"/>
            <p:cNvSpPr txBox="1"/>
            <p:nvPr/>
          </p:nvSpPr>
          <p:spPr>
            <a:xfrm>
              <a:off x="5355627" y="1561544"/>
              <a:ext cx="2295577" cy="22955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0067" tIns="110067" rIns="110067" bIns="110067" spcCol="1270" anchor="ctr"/>
            <a:lstStyle/>
            <a:p>
              <a:pPr algn="ctr" defTabSz="288917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6533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2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38" y="-1465385"/>
            <a:ext cx="9181637" cy="92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485" b="67212" l="80674" r="97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7" t="48571" r="-5265" b="32191"/>
          <a:stretch/>
        </p:blipFill>
        <p:spPr>
          <a:xfrm rot="20604950">
            <a:off x="6802328" y="-1456394"/>
            <a:ext cx="2537460" cy="37967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394" b="93273" l="74025" r="97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78823" r="1620" b="6863"/>
          <a:stretch/>
        </p:blipFill>
        <p:spPr>
          <a:xfrm rot="1451718">
            <a:off x="6595978" y="4323452"/>
            <a:ext cx="2137961" cy="24197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485" b="70182" l="53635" r="78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46" t="56667" r="21986" b="29804"/>
          <a:stretch/>
        </p:blipFill>
        <p:spPr>
          <a:xfrm rot="21199553">
            <a:off x="4313332" y="-158554"/>
            <a:ext cx="2567768" cy="2746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64" b="85879" l="53901" r="77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3" t="71961" r="21412" b="14118"/>
          <a:stretch/>
        </p:blipFill>
        <p:spPr>
          <a:xfrm rot="21225831">
            <a:off x="4666871" y="2097708"/>
            <a:ext cx="2635151" cy="27717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4848" l="30408" r="55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4" t="81176" r="40917" b="5295"/>
          <a:stretch/>
        </p:blipFill>
        <p:spPr>
          <a:xfrm rot="209744">
            <a:off x="3881026" y="4586538"/>
            <a:ext cx="3060407" cy="2536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182" b="82970" l="24557" r="54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70392" r="45303" b="17059"/>
          <a:stretch/>
        </p:blipFill>
        <p:spPr>
          <a:xfrm rot="418239">
            <a:off x="1677820" y="229410"/>
            <a:ext cx="3124319" cy="2423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848" b="99576" l="50798" r="7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23" t="86471" r="17109" b="196"/>
          <a:stretch/>
        </p:blipFill>
        <p:spPr>
          <a:xfrm rot="843503">
            <a:off x="2102317" y="2299546"/>
            <a:ext cx="3548677" cy="2594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5273" l="4610" r="30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" t="81373" r="69314" b="5098"/>
          <a:stretch/>
        </p:blipFill>
        <p:spPr>
          <a:xfrm rot="20798960">
            <a:off x="1969916" y="4420180"/>
            <a:ext cx="2687517" cy="27781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76" b="71697" l="0" r="22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78" r="76757" b="30428"/>
          <a:stretch/>
        </p:blipFill>
        <p:spPr>
          <a:xfrm>
            <a:off x="2" y="-1"/>
            <a:ext cx="1661853" cy="6858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978" b="74831" l="27994" r="72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14246" r="21441" b="18437"/>
          <a:stretch/>
        </p:blipFill>
        <p:spPr>
          <a:xfrm rot="446346">
            <a:off x="380026" y="2340936"/>
            <a:ext cx="4023569" cy="3606413"/>
          </a:xfrm>
          <a:prstGeom prst="rect">
            <a:avLst/>
          </a:prstGeom>
        </p:spPr>
      </p:pic>
      <p:sp>
        <p:nvSpPr>
          <p:cNvPr id="28" name="Arc 27"/>
          <p:cNvSpPr/>
          <p:nvPr/>
        </p:nvSpPr>
        <p:spPr>
          <a:xfrm rot="15468479">
            <a:off x="6608779" y="1979662"/>
            <a:ext cx="912407" cy="68430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000" l="660" r="91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9" t="9282"/>
          <a:stretch/>
        </p:blipFill>
        <p:spPr>
          <a:xfrm rot="271538">
            <a:off x="6723445" y="2163289"/>
            <a:ext cx="3017858" cy="274641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569248">
            <a:off x="7336555" y="2785619"/>
            <a:ext cx="1713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pin</a:t>
            </a:r>
          </a:p>
        </p:txBody>
      </p:sp>
    </p:spTree>
    <p:extLst>
      <p:ext uri="{BB962C8B-B14F-4D97-AF65-F5344CB8AC3E}">
        <p14:creationId xmlns:p14="http://schemas.microsoft.com/office/powerpoint/2010/main" val="252421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493499" y="4504600"/>
            <a:ext cx="409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 sắn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9" descr="Củ sắn mang lại nhiều lợi ích cho sức khỏe nhưng nếu sử dụng sa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0" y="432289"/>
            <a:ext cx="4137208" cy="36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Ăn củ sắn giảm táo bón, ngăn ngừa đái tháo đường và bệnh tim m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79" y="432289"/>
            <a:ext cx="4444933" cy="36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7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194561" y="4760162"/>
            <a:ext cx="409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bến đò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5" name="Picture 11" descr="Đất và người Quảng Nam: Bến đò Trung Phước dọc làng t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1" y="239889"/>
            <a:ext cx="3929063" cy="411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Trở lại bến đò xưa lặng lẽ - Nhà văn Xuân Đ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852" y="239889"/>
            <a:ext cx="4292244" cy="411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6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9" y="76204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90389" y="1219204"/>
            <a:ext cx="89211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Thoû vaø ruøa</a:t>
            </a:r>
          </a:p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Nhìn ruøa, thoû  cheâ: “Quaû laø chaäm nhö ruøa.”. Ruøa oân toàn: “ Ta thi nheù.” Thoû hôùn hôû tham gia. Thoû nhôûn nhô muùa ca, ruøa cöù boø caàn maãn. Theá laø, ruøa ñi xa hôn haún thoû.</a:t>
            </a:r>
          </a:p>
        </p:txBody>
      </p:sp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9" y="76204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90389" y="1219200"/>
            <a:ext cx="8921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Thoû vaø ruøa</a:t>
            </a:r>
          </a:p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Nhìn ruøa, thoû  cheâ: “Quaû laø chaäm nhö ruøa.”. </a:t>
            </a:r>
          </a:p>
        </p:txBody>
      </p:sp>
    </p:spTree>
    <p:extLst>
      <p:ext uri="{BB962C8B-B14F-4D97-AF65-F5344CB8AC3E}">
        <p14:creationId xmlns:p14="http://schemas.microsoft.com/office/powerpoint/2010/main" val="203570038"/>
      </p:ext>
    </p:extLst>
  </p:cSld>
  <p:clrMapOvr>
    <a:masterClrMapping/>
  </p:clrMapOvr>
  <p:transition advTm="6645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9" y="76204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90389" y="1219202"/>
            <a:ext cx="8921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Thoû vaø ruøa</a:t>
            </a:r>
          </a:p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Nhìn ruøa, thoû  cheâ: “Quaû laø chaäm nhö ruøa.”. 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Ruøa oân toàn: “ Ta thi nheù.”</a:t>
            </a:r>
          </a:p>
        </p:txBody>
      </p:sp>
    </p:spTree>
    <p:extLst>
      <p:ext uri="{BB962C8B-B14F-4D97-AF65-F5344CB8AC3E}">
        <p14:creationId xmlns:p14="http://schemas.microsoft.com/office/powerpoint/2010/main" val="203570038"/>
      </p:ext>
    </p:extLst>
  </p:cSld>
  <p:clrMapOvr>
    <a:masterClrMapping/>
  </p:clrMapOvr>
  <p:transition advTm="6645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9" y="76204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90389" y="1219204"/>
            <a:ext cx="89211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Thoû vaø ruøa</a:t>
            </a:r>
          </a:p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	Nhìn ruøa, thoû  cheâ: “Quaû laø chaäm nhö ruøa.”. Ruøa oân toàn: “ Ta thi nheù.” 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Thoû hôùn hôû tham gia. </a:t>
            </a:r>
          </a:p>
        </p:txBody>
      </p:sp>
    </p:spTree>
    <p:extLst>
      <p:ext uri="{BB962C8B-B14F-4D97-AF65-F5344CB8AC3E}">
        <p14:creationId xmlns:p14="http://schemas.microsoft.com/office/powerpoint/2010/main" val="2858005184"/>
      </p:ext>
    </p:extLst>
  </p:cSld>
  <p:clrMapOvr>
    <a:masterClrMapping/>
  </p:clrMapOvr>
  <p:transition advTm="6645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E55CCD2-7A15-42C2-B34E-CC8366780E60}"/>
</file>

<file path=customXml/itemProps2.xml><?xml version="1.0" encoding="utf-8"?>
<ds:datastoreItem xmlns:ds="http://schemas.openxmlformats.org/officeDocument/2006/customXml" ds:itemID="{3B7ED6DB-DA8D-43B2-A2F1-298BD8E68D66}"/>
</file>

<file path=customXml/itemProps3.xml><?xml version="1.0" encoding="utf-8"?>
<ds:datastoreItem xmlns:ds="http://schemas.openxmlformats.org/officeDocument/2006/customXml" ds:itemID="{3B26F617-EB69-4CBE-B578-AE9E8256AA1B}"/>
</file>

<file path=docProps/app.xml><?xml version="1.0" encoding="utf-8"?>
<Properties xmlns="http://schemas.openxmlformats.org/officeDocument/2006/extended-properties" xmlns:vt="http://schemas.openxmlformats.org/officeDocument/2006/docPropsVTypes">
  <TotalTime>5031</TotalTime>
  <Words>542</Words>
  <Application>Microsoft Office PowerPoint</Application>
  <PresentationFormat>On-screen Show (4:3)</PresentationFormat>
  <Paragraphs>96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Arial-SGK-TV</vt:lpstr>
      <vt:lpstr>Arial</vt:lpstr>
      <vt:lpstr>Arial Black</vt:lpstr>
      <vt:lpstr>Lato Light</vt:lpstr>
      <vt:lpstr>Patrick Hand SC</vt:lpstr>
      <vt:lpstr>Quicksand Medium</vt:lpstr>
      <vt:lpstr>Arvo</vt:lpstr>
      <vt:lpstr>r0c0i Linotte</vt:lpstr>
      <vt:lpstr>等线</vt:lpstr>
      <vt:lpstr>Lato Hairline</vt:lpstr>
      <vt:lpstr>Montserrat Medium</vt:lpstr>
      <vt:lpstr>Times New Roman</vt:lpstr>
      <vt:lpstr>VNI-Avo</vt:lpstr>
      <vt:lpstr>Lato Regular</vt:lpstr>
      <vt:lpstr>.VnAvant</vt:lpstr>
      <vt:lpstr>Calibri Light</vt:lpstr>
      <vt:lpstr>Calibri</vt:lpstr>
      <vt:lpstr>Averta Std CY Bold</vt:lpstr>
      <vt:lpstr>Office Theme</vt:lpstr>
      <vt:lpstr>1_Default Design</vt:lpstr>
      <vt:lpstr>1_Office Theme</vt:lpstr>
      <vt:lpstr>2_Office Theme</vt:lpstr>
      <vt:lpstr>2_Office 主题​​</vt:lpstr>
      <vt:lpstr>Hoạt động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Đinh Thị Thêu</cp:lastModifiedBy>
  <cp:revision>318</cp:revision>
  <dcterms:created xsi:type="dcterms:W3CDTF">2006-08-16T00:00:00Z</dcterms:created>
  <dcterms:modified xsi:type="dcterms:W3CDTF">2021-11-04T15:15:27Z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