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9.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1.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92" r:id="rId3"/>
    <p:sldId id="258" r:id="rId4"/>
    <p:sldId id="260" r:id="rId5"/>
    <p:sldId id="261" r:id="rId6"/>
    <p:sldId id="262" r:id="rId7"/>
    <p:sldId id="264" r:id="rId8"/>
    <p:sldId id="265" r:id="rId9"/>
    <p:sldId id="266" r:id="rId10"/>
    <p:sldId id="267" r:id="rId11"/>
    <p:sldId id="268" r:id="rId12"/>
    <p:sldId id="269" r:id="rId13"/>
    <p:sldId id="270" r:id="rId14"/>
    <p:sldId id="271" r:id="rId15"/>
    <p:sldId id="272" r:id="rId16"/>
    <p:sldId id="273" r:id="rId17"/>
    <p:sldId id="274" r:id="rId18"/>
    <p:sldId id="276" r:id="rId19"/>
    <p:sldId id="29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9B26BB-B4A8-43C2-B3F2-D4888148447B}" type="datetimeFigureOut">
              <a:rPr lang="en-US" smtClean="0"/>
              <a:t>9/10/2022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0341A3-A109-429D-9A63-C305B33D04A8}" type="slidenum">
              <a:rPr lang="en-US" smtClean="0"/>
              <a:t>‹#›</a:t>
            </a:fld>
            <a:endParaRPr lang="en-US"/>
          </a:p>
        </p:txBody>
      </p:sp>
    </p:spTree>
    <p:extLst>
      <p:ext uri="{BB962C8B-B14F-4D97-AF65-F5344CB8AC3E}">
        <p14:creationId xmlns:p14="http://schemas.microsoft.com/office/powerpoint/2010/main" val="1502130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B16BB-BF8A-449C-B7E5-79AB501BF7BA}" type="slidenum">
              <a:rPr lang="en-US" smtClean="0"/>
              <a:t>12</a:t>
            </a:fld>
            <a:endParaRPr lang="en-US"/>
          </a:p>
        </p:txBody>
      </p:sp>
    </p:spTree>
    <p:extLst>
      <p:ext uri="{BB962C8B-B14F-4D97-AF65-F5344CB8AC3E}">
        <p14:creationId xmlns:p14="http://schemas.microsoft.com/office/powerpoint/2010/main" val="1330625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897DCC-05A1-4075-9B2C-C6984D7B4CB2}" type="datetimeFigureOut">
              <a:rPr lang="en-US" smtClean="0"/>
              <a:t>9/10/2022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2ED3F0-7164-4CD8-BAF4-1635AD4FF637}" type="slidenum">
              <a:rPr lang="en-US" smtClean="0"/>
              <a:t>‹#›</a:t>
            </a:fld>
            <a:endParaRPr lang="en-US"/>
          </a:p>
        </p:txBody>
      </p:sp>
    </p:spTree>
    <p:extLst>
      <p:ext uri="{BB962C8B-B14F-4D97-AF65-F5344CB8AC3E}">
        <p14:creationId xmlns:p14="http://schemas.microsoft.com/office/powerpoint/2010/main" val="908804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897DCC-05A1-4075-9B2C-C6984D7B4CB2}" type="datetimeFigureOut">
              <a:rPr lang="en-US" smtClean="0"/>
              <a:t>9/10/2022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2ED3F0-7164-4CD8-BAF4-1635AD4FF637}" type="slidenum">
              <a:rPr lang="en-US" smtClean="0"/>
              <a:t>‹#›</a:t>
            </a:fld>
            <a:endParaRPr lang="en-US"/>
          </a:p>
        </p:txBody>
      </p:sp>
    </p:spTree>
    <p:extLst>
      <p:ext uri="{BB962C8B-B14F-4D97-AF65-F5344CB8AC3E}">
        <p14:creationId xmlns:p14="http://schemas.microsoft.com/office/powerpoint/2010/main" val="111192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897DCC-05A1-4075-9B2C-C6984D7B4CB2}" type="datetimeFigureOut">
              <a:rPr lang="en-US" smtClean="0"/>
              <a:t>9/10/2022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2ED3F0-7164-4CD8-BAF4-1635AD4FF637}" type="slidenum">
              <a:rPr lang="en-US" smtClean="0"/>
              <a:t>‹#›</a:t>
            </a:fld>
            <a:endParaRPr lang="en-US"/>
          </a:p>
        </p:txBody>
      </p:sp>
    </p:spTree>
    <p:extLst>
      <p:ext uri="{BB962C8B-B14F-4D97-AF65-F5344CB8AC3E}">
        <p14:creationId xmlns:p14="http://schemas.microsoft.com/office/powerpoint/2010/main" val="2009752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897DCC-05A1-4075-9B2C-C6984D7B4CB2}" type="datetimeFigureOut">
              <a:rPr lang="en-US" smtClean="0"/>
              <a:t>9/10/2022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2ED3F0-7164-4CD8-BAF4-1635AD4FF637}" type="slidenum">
              <a:rPr lang="en-US" smtClean="0"/>
              <a:t>‹#›</a:t>
            </a:fld>
            <a:endParaRPr lang="en-US"/>
          </a:p>
        </p:txBody>
      </p:sp>
    </p:spTree>
    <p:extLst>
      <p:ext uri="{BB962C8B-B14F-4D97-AF65-F5344CB8AC3E}">
        <p14:creationId xmlns:p14="http://schemas.microsoft.com/office/powerpoint/2010/main" val="2899861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E897DCC-05A1-4075-9B2C-C6984D7B4CB2}" type="datetimeFigureOut">
              <a:rPr lang="en-US" smtClean="0"/>
              <a:t>9/10/2022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2ED3F0-7164-4CD8-BAF4-1635AD4FF637}" type="slidenum">
              <a:rPr lang="en-US" smtClean="0"/>
              <a:t>‹#›</a:t>
            </a:fld>
            <a:endParaRPr lang="en-US"/>
          </a:p>
        </p:txBody>
      </p:sp>
    </p:spTree>
    <p:extLst>
      <p:ext uri="{BB962C8B-B14F-4D97-AF65-F5344CB8AC3E}">
        <p14:creationId xmlns:p14="http://schemas.microsoft.com/office/powerpoint/2010/main" val="2047826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E897DCC-05A1-4075-9B2C-C6984D7B4CB2}" type="datetimeFigureOut">
              <a:rPr lang="en-US" smtClean="0"/>
              <a:t>9/10/2022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2ED3F0-7164-4CD8-BAF4-1635AD4FF637}" type="slidenum">
              <a:rPr lang="en-US" smtClean="0"/>
              <a:t>‹#›</a:t>
            </a:fld>
            <a:endParaRPr lang="en-US"/>
          </a:p>
        </p:txBody>
      </p:sp>
    </p:spTree>
    <p:extLst>
      <p:ext uri="{BB962C8B-B14F-4D97-AF65-F5344CB8AC3E}">
        <p14:creationId xmlns:p14="http://schemas.microsoft.com/office/powerpoint/2010/main" val="727740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897DCC-05A1-4075-9B2C-C6984D7B4CB2}" type="datetimeFigureOut">
              <a:rPr lang="en-US" smtClean="0"/>
              <a:t>9/10/2022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2ED3F0-7164-4CD8-BAF4-1635AD4FF637}" type="slidenum">
              <a:rPr lang="en-US" smtClean="0"/>
              <a:t>‹#›</a:t>
            </a:fld>
            <a:endParaRPr lang="en-US"/>
          </a:p>
        </p:txBody>
      </p:sp>
    </p:spTree>
    <p:extLst>
      <p:ext uri="{BB962C8B-B14F-4D97-AF65-F5344CB8AC3E}">
        <p14:creationId xmlns:p14="http://schemas.microsoft.com/office/powerpoint/2010/main" val="973898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897DCC-05A1-4075-9B2C-C6984D7B4CB2}" type="datetimeFigureOut">
              <a:rPr lang="en-US" smtClean="0"/>
              <a:t>9/10/2022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2ED3F0-7164-4CD8-BAF4-1635AD4FF637}" type="slidenum">
              <a:rPr lang="en-US" smtClean="0"/>
              <a:t>‹#›</a:t>
            </a:fld>
            <a:endParaRPr lang="en-US"/>
          </a:p>
        </p:txBody>
      </p:sp>
    </p:spTree>
    <p:extLst>
      <p:ext uri="{BB962C8B-B14F-4D97-AF65-F5344CB8AC3E}">
        <p14:creationId xmlns:p14="http://schemas.microsoft.com/office/powerpoint/2010/main" val="2774535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897DCC-05A1-4075-9B2C-C6984D7B4CB2}" type="datetimeFigureOut">
              <a:rPr lang="en-US" smtClean="0"/>
              <a:t>9/10/2022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2ED3F0-7164-4CD8-BAF4-1635AD4FF637}" type="slidenum">
              <a:rPr lang="en-US" smtClean="0"/>
              <a:t>‹#›</a:t>
            </a:fld>
            <a:endParaRPr lang="en-US"/>
          </a:p>
        </p:txBody>
      </p:sp>
    </p:spTree>
    <p:extLst>
      <p:ext uri="{BB962C8B-B14F-4D97-AF65-F5344CB8AC3E}">
        <p14:creationId xmlns:p14="http://schemas.microsoft.com/office/powerpoint/2010/main" val="915906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E897DCC-05A1-4075-9B2C-C6984D7B4CB2}" type="datetimeFigureOut">
              <a:rPr lang="en-US" smtClean="0"/>
              <a:t>9/10/2022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2ED3F0-7164-4CD8-BAF4-1635AD4FF637}" type="slidenum">
              <a:rPr lang="en-US" smtClean="0"/>
              <a:t>‹#›</a:t>
            </a:fld>
            <a:endParaRPr lang="en-US"/>
          </a:p>
        </p:txBody>
      </p:sp>
    </p:spTree>
    <p:extLst>
      <p:ext uri="{BB962C8B-B14F-4D97-AF65-F5344CB8AC3E}">
        <p14:creationId xmlns:p14="http://schemas.microsoft.com/office/powerpoint/2010/main" val="337526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E897DCC-05A1-4075-9B2C-C6984D7B4CB2}" type="datetimeFigureOut">
              <a:rPr lang="en-US" smtClean="0"/>
              <a:t>9/10/2022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2ED3F0-7164-4CD8-BAF4-1635AD4FF637}" type="slidenum">
              <a:rPr lang="en-US" smtClean="0"/>
              <a:t>‹#›</a:t>
            </a:fld>
            <a:endParaRPr lang="en-US"/>
          </a:p>
        </p:txBody>
      </p:sp>
    </p:spTree>
    <p:extLst>
      <p:ext uri="{BB962C8B-B14F-4D97-AF65-F5344CB8AC3E}">
        <p14:creationId xmlns:p14="http://schemas.microsoft.com/office/powerpoint/2010/main" val="2676521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897DCC-05A1-4075-9B2C-C6984D7B4CB2}" type="datetimeFigureOut">
              <a:rPr lang="en-US" smtClean="0"/>
              <a:t>9/10/2022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2ED3F0-7164-4CD8-BAF4-1635AD4FF637}" type="slidenum">
              <a:rPr lang="en-US" smtClean="0"/>
              <a:t>‹#›</a:t>
            </a:fld>
            <a:endParaRPr lang="en-US"/>
          </a:p>
        </p:txBody>
      </p:sp>
    </p:spTree>
    <p:extLst>
      <p:ext uri="{BB962C8B-B14F-4D97-AF65-F5344CB8AC3E}">
        <p14:creationId xmlns:p14="http://schemas.microsoft.com/office/powerpoint/2010/main" val="1584104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NULL"/><Relationship Id="rId18" Type="http://schemas.openxmlformats.org/officeDocument/2006/relationships/image" Target="../media/image9.jpeg"/><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6.png"/><Relationship Id="rId17" Type="http://schemas.openxmlformats.org/officeDocument/2006/relationships/image" Target="NULL"/><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NULL"/><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499" b="30850"/>
          <a:stretch>
            <a:fillRect/>
          </a:stretch>
        </p:blipFill>
        <p:spPr>
          <a:xfrm rot="-1382617">
            <a:off x="769312" y="2050752"/>
            <a:ext cx="2932537" cy="451111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32364">
            <a:off x="9077640" y="19706"/>
            <a:ext cx="3081878" cy="3168286"/>
          </a:xfrm>
          <a:prstGeom prst="rect">
            <a:avLst/>
          </a:prstGeom>
        </p:spPr>
      </p:pic>
      <p:pic>
        <p:nvPicPr>
          <p:cNvPr id="23" name="Picture 2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180231">
            <a:off x="1460279" y="1496270"/>
            <a:ext cx="554555" cy="554555"/>
          </a:xfrm>
          <a:prstGeom prst="rect">
            <a:avLst/>
          </a:prstGeom>
        </p:spPr>
      </p:pic>
      <p:pic>
        <p:nvPicPr>
          <p:cNvPr id="24" name="Picture 2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180231">
            <a:off x="2106137" y="856164"/>
            <a:ext cx="815756" cy="833951"/>
          </a:xfrm>
          <a:prstGeom prst="rect">
            <a:avLst/>
          </a:prstGeom>
        </p:spPr>
      </p:pic>
      <p:pic>
        <p:nvPicPr>
          <p:cNvPr id="25" name="Picture 2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682344">
            <a:off x="600316" y="808756"/>
            <a:ext cx="1565616" cy="512383"/>
          </a:xfrm>
          <a:prstGeom prst="rect">
            <a:avLst/>
          </a:prstGeom>
        </p:spPr>
      </p:pic>
      <p:pic>
        <p:nvPicPr>
          <p:cNvPr id="26" name="Picture 2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9972054" y="2165022"/>
            <a:ext cx="740398" cy="826002"/>
          </a:xfrm>
          <a:prstGeom prst="rect">
            <a:avLst/>
          </a:prstGeom>
        </p:spPr>
      </p:pic>
      <p:pic>
        <p:nvPicPr>
          <p:cNvPr id="27" name="Picture 2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0677695" y="3035597"/>
            <a:ext cx="554555" cy="554555"/>
          </a:xfrm>
          <a:prstGeom prst="rect">
            <a:avLst/>
          </a:prstGeom>
        </p:spPr>
      </p:pic>
      <p:pic>
        <p:nvPicPr>
          <p:cNvPr id="28" name="Picture 2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0185448">
            <a:off x="1198130" y="4512781"/>
            <a:ext cx="1862300" cy="1862300"/>
          </a:xfrm>
          <a:prstGeom prst="rect">
            <a:avLst/>
          </a:prstGeom>
        </p:spPr>
      </p:pic>
      <p:pic>
        <p:nvPicPr>
          <p:cNvPr id="1026" name="Picture 2" descr="Có thể là hình ảnh về văn bản cho biết 'பார்க் Thứ ...ngày...tháng...năm ...ngày.. 2022 Tự nhiên xã hội Bài 2: Phòng tránh hoả hoạn khi ở nhà AA'">
            <a:extLst>
              <a:ext uri="{FF2B5EF4-FFF2-40B4-BE49-F238E27FC236}">
                <a16:creationId xmlns:a16="http://schemas.microsoft.com/office/drawing/2014/main" id="{C0B57555-02A4-FE5B-6F80-84137C07B80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044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B732E5-02E1-8BDC-42C1-9A2A4E8DE973}"/>
              </a:ext>
            </a:extLst>
          </p:cNvPr>
          <p:cNvSpPr txBox="1"/>
          <p:nvPr/>
        </p:nvSpPr>
        <p:spPr>
          <a:xfrm>
            <a:off x="759189" y="55758"/>
            <a:ext cx="9416321" cy="584775"/>
          </a:xfrm>
          <a:prstGeom prst="rect">
            <a:avLst/>
          </a:prstGeom>
          <a:solidFill>
            <a:srgbClr val="FFFF00"/>
          </a:solidFill>
        </p:spPr>
        <p:txBody>
          <a:bodyPr wrap="square">
            <a:spAutoFit/>
          </a:bodyPr>
          <a:lstStyle/>
          <a:p>
            <a:pPr algn="just">
              <a:spcAft>
                <a:spcPts val="80"/>
              </a:spcAft>
            </a:pPr>
            <a:r>
              <a:rPr lang="vi-VN" sz="3200" b="0" i="0" dirty="0">
                <a:solidFill>
                  <a:srgbClr val="212529"/>
                </a:solidFill>
                <a:effectLst/>
                <a:latin typeface="+mj-lt"/>
              </a:rPr>
              <a:t>Những nguyên nhân khác có thể gây cháy nhà:</a:t>
            </a:r>
          </a:p>
        </p:txBody>
      </p:sp>
      <p:sp>
        <p:nvSpPr>
          <p:cNvPr id="5" name="TextBox 4">
            <a:extLst>
              <a:ext uri="{FF2B5EF4-FFF2-40B4-BE49-F238E27FC236}">
                <a16:creationId xmlns:a16="http://schemas.microsoft.com/office/drawing/2014/main" id="{BF35BB4B-E9E2-04FE-B97D-AFDBCC55EB96}"/>
              </a:ext>
            </a:extLst>
          </p:cNvPr>
          <p:cNvSpPr txBox="1"/>
          <p:nvPr/>
        </p:nvSpPr>
        <p:spPr>
          <a:xfrm>
            <a:off x="1295400" y="862417"/>
            <a:ext cx="2743200" cy="523220"/>
          </a:xfrm>
          <a:prstGeom prst="rect">
            <a:avLst/>
          </a:prstGeom>
          <a:solidFill>
            <a:schemeClr val="accent6">
              <a:lumMod val="40000"/>
              <a:lumOff val="60000"/>
            </a:schemeClr>
          </a:solidFill>
        </p:spPr>
        <p:txBody>
          <a:bodyPr wrap="square">
            <a:spAutoFit/>
          </a:bodyPr>
          <a:lstStyle/>
          <a:p>
            <a:pPr algn="just">
              <a:spcAft>
                <a:spcPts val="80"/>
              </a:spcAft>
            </a:pPr>
            <a:r>
              <a:rPr lang="vi-VN" sz="2800" b="1" i="0" dirty="0">
                <a:solidFill>
                  <a:srgbClr val="0070C0"/>
                </a:solidFill>
                <a:effectLst/>
                <a:latin typeface="+mj-lt"/>
              </a:rPr>
              <a:t> Tàn thuốc lá</a:t>
            </a:r>
          </a:p>
        </p:txBody>
      </p:sp>
      <p:pic>
        <p:nvPicPr>
          <p:cNvPr id="5122" name="Picture 2" descr="Pccc ở Đà Nẵng- 5 thói quen gây hỏa hoạn tại các chung cư">
            <a:extLst>
              <a:ext uri="{FF2B5EF4-FFF2-40B4-BE49-F238E27FC236}">
                <a16:creationId xmlns:a16="http://schemas.microsoft.com/office/drawing/2014/main" id="{31DCA586-64DB-C61D-3BFB-C4DD35A4E9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5238750" cy="2943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484E47C-2674-56DF-EA71-D87F3E0A92FA}"/>
              </a:ext>
            </a:extLst>
          </p:cNvPr>
          <p:cNvSpPr txBox="1"/>
          <p:nvPr/>
        </p:nvSpPr>
        <p:spPr>
          <a:xfrm>
            <a:off x="6019799" y="751820"/>
            <a:ext cx="5286377" cy="954107"/>
          </a:xfrm>
          <a:prstGeom prst="rect">
            <a:avLst/>
          </a:prstGeom>
          <a:solidFill>
            <a:schemeClr val="accent6">
              <a:lumMod val="40000"/>
              <a:lumOff val="60000"/>
            </a:schemeClr>
          </a:solidFill>
        </p:spPr>
        <p:txBody>
          <a:bodyPr wrap="square">
            <a:spAutoFit/>
          </a:bodyPr>
          <a:lstStyle/>
          <a:p>
            <a:pPr algn="ctr"/>
            <a:r>
              <a:rPr lang="vi-VN" sz="2800" b="1" i="0" dirty="0">
                <a:solidFill>
                  <a:srgbClr val="0070C0"/>
                </a:solidFill>
                <a:effectLst/>
                <a:latin typeface="+mj-lt"/>
              </a:rPr>
              <a:t>Các vật, chất dễ bắt lửa như diêm, bật lửa, hóa chất,…</a:t>
            </a:r>
            <a:endParaRPr lang="en-US" sz="2800" b="1" dirty="0">
              <a:solidFill>
                <a:srgbClr val="0070C0"/>
              </a:solidFill>
              <a:latin typeface="+mj-lt"/>
            </a:endParaRPr>
          </a:p>
        </p:txBody>
      </p:sp>
      <p:pic>
        <p:nvPicPr>
          <p:cNvPr id="5124" name="Picture 4" descr="Bật lửa được phát minh ra trước diêm? Đúng hay sai?">
            <a:extLst>
              <a:ext uri="{FF2B5EF4-FFF2-40B4-BE49-F238E27FC236}">
                <a16:creationId xmlns:a16="http://schemas.microsoft.com/office/drawing/2014/main" id="{A389327C-F1BC-42FE-5071-3099333FA0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00"/>
          <a:stretch/>
        </p:blipFill>
        <p:spPr bwMode="auto">
          <a:xfrm>
            <a:off x="5901594" y="1683442"/>
            <a:ext cx="3785329" cy="25574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6" name="Picture 6" descr="Hóa chất dễ cháy có được coi là hóa chất nguy hiểm không?">
            <a:extLst>
              <a:ext uri="{FF2B5EF4-FFF2-40B4-BE49-F238E27FC236}">
                <a16:creationId xmlns:a16="http://schemas.microsoft.com/office/drawing/2014/main" id="{005BF7E4-A179-9EA5-9663-BAD7EC4E20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9800" y="1705927"/>
            <a:ext cx="2133600" cy="229618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62B044B-2889-2715-9A31-97EDB1DCA934}"/>
              </a:ext>
            </a:extLst>
          </p:cNvPr>
          <p:cNvSpPr txBox="1"/>
          <p:nvPr/>
        </p:nvSpPr>
        <p:spPr>
          <a:xfrm>
            <a:off x="2841008" y="4894160"/>
            <a:ext cx="3016867" cy="1384995"/>
          </a:xfrm>
          <a:prstGeom prst="rect">
            <a:avLst/>
          </a:prstGeom>
          <a:solidFill>
            <a:schemeClr val="accent6">
              <a:lumMod val="40000"/>
              <a:lumOff val="60000"/>
            </a:schemeClr>
          </a:solidFill>
        </p:spPr>
        <p:txBody>
          <a:bodyPr wrap="square">
            <a:spAutoFit/>
          </a:bodyPr>
          <a:lstStyle/>
          <a:p>
            <a:r>
              <a:rPr lang="en-US" sz="2800" b="1" i="0" dirty="0" err="1">
                <a:solidFill>
                  <a:srgbClr val="0070C0"/>
                </a:solidFill>
                <a:effectLst/>
                <a:latin typeface="Times New Roman" panose="02020603050405020304" pitchFamily="18" charset="0"/>
                <a:cs typeface="Times New Roman" panose="02020603050405020304" pitchFamily="18" charset="0"/>
              </a:rPr>
              <a:t>Không</a:t>
            </a:r>
            <a:r>
              <a:rPr lang="en-US" sz="2800" b="1" i="0" dirty="0">
                <a:solidFill>
                  <a:srgbClr val="0070C0"/>
                </a:solidFill>
                <a:effectLst/>
                <a:latin typeface="Times New Roman" panose="02020603050405020304" pitchFamily="18" charset="0"/>
                <a:cs typeface="Times New Roman" panose="02020603050405020304" pitchFamily="18" charset="0"/>
              </a:rPr>
              <a:t> </a:t>
            </a:r>
            <a:r>
              <a:rPr lang="en-US" sz="2800" b="1" i="0" dirty="0" err="1">
                <a:solidFill>
                  <a:srgbClr val="0070C0"/>
                </a:solidFill>
                <a:effectLst/>
                <a:latin typeface="Times New Roman" panose="02020603050405020304" pitchFamily="18" charset="0"/>
                <a:cs typeface="Times New Roman" panose="02020603050405020304" pitchFamily="18" charset="0"/>
              </a:rPr>
              <a:t>cẩn</a:t>
            </a:r>
            <a:r>
              <a:rPr lang="en-US" sz="2800" b="1" i="0" dirty="0">
                <a:solidFill>
                  <a:srgbClr val="0070C0"/>
                </a:solidFill>
                <a:effectLst/>
                <a:latin typeface="Times New Roman" panose="02020603050405020304" pitchFamily="18" charset="0"/>
                <a:cs typeface="Times New Roman" panose="02020603050405020304" pitchFamily="18" charset="0"/>
              </a:rPr>
              <a:t> </a:t>
            </a:r>
            <a:r>
              <a:rPr lang="en-US" sz="2800" b="1" i="0" dirty="0" err="1">
                <a:solidFill>
                  <a:srgbClr val="0070C0"/>
                </a:solidFill>
                <a:effectLst/>
                <a:latin typeface="Times New Roman" panose="02020603050405020304" pitchFamily="18" charset="0"/>
                <a:cs typeface="Times New Roman" panose="02020603050405020304" pitchFamily="18" charset="0"/>
              </a:rPr>
              <a:t>thận</a:t>
            </a:r>
            <a:r>
              <a:rPr lang="en-US" sz="2800" b="1" i="0" dirty="0">
                <a:solidFill>
                  <a:srgbClr val="0070C0"/>
                </a:solidFill>
                <a:effectLst/>
                <a:latin typeface="Times New Roman" panose="02020603050405020304" pitchFamily="18" charset="0"/>
                <a:cs typeface="Times New Roman" panose="02020603050405020304" pitchFamily="18" charset="0"/>
              </a:rPr>
              <a:t> </a:t>
            </a:r>
            <a:r>
              <a:rPr lang="en-US" sz="2800" b="1" i="0" dirty="0" err="1">
                <a:solidFill>
                  <a:srgbClr val="0070C0"/>
                </a:solidFill>
                <a:effectLst/>
                <a:latin typeface="Times New Roman" panose="02020603050405020304" pitchFamily="18" charset="0"/>
                <a:cs typeface="Times New Roman" panose="02020603050405020304" pitchFamily="18" charset="0"/>
              </a:rPr>
              <a:t>trong</a:t>
            </a:r>
            <a:r>
              <a:rPr lang="en-US" sz="2800" b="1" i="0" dirty="0">
                <a:solidFill>
                  <a:srgbClr val="0070C0"/>
                </a:solidFill>
                <a:effectLst/>
                <a:latin typeface="Times New Roman" panose="02020603050405020304" pitchFamily="18" charset="0"/>
                <a:cs typeface="Times New Roman" panose="02020603050405020304" pitchFamily="18" charset="0"/>
              </a:rPr>
              <a:t> </a:t>
            </a:r>
            <a:r>
              <a:rPr lang="en-US" sz="2800" b="1" i="0" dirty="0" err="1">
                <a:solidFill>
                  <a:srgbClr val="0070C0"/>
                </a:solidFill>
                <a:effectLst/>
                <a:latin typeface="Times New Roman" panose="02020603050405020304" pitchFamily="18" charset="0"/>
                <a:cs typeface="Times New Roman" panose="02020603050405020304" pitchFamily="18" charset="0"/>
              </a:rPr>
              <a:t>sử</a:t>
            </a:r>
            <a:r>
              <a:rPr lang="en-US" sz="2800" b="1" i="0" dirty="0">
                <a:solidFill>
                  <a:srgbClr val="0070C0"/>
                </a:solidFill>
                <a:effectLst/>
                <a:latin typeface="Times New Roman" panose="02020603050405020304" pitchFamily="18" charset="0"/>
                <a:cs typeface="Times New Roman" panose="02020603050405020304" pitchFamily="18" charset="0"/>
              </a:rPr>
              <a:t> </a:t>
            </a:r>
            <a:r>
              <a:rPr lang="en-US" sz="2800" b="1" i="0" dirty="0" err="1">
                <a:solidFill>
                  <a:srgbClr val="0070C0"/>
                </a:solidFill>
                <a:effectLst/>
                <a:latin typeface="Times New Roman" panose="02020603050405020304" pitchFamily="18" charset="0"/>
                <a:cs typeface="Times New Roman" panose="02020603050405020304" pitchFamily="18" charset="0"/>
              </a:rPr>
              <a:t>dụng</a:t>
            </a:r>
            <a:r>
              <a:rPr lang="en-US" sz="2800" b="1" i="0" dirty="0">
                <a:solidFill>
                  <a:srgbClr val="0070C0"/>
                </a:solidFill>
                <a:effectLst/>
                <a:latin typeface="Times New Roman" panose="02020603050405020304" pitchFamily="18" charset="0"/>
                <a:cs typeface="Times New Roman" panose="02020603050405020304" pitchFamily="18" charset="0"/>
              </a:rPr>
              <a:t> </a:t>
            </a:r>
            <a:r>
              <a:rPr lang="en-US" sz="2800" b="1" i="0" dirty="0" err="1">
                <a:solidFill>
                  <a:srgbClr val="0070C0"/>
                </a:solidFill>
                <a:effectLst/>
                <a:latin typeface="Times New Roman" panose="02020603050405020304" pitchFamily="18" charset="0"/>
                <a:cs typeface="Times New Roman" panose="02020603050405020304" pitchFamily="18" charset="0"/>
              </a:rPr>
              <a:t>thiết</a:t>
            </a:r>
            <a:r>
              <a:rPr lang="en-US" sz="2800" b="1" i="0" dirty="0">
                <a:solidFill>
                  <a:srgbClr val="0070C0"/>
                </a:solidFill>
                <a:effectLst/>
                <a:latin typeface="Times New Roman" panose="02020603050405020304" pitchFamily="18" charset="0"/>
                <a:cs typeface="Times New Roman" panose="02020603050405020304" pitchFamily="18" charset="0"/>
              </a:rPr>
              <a:t> </a:t>
            </a:r>
            <a:r>
              <a:rPr lang="en-US" sz="2800" b="1" i="0" dirty="0" err="1">
                <a:solidFill>
                  <a:srgbClr val="0070C0"/>
                </a:solidFill>
                <a:effectLst/>
                <a:latin typeface="Times New Roman" panose="02020603050405020304" pitchFamily="18" charset="0"/>
                <a:cs typeface="Times New Roman" panose="02020603050405020304" pitchFamily="18" charset="0"/>
              </a:rPr>
              <a:t>bị</a:t>
            </a:r>
            <a:r>
              <a:rPr lang="en-US" sz="2800" b="1" i="0" dirty="0">
                <a:solidFill>
                  <a:srgbClr val="0070C0"/>
                </a:solidFill>
                <a:effectLst/>
                <a:latin typeface="Times New Roman" panose="02020603050405020304" pitchFamily="18" charset="0"/>
                <a:cs typeface="Times New Roman" panose="02020603050405020304" pitchFamily="18" charset="0"/>
              </a:rPr>
              <a:t> </a:t>
            </a:r>
            <a:r>
              <a:rPr lang="en-US" sz="2800" b="1" i="0" dirty="0" err="1">
                <a:solidFill>
                  <a:srgbClr val="0070C0"/>
                </a:solidFill>
                <a:effectLst/>
                <a:latin typeface="Times New Roman" panose="02020603050405020304" pitchFamily="18" charset="0"/>
                <a:cs typeface="Times New Roman" panose="02020603050405020304" pitchFamily="18" charset="0"/>
              </a:rPr>
              <a:t>điện</a:t>
            </a:r>
            <a:r>
              <a:rPr lang="en-US" sz="2800" b="1" i="0" dirty="0">
                <a:solidFill>
                  <a:srgbClr val="0070C0"/>
                </a:solidFill>
                <a:effectLst/>
                <a:latin typeface="Times New Roman" panose="02020603050405020304" pitchFamily="18" charset="0"/>
                <a:cs typeface="Times New Roman" panose="02020603050405020304" pitchFamily="18" charset="0"/>
              </a:rPr>
              <a:t>.</a:t>
            </a:r>
            <a:endParaRPr lang="en-US" sz="2800" b="1" dirty="0">
              <a:solidFill>
                <a:srgbClr val="0070C0"/>
              </a:solidFill>
              <a:latin typeface="Times New Roman" panose="02020603050405020304" pitchFamily="18" charset="0"/>
              <a:cs typeface="Times New Roman" panose="02020603050405020304" pitchFamily="18" charset="0"/>
            </a:endParaRPr>
          </a:p>
        </p:txBody>
      </p:sp>
      <p:pic>
        <p:nvPicPr>
          <p:cNvPr id="5128" name="Picture 8" descr="Cẩm Nang PCCC Trong Gia Đình | BAOPHONG.VN - Thiết bị an ninh tại Huế">
            <a:extLst>
              <a:ext uri="{FF2B5EF4-FFF2-40B4-BE49-F238E27FC236}">
                <a16:creationId xmlns:a16="http://schemas.microsoft.com/office/drawing/2014/main" id="{EEE6F4B8-C902-691D-F5EC-50D555A19B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4367458"/>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06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barn(inVertical)">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5124"/>
                                        </p:tgtEl>
                                        <p:attrNameLst>
                                          <p:attrName>style.visibility</p:attrName>
                                        </p:attrNameLst>
                                      </p:cBhvr>
                                      <p:to>
                                        <p:strVal val="visible"/>
                                      </p:to>
                                    </p:set>
                                    <p:animEffect transition="in" filter="barn(inVertical)">
                                      <p:cBhvr>
                                        <p:cTn id="18" dur="500"/>
                                        <p:tgtEl>
                                          <p:spTgt spid="5124"/>
                                        </p:tgtEl>
                                      </p:cBhvr>
                                    </p:animEffect>
                                  </p:childTnLst>
                                </p:cTn>
                              </p:par>
                              <p:par>
                                <p:cTn id="19" presetID="16" presetClass="entr" presetSubtype="21" fill="hold" nodeType="withEffect">
                                  <p:stCondLst>
                                    <p:cond delay="0"/>
                                  </p:stCondLst>
                                  <p:childTnLst>
                                    <p:set>
                                      <p:cBhvr>
                                        <p:cTn id="20" dur="1" fill="hold">
                                          <p:stCondLst>
                                            <p:cond delay="0"/>
                                          </p:stCondLst>
                                        </p:cTn>
                                        <p:tgtEl>
                                          <p:spTgt spid="5126"/>
                                        </p:tgtEl>
                                        <p:attrNameLst>
                                          <p:attrName>style.visibility</p:attrName>
                                        </p:attrNameLst>
                                      </p:cBhvr>
                                      <p:to>
                                        <p:strVal val="visible"/>
                                      </p:to>
                                    </p:set>
                                    <p:animEffect transition="in" filter="barn(inVertical)">
                                      <p:cBhvr>
                                        <p:cTn id="21" dur="500"/>
                                        <p:tgtEl>
                                          <p:spTgt spid="512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nodeType="withEffect">
                                  <p:stCondLst>
                                    <p:cond delay="0"/>
                                  </p:stCondLst>
                                  <p:childTnLst>
                                    <p:set>
                                      <p:cBhvr>
                                        <p:cTn id="28" dur="1" fill="hold">
                                          <p:stCondLst>
                                            <p:cond delay="0"/>
                                          </p:stCondLst>
                                        </p:cTn>
                                        <p:tgtEl>
                                          <p:spTgt spid="5128"/>
                                        </p:tgtEl>
                                        <p:attrNameLst>
                                          <p:attrName>style.visibility</p:attrName>
                                        </p:attrNameLst>
                                      </p:cBhvr>
                                      <p:to>
                                        <p:strVal val="visible"/>
                                      </p:to>
                                    </p:set>
                                    <p:animEffect transition="in" filter="barn(inVertical)">
                                      <p:cBhvr>
                                        <p:cTn id="29"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16B6B8-B319-39A2-4185-FCFB4E9D3477}"/>
              </a:ext>
            </a:extLst>
          </p:cNvPr>
          <p:cNvPicPr>
            <a:picLocks noChangeAspect="1"/>
          </p:cNvPicPr>
          <p:nvPr/>
        </p:nvPicPr>
        <p:blipFill>
          <a:blip r:embed="rId2"/>
          <a:stretch>
            <a:fillRect/>
          </a:stretch>
        </p:blipFill>
        <p:spPr>
          <a:xfrm>
            <a:off x="5867400" y="1533426"/>
            <a:ext cx="5853749" cy="4342781"/>
          </a:xfrm>
          <a:prstGeom prst="rect">
            <a:avLst/>
          </a:prstGeom>
        </p:spPr>
      </p:pic>
      <p:sp>
        <p:nvSpPr>
          <p:cNvPr id="5" name="TextBox 4">
            <a:extLst>
              <a:ext uri="{FF2B5EF4-FFF2-40B4-BE49-F238E27FC236}">
                <a16:creationId xmlns:a16="http://schemas.microsoft.com/office/drawing/2014/main" id="{7A3C49AA-2FA9-FC40-BEB0-5C550FDF76C4}"/>
              </a:ext>
            </a:extLst>
          </p:cNvPr>
          <p:cNvSpPr txBox="1"/>
          <p:nvPr/>
        </p:nvSpPr>
        <p:spPr>
          <a:xfrm>
            <a:off x="0" y="76200"/>
            <a:ext cx="10668000" cy="523220"/>
          </a:xfrm>
          <a:prstGeom prst="rect">
            <a:avLst/>
          </a:prstGeom>
          <a:solidFill>
            <a:schemeClr val="accent1">
              <a:lumMod val="20000"/>
              <a:lumOff val="80000"/>
            </a:schemeClr>
          </a:solidFill>
        </p:spPr>
        <p:txBody>
          <a:bodyPr wrap="square">
            <a:spAutoFit/>
          </a:bodyPr>
          <a:lstStyle/>
          <a:p>
            <a:r>
              <a:rPr lang="vi-VN" sz="2800" b="1" i="0" dirty="0">
                <a:effectLst/>
                <a:latin typeface="+mj-lt"/>
              </a:rPr>
              <a:t> 2</a:t>
            </a:r>
            <a:r>
              <a:rPr lang="en-US" sz="2800" b="1" dirty="0">
                <a:latin typeface="+mj-lt"/>
              </a:rPr>
              <a:t>. </a:t>
            </a:r>
            <a:r>
              <a:rPr lang="vi-VN" sz="2800" b="0" i="0" dirty="0">
                <a:effectLst/>
                <a:latin typeface="+mj-lt"/>
              </a:rPr>
              <a:t>Nêu những thiệt hại có thể xảy ra về người và tài sản do hoả hoạn.</a:t>
            </a:r>
            <a:endParaRPr lang="en-US" sz="2800" dirty="0">
              <a:latin typeface="+mj-lt"/>
            </a:endParaRPr>
          </a:p>
        </p:txBody>
      </p:sp>
      <p:sp>
        <p:nvSpPr>
          <p:cNvPr id="6" name="TextBox 5">
            <a:extLst>
              <a:ext uri="{FF2B5EF4-FFF2-40B4-BE49-F238E27FC236}">
                <a16:creationId xmlns:a16="http://schemas.microsoft.com/office/drawing/2014/main" id="{F670EB10-C5FF-5895-FB5C-8AF9116BDCAD}"/>
              </a:ext>
            </a:extLst>
          </p:cNvPr>
          <p:cNvSpPr txBox="1"/>
          <p:nvPr/>
        </p:nvSpPr>
        <p:spPr>
          <a:xfrm>
            <a:off x="685800" y="1524000"/>
            <a:ext cx="4419600" cy="2051625"/>
          </a:xfrm>
          <a:prstGeom prst="roundRect">
            <a:avLst/>
          </a:prstGeom>
          <a:solidFill>
            <a:srgbClr val="FFFF66"/>
          </a:solidFill>
        </p:spPr>
        <p:txBody>
          <a:bodyPr wrap="square">
            <a:spAutoFit/>
          </a:bodyPr>
          <a:lstStyle/>
          <a:p>
            <a:pPr algn="just">
              <a:spcAft>
                <a:spcPts val="80"/>
              </a:spcAft>
            </a:pPr>
            <a:r>
              <a:rPr lang="vi-VN" sz="2800" b="1" i="0" dirty="0">
                <a:solidFill>
                  <a:srgbClr val="00B050"/>
                </a:solidFill>
                <a:effectLst/>
                <a:latin typeface="+mj-lt"/>
              </a:rPr>
              <a:t>- Thiệt hại về người:</a:t>
            </a:r>
          </a:p>
          <a:p>
            <a:pPr algn="just">
              <a:spcAft>
                <a:spcPts val="80"/>
              </a:spcAft>
            </a:pPr>
            <a:r>
              <a:rPr lang="vi-VN" sz="2800" b="1" i="0" dirty="0">
                <a:solidFill>
                  <a:srgbClr val="00B050"/>
                </a:solidFill>
                <a:effectLst/>
                <a:latin typeface="+mj-lt"/>
              </a:rPr>
              <a:t>+ Tổn hại về tính mạng</a:t>
            </a:r>
          </a:p>
          <a:p>
            <a:pPr algn="just">
              <a:spcAft>
                <a:spcPts val="80"/>
              </a:spcAft>
            </a:pPr>
            <a:r>
              <a:rPr lang="vi-VN" sz="2800" b="1" i="0" dirty="0">
                <a:solidFill>
                  <a:srgbClr val="00B050"/>
                </a:solidFill>
                <a:effectLst/>
                <a:latin typeface="+mj-lt"/>
              </a:rPr>
              <a:t>+ Bị thương</a:t>
            </a:r>
            <a:endParaRPr lang="en-US" sz="2800" b="1" i="0" dirty="0">
              <a:solidFill>
                <a:srgbClr val="00B050"/>
              </a:solidFill>
              <a:effectLst/>
              <a:latin typeface="+mj-lt"/>
            </a:endParaRPr>
          </a:p>
          <a:p>
            <a:pPr algn="just">
              <a:spcAft>
                <a:spcPts val="80"/>
              </a:spcAft>
            </a:pPr>
            <a:r>
              <a:rPr lang="en-US" sz="2800" b="1" dirty="0">
                <a:solidFill>
                  <a:srgbClr val="00B050"/>
                </a:solidFill>
                <a:latin typeface="+mj-lt"/>
              </a:rPr>
              <a:t>…</a:t>
            </a:r>
            <a:endParaRPr lang="vi-VN" sz="2800" b="1" i="0" dirty="0">
              <a:solidFill>
                <a:srgbClr val="00B050"/>
              </a:solidFill>
              <a:effectLst/>
              <a:latin typeface="+mj-lt"/>
            </a:endParaRPr>
          </a:p>
        </p:txBody>
      </p:sp>
      <p:sp>
        <p:nvSpPr>
          <p:cNvPr id="7" name="TextBox 6">
            <a:extLst>
              <a:ext uri="{FF2B5EF4-FFF2-40B4-BE49-F238E27FC236}">
                <a16:creationId xmlns:a16="http://schemas.microsoft.com/office/drawing/2014/main" id="{05F5BCEF-6EF9-CE76-EAF8-510F2674531A}"/>
              </a:ext>
            </a:extLst>
          </p:cNvPr>
          <p:cNvSpPr txBox="1"/>
          <p:nvPr/>
        </p:nvSpPr>
        <p:spPr>
          <a:xfrm>
            <a:off x="685800" y="3911501"/>
            <a:ext cx="4419600" cy="2051625"/>
          </a:xfrm>
          <a:prstGeom prst="roundRect">
            <a:avLst/>
          </a:prstGeom>
          <a:solidFill>
            <a:srgbClr val="FFFF66"/>
          </a:solidFill>
        </p:spPr>
        <p:txBody>
          <a:bodyPr wrap="square">
            <a:spAutoFit/>
          </a:bodyPr>
          <a:lstStyle/>
          <a:p>
            <a:pPr algn="just">
              <a:spcAft>
                <a:spcPts val="80"/>
              </a:spcAft>
            </a:pPr>
            <a:r>
              <a:rPr lang="en-US" sz="2800" b="1" i="0" dirty="0">
                <a:solidFill>
                  <a:srgbClr val="00B050"/>
                </a:solidFill>
                <a:effectLst/>
                <a:latin typeface="Times New Roman" panose="02020603050405020304" pitchFamily="18" charset="0"/>
                <a:cs typeface="Times New Roman" panose="02020603050405020304" pitchFamily="18" charset="0"/>
              </a:rPr>
              <a:t>- </a:t>
            </a:r>
            <a:r>
              <a:rPr lang="en-US" sz="2800" b="1" i="0" dirty="0" err="1">
                <a:solidFill>
                  <a:srgbClr val="00B050"/>
                </a:solidFill>
                <a:effectLst/>
                <a:latin typeface="Times New Roman" panose="02020603050405020304" pitchFamily="18" charset="0"/>
                <a:cs typeface="Times New Roman" panose="02020603050405020304" pitchFamily="18" charset="0"/>
              </a:rPr>
              <a:t>Thiệt</a:t>
            </a:r>
            <a:r>
              <a:rPr lang="en-US" sz="2800" b="1" i="0" dirty="0">
                <a:solidFill>
                  <a:srgbClr val="00B050"/>
                </a:solidFill>
                <a:effectLst/>
                <a:latin typeface="Times New Roman" panose="02020603050405020304" pitchFamily="18" charset="0"/>
                <a:cs typeface="Times New Roman" panose="02020603050405020304" pitchFamily="18" charset="0"/>
              </a:rPr>
              <a:t> </a:t>
            </a:r>
            <a:r>
              <a:rPr lang="en-US" sz="2800" b="1" i="0" dirty="0" err="1">
                <a:solidFill>
                  <a:srgbClr val="00B050"/>
                </a:solidFill>
                <a:effectLst/>
                <a:latin typeface="Times New Roman" panose="02020603050405020304" pitchFamily="18" charset="0"/>
                <a:cs typeface="Times New Roman" panose="02020603050405020304" pitchFamily="18" charset="0"/>
              </a:rPr>
              <a:t>hại</a:t>
            </a:r>
            <a:r>
              <a:rPr lang="en-US" sz="2800" b="1" i="0" dirty="0">
                <a:solidFill>
                  <a:srgbClr val="00B050"/>
                </a:solidFill>
                <a:effectLst/>
                <a:latin typeface="Times New Roman" panose="02020603050405020304" pitchFamily="18" charset="0"/>
                <a:cs typeface="Times New Roman" panose="02020603050405020304" pitchFamily="18" charset="0"/>
              </a:rPr>
              <a:t> </a:t>
            </a:r>
            <a:r>
              <a:rPr lang="en-US" sz="2800" b="1" i="0" dirty="0" err="1">
                <a:solidFill>
                  <a:srgbClr val="00B050"/>
                </a:solidFill>
                <a:effectLst/>
                <a:latin typeface="Times New Roman" panose="02020603050405020304" pitchFamily="18" charset="0"/>
                <a:cs typeface="Times New Roman" panose="02020603050405020304" pitchFamily="18" charset="0"/>
              </a:rPr>
              <a:t>về</a:t>
            </a:r>
            <a:r>
              <a:rPr lang="en-US" sz="2800" b="1" i="0" dirty="0">
                <a:solidFill>
                  <a:srgbClr val="00B050"/>
                </a:solidFill>
                <a:effectLst/>
                <a:latin typeface="Times New Roman" panose="02020603050405020304" pitchFamily="18" charset="0"/>
                <a:cs typeface="Times New Roman" panose="02020603050405020304" pitchFamily="18" charset="0"/>
              </a:rPr>
              <a:t> </a:t>
            </a:r>
            <a:r>
              <a:rPr lang="en-US" sz="2800" b="1" i="0" dirty="0" err="1">
                <a:solidFill>
                  <a:srgbClr val="00B050"/>
                </a:solidFill>
                <a:effectLst/>
                <a:latin typeface="Times New Roman" panose="02020603050405020304" pitchFamily="18" charset="0"/>
                <a:cs typeface="Times New Roman" panose="02020603050405020304" pitchFamily="18" charset="0"/>
              </a:rPr>
              <a:t>tài</a:t>
            </a:r>
            <a:r>
              <a:rPr lang="en-US" sz="2800" b="1" i="0" dirty="0">
                <a:solidFill>
                  <a:srgbClr val="00B050"/>
                </a:solidFill>
                <a:effectLst/>
                <a:latin typeface="Times New Roman" panose="02020603050405020304" pitchFamily="18" charset="0"/>
                <a:cs typeface="Times New Roman" panose="02020603050405020304" pitchFamily="18" charset="0"/>
              </a:rPr>
              <a:t> </a:t>
            </a:r>
            <a:r>
              <a:rPr lang="en-US" sz="2800" b="1" i="0" dirty="0" err="1">
                <a:solidFill>
                  <a:srgbClr val="00B050"/>
                </a:solidFill>
                <a:effectLst/>
                <a:latin typeface="Times New Roman" panose="02020603050405020304" pitchFamily="18" charset="0"/>
                <a:cs typeface="Times New Roman" panose="02020603050405020304" pitchFamily="18" charset="0"/>
              </a:rPr>
              <a:t>sản</a:t>
            </a:r>
            <a:r>
              <a:rPr lang="en-US" sz="2800" b="1" i="0" dirty="0">
                <a:solidFill>
                  <a:srgbClr val="00B050"/>
                </a:solidFill>
                <a:effectLst/>
                <a:latin typeface="Times New Roman" panose="02020603050405020304" pitchFamily="18" charset="0"/>
                <a:cs typeface="Times New Roman" panose="02020603050405020304" pitchFamily="18" charset="0"/>
              </a:rPr>
              <a:t>:</a:t>
            </a:r>
          </a:p>
          <a:p>
            <a:pPr algn="just">
              <a:spcAft>
                <a:spcPts val="80"/>
              </a:spcAft>
            </a:pPr>
            <a:r>
              <a:rPr lang="en-US" sz="2800" b="1" i="0" dirty="0">
                <a:solidFill>
                  <a:srgbClr val="00B050"/>
                </a:solidFill>
                <a:effectLst/>
                <a:latin typeface="Times New Roman" panose="02020603050405020304" pitchFamily="18" charset="0"/>
                <a:cs typeface="Times New Roman" panose="02020603050405020304" pitchFamily="18" charset="0"/>
              </a:rPr>
              <a:t>+ </a:t>
            </a:r>
            <a:r>
              <a:rPr lang="en-US" sz="2800" b="1" i="0" dirty="0" err="1">
                <a:solidFill>
                  <a:srgbClr val="00B050"/>
                </a:solidFill>
                <a:effectLst/>
                <a:latin typeface="Times New Roman" panose="02020603050405020304" pitchFamily="18" charset="0"/>
                <a:cs typeface="Times New Roman" panose="02020603050405020304" pitchFamily="18" charset="0"/>
              </a:rPr>
              <a:t>Tài</a:t>
            </a:r>
            <a:r>
              <a:rPr lang="en-US" sz="2800" b="1" i="0" dirty="0">
                <a:solidFill>
                  <a:srgbClr val="00B050"/>
                </a:solidFill>
                <a:effectLst/>
                <a:latin typeface="Times New Roman" panose="02020603050405020304" pitchFamily="18" charset="0"/>
                <a:cs typeface="Times New Roman" panose="02020603050405020304" pitchFamily="18" charset="0"/>
              </a:rPr>
              <a:t> </a:t>
            </a:r>
            <a:r>
              <a:rPr lang="en-US" sz="2800" b="1" i="0" dirty="0" err="1">
                <a:solidFill>
                  <a:srgbClr val="00B050"/>
                </a:solidFill>
                <a:effectLst/>
                <a:latin typeface="Times New Roman" panose="02020603050405020304" pitchFamily="18" charset="0"/>
                <a:cs typeface="Times New Roman" panose="02020603050405020304" pitchFamily="18" charset="0"/>
              </a:rPr>
              <a:t>sản</a:t>
            </a:r>
            <a:r>
              <a:rPr lang="en-US" sz="2800" b="1" i="0" dirty="0">
                <a:solidFill>
                  <a:srgbClr val="00B050"/>
                </a:solidFill>
                <a:effectLst/>
                <a:latin typeface="Times New Roman" panose="02020603050405020304" pitchFamily="18" charset="0"/>
                <a:cs typeface="Times New Roman" panose="02020603050405020304" pitchFamily="18" charset="0"/>
              </a:rPr>
              <a:t> </a:t>
            </a:r>
            <a:r>
              <a:rPr lang="en-US" sz="2800" b="1" i="0" dirty="0" err="1">
                <a:solidFill>
                  <a:srgbClr val="00B050"/>
                </a:solidFill>
                <a:effectLst/>
                <a:latin typeface="Times New Roman" panose="02020603050405020304" pitchFamily="18" charset="0"/>
                <a:cs typeface="Times New Roman" panose="02020603050405020304" pitchFamily="18" charset="0"/>
              </a:rPr>
              <a:t>bị</a:t>
            </a:r>
            <a:r>
              <a:rPr lang="en-US" sz="2800" b="1" i="0" dirty="0">
                <a:solidFill>
                  <a:srgbClr val="00B050"/>
                </a:solidFill>
                <a:effectLst/>
                <a:latin typeface="Times New Roman" panose="02020603050405020304" pitchFamily="18" charset="0"/>
                <a:cs typeface="Times New Roman" panose="02020603050405020304" pitchFamily="18" charset="0"/>
              </a:rPr>
              <a:t> </a:t>
            </a:r>
            <a:r>
              <a:rPr lang="en-US" sz="2800" b="1" i="0" dirty="0" err="1">
                <a:solidFill>
                  <a:srgbClr val="00B050"/>
                </a:solidFill>
                <a:effectLst/>
                <a:latin typeface="Times New Roman" panose="02020603050405020304" pitchFamily="18" charset="0"/>
                <a:cs typeface="Times New Roman" panose="02020603050405020304" pitchFamily="18" charset="0"/>
              </a:rPr>
              <a:t>thiêu</a:t>
            </a:r>
            <a:r>
              <a:rPr lang="en-US" sz="2800" b="1" i="0" dirty="0">
                <a:solidFill>
                  <a:srgbClr val="00B050"/>
                </a:solidFill>
                <a:effectLst/>
                <a:latin typeface="Times New Roman" panose="02020603050405020304" pitchFamily="18" charset="0"/>
                <a:cs typeface="Times New Roman" panose="02020603050405020304" pitchFamily="18" charset="0"/>
              </a:rPr>
              <a:t> </a:t>
            </a:r>
            <a:r>
              <a:rPr lang="en-US" sz="2800" b="1" i="0" dirty="0" err="1">
                <a:solidFill>
                  <a:srgbClr val="00B050"/>
                </a:solidFill>
                <a:effectLst/>
                <a:latin typeface="Times New Roman" panose="02020603050405020304" pitchFamily="18" charset="0"/>
                <a:cs typeface="Times New Roman" panose="02020603050405020304" pitchFamily="18" charset="0"/>
              </a:rPr>
              <a:t>rụi</a:t>
            </a:r>
            <a:endParaRPr lang="en-US" sz="2800" b="1" i="0" dirty="0">
              <a:solidFill>
                <a:srgbClr val="00B050"/>
              </a:solidFill>
              <a:effectLst/>
              <a:latin typeface="Times New Roman" panose="02020603050405020304" pitchFamily="18" charset="0"/>
              <a:cs typeface="Times New Roman" panose="02020603050405020304" pitchFamily="18" charset="0"/>
            </a:endParaRPr>
          </a:p>
          <a:p>
            <a:pPr algn="just">
              <a:spcAft>
                <a:spcPts val="80"/>
              </a:spcAft>
            </a:pPr>
            <a:r>
              <a:rPr lang="en-US" sz="2800" b="1" i="0" dirty="0">
                <a:solidFill>
                  <a:srgbClr val="00B050"/>
                </a:solidFill>
                <a:effectLst/>
                <a:latin typeface="Times New Roman" panose="02020603050405020304" pitchFamily="18" charset="0"/>
                <a:cs typeface="Times New Roman" panose="02020603050405020304" pitchFamily="18" charset="0"/>
              </a:rPr>
              <a:t>+ </a:t>
            </a:r>
            <a:r>
              <a:rPr lang="en-US" sz="2800" b="1" i="0" dirty="0" err="1">
                <a:solidFill>
                  <a:srgbClr val="00B050"/>
                </a:solidFill>
                <a:effectLst/>
                <a:latin typeface="Times New Roman" panose="02020603050405020304" pitchFamily="18" charset="0"/>
                <a:cs typeface="Times New Roman" panose="02020603050405020304" pitchFamily="18" charset="0"/>
              </a:rPr>
              <a:t>Nhà</a:t>
            </a:r>
            <a:r>
              <a:rPr lang="en-US" sz="2800" b="1" i="0" dirty="0">
                <a:solidFill>
                  <a:srgbClr val="00B050"/>
                </a:solidFill>
                <a:effectLst/>
                <a:latin typeface="Times New Roman" panose="02020603050405020304" pitchFamily="18" charset="0"/>
                <a:cs typeface="Times New Roman" panose="02020603050405020304" pitchFamily="18" charset="0"/>
              </a:rPr>
              <a:t> </a:t>
            </a:r>
            <a:r>
              <a:rPr lang="en-US" sz="2800" b="1" i="0" dirty="0" err="1">
                <a:solidFill>
                  <a:srgbClr val="00B050"/>
                </a:solidFill>
                <a:effectLst/>
                <a:latin typeface="Times New Roman" panose="02020603050405020304" pitchFamily="18" charset="0"/>
                <a:cs typeface="Times New Roman" panose="02020603050405020304" pitchFamily="18" charset="0"/>
              </a:rPr>
              <a:t>cửa</a:t>
            </a:r>
            <a:r>
              <a:rPr lang="en-US" sz="2800" b="1" i="0" dirty="0">
                <a:solidFill>
                  <a:srgbClr val="00B050"/>
                </a:solidFill>
                <a:effectLst/>
                <a:latin typeface="Times New Roman" panose="02020603050405020304" pitchFamily="18" charset="0"/>
                <a:cs typeface="Times New Roman" panose="02020603050405020304" pitchFamily="18" charset="0"/>
              </a:rPr>
              <a:t> </a:t>
            </a:r>
            <a:r>
              <a:rPr lang="en-US" sz="2800" b="1" i="0" dirty="0" err="1">
                <a:solidFill>
                  <a:srgbClr val="00B050"/>
                </a:solidFill>
                <a:effectLst/>
                <a:latin typeface="Times New Roman" panose="02020603050405020304" pitchFamily="18" charset="0"/>
                <a:cs typeface="Times New Roman" panose="02020603050405020304" pitchFamily="18" charset="0"/>
              </a:rPr>
              <a:t>bị</a:t>
            </a:r>
            <a:r>
              <a:rPr lang="en-US" sz="2800" b="1" i="0" dirty="0">
                <a:solidFill>
                  <a:srgbClr val="00B050"/>
                </a:solidFill>
                <a:effectLst/>
                <a:latin typeface="Times New Roman" panose="02020603050405020304" pitchFamily="18" charset="0"/>
                <a:cs typeface="Times New Roman" panose="02020603050405020304" pitchFamily="18" charset="0"/>
              </a:rPr>
              <a:t> </a:t>
            </a:r>
            <a:r>
              <a:rPr lang="en-US" sz="2800" b="1" i="0" dirty="0" err="1">
                <a:solidFill>
                  <a:srgbClr val="00B050"/>
                </a:solidFill>
                <a:effectLst/>
                <a:latin typeface="Times New Roman" panose="02020603050405020304" pitchFamily="18" charset="0"/>
                <a:cs typeface="Times New Roman" panose="02020603050405020304" pitchFamily="18" charset="0"/>
              </a:rPr>
              <a:t>cháy</a:t>
            </a:r>
            <a:endParaRPr lang="en-US" sz="2800" b="1" i="0" dirty="0">
              <a:solidFill>
                <a:srgbClr val="00B050"/>
              </a:solidFill>
              <a:effectLst/>
              <a:latin typeface="Times New Roman" panose="02020603050405020304" pitchFamily="18" charset="0"/>
              <a:cs typeface="Times New Roman" panose="02020603050405020304" pitchFamily="18" charset="0"/>
            </a:endParaRPr>
          </a:p>
          <a:p>
            <a:pPr algn="just">
              <a:spcAft>
                <a:spcPts val="80"/>
              </a:spcAft>
            </a:pPr>
            <a:r>
              <a:rPr lang="en-US" sz="2800" b="1" dirty="0">
                <a:solidFill>
                  <a:srgbClr val="00B050"/>
                </a:solidFill>
                <a:latin typeface="Times New Roman" panose="02020603050405020304" pitchFamily="18" charset="0"/>
                <a:cs typeface="Times New Roman" panose="02020603050405020304" pitchFamily="18" charset="0"/>
              </a:rPr>
              <a:t>…</a:t>
            </a:r>
            <a:endParaRPr lang="en-US" sz="2800" b="1" i="0" dirty="0">
              <a:solidFill>
                <a:srgbClr val="00B05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179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E1A2D5-078B-EF5D-2392-449F99D71E54}"/>
              </a:ext>
            </a:extLst>
          </p:cNvPr>
          <p:cNvSpPr txBox="1"/>
          <p:nvPr/>
        </p:nvSpPr>
        <p:spPr>
          <a:xfrm>
            <a:off x="76199" y="76200"/>
            <a:ext cx="11680371" cy="954107"/>
          </a:xfrm>
          <a:prstGeom prst="rect">
            <a:avLst/>
          </a:prstGeom>
          <a:solidFill>
            <a:schemeClr val="accent6">
              <a:lumMod val="20000"/>
              <a:lumOff val="80000"/>
            </a:schemeClr>
          </a:solidFill>
        </p:spPr>
        <p:txBody>
          <a:bodyPr wrap="square">
            <a:spAutoFit/>
          </a:bodyPr>
          <a:lstStyle/>
          <a:p>
            <a:r>
              <a:rPr lang="vi-VN" sz="2800" b="1" i="0">
                <a:solidFill>
                  <a:srgbClr val="002060"/>
                </a:solidFill>
                <a:effectLst/>
                <a:latin typeface="Nunito Black" pitchFamily="2" charset="0"/>
              </a:rPr>
              <a:t>3</a:t>
            </a:r>
            <a:r>
              <a:rPr lang="en-US" sz="2800" b="1" i="0">
                <a:solidFill>
                  <a:srgbClr val="002060"/>
                </a:solidFill>
                <a:effectLst/>
                <a:latin typeface="Nunito Black" pitchFamily="2" charset="0"/>
              </a:rPr>
              <a:t>.</a:t>
            </a:r>
            <a:r>
              <a:rPr lang="vi-VN" sz="2800" b="1" i="0">
                <a:solidFill>
                  <a:srgbClr val="002060"/>
                </a:solidFill>
                <a:effectLst/>
                <a:latin typeface="Nunito Black" pitchFamily="2" charset="0"/>
              </a:rPr>
              <a:t> </a:t>
            </a:r>
            <a:r>
              <a:rPr lang="vi-VN" sz="2800" b="0" i="0">
                <a:solidFill>
                  <a:srgbClr val="002060"/>
                </a:solidFill>
                <a:effectLst/>
                <a:latin typeface="Nunito Black" pitchFamily="2" charset="0"/>
              </a:rPr>
              <a:t>Mọi người trong hình đang làm gì? Nêu nhận xét của em về các cách ứng xử của mọi người trong hình đó.</a:t>
            </a:r>
            <a:endParaRPr lang="en-US" sz="2800">
              <a:solidFill>
                <a:srgbClr val="002060"/>
              </a:solidFill>
              <a:latin typeface="Nunito Black" pitchFamily="2" charset="0"/>
            </a:endParaRPr>
          </a:p>
        </p:txBody>
      </p:sp>
    </p:spTree>
    <p:extLst>
      <p:ext uri="{BB962C8B-B14F-4D97-AF65-F5344CB8AC3E}">
        <p14:creationId xmlns:p14="http://schemas.microsoft.com/office/powerpoint/2010/main" val="42838402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392912-5D6C-4DC5-5C5B-D56D82B1E9EA}"/>
              </a:ext>
            </a:extLst>
          </p:cNvPr>
          <p:cNvPicPr>
            <a:picLocks noChangeAspect="1"/>
          </p:cNvPicPr>
          <p:nvPr/>
        </p:nvPicPr>
        <p:blipFill>
          <a:blip r:embed="rId2"/>
          <a:stretch>
            <a:fillRect/>
          </a:stretch>
        </p:blipFill>
        <p:spPr>
          <a:xfrm>
            <a:off x="1340460" y="3322200"/>
            <a:ext cx="4054499" cy="3535800"/>
          </a:xfrm>
          <a:prstGeom prst="rect">
            <a:avLst/>
          </a:prstGeom>
        </p:spPr>
      </p:pic>
      <p:pic>
        <p:nvPicPr>
          <p:cNvPr id="8" name="Picture 7">
            <a:extLst>
              <a:ext uri="{FF2B5EF4-FFF2-40B4-BE49-F238E27FC236}">
                <a16:creationId xmlns:a16="http://schemas.microsoft.com/office/drawing/2014/main" id="{FE12B3A7-BFDF-713B-44D8-4253B1287D06}"/>
              </a:ext>
            </a:extLst>
          </p:cNvPr>
          <p:cNvPicPr>
            <a:picLocks noChangeAspect="1"/>
          </p:cNvPicPr>
          <p:nvPr/>
        </p:nvPicPr>
        <p:blipFill>
          <a:blip r:embed="rId3"/>
          <a:stretch>
            <a:fillRect/>
          </a:stretch>
        </p:blipFill>
        <p:spPr>
          <a:xfrm>
            <a:off x="6426905" y="3283012"/>
            <a:ext cx="4002254" cy="3418234"/>
          </a:xfrm>
          <a:prstGeom prst="rect">
            <a:avLst/>
          </a:prstGeom>
        </p:spPr>
      </p:pic>
      <p:pic>
        <p:nvPicPr>
          <p:cNvPr id="6" name="Picture 5">
            <a:extLst>
              <a:ext uri="{FF2B5EF4-FFF2-40B4-BE49-F238E27FC236}">
                <a16:creationId xmlns:a16="http://schemas.microsoft.com/office/drawing/2014/main" id="{F8EE5907-CB52-1186-BE4F-E9FF44C56BF1}"/>
              </a:ext>
            </a:extLst>
          </p:cNvPr>
          <p:cNvPicPr>
            <a:picLocks noChangeAspect="1"/>
          </p:cNvPicPr>
          <p:nvPr/>
        </p:nvPicPr>
        <p:blipFill>
          <a:blip r:embed="rId4"/>
          <a:stretch>
            <a:fillRect/>
          </a:stretch>
        </p:blipFill>
        <p:spPr>
          <a:xfrm>
            <a:off x="1065324" y="-117566"/>
            <a:ext cx="4329635" cy="3544269"/>
          </a:xfrm>
          <a:prstGeom prst="rect">
            <a:avLst/>
          </a:prstGeom>
        </p:spPr>
      </p:pic>
      <p:pic>
        <p:nvPicPr>
          <p:cNvPr id="7" name="Picture 6">
            <a:extLst>
              <a:ext uri="{FF2B5EF4-FFF2-40B4-BE49-F238E27FC236}">
                <a16:creationId xmlns:a16="http://schemas.microsoft.com/office/drawing/2014/main" id="{3F3EE385-CF9D-F549-6316-9819F5AC7361}"/>
              </a:ext>
            </a:extLst>
          </p:cNvPr>
          <p:cNvPicPr>
            <a:picLocks noChangeAspect="1"/>
          </p:cNvPicPr>
          <p:nvPr/>
        </p:nvPicPr>
        <p:blipFill>
          <a:blip r:embed="rId5"/>
          <a:stretch>
            <a:fillRect/>
          </a:stretch>
        </p:blipFill>
        <p:spPr>
          <a:xfrm>
            <a:off x="6286059" y="-352697"/>
            <a:ext cx="4114768" cy="3635709"/>
          </a:xfrm>
          <a:prstGeom prst="rect">
            <a:avLst/>
          </a:prstGeom>
        </p:spPr>
      </p:pic>
    </p:spTree>
    <p:extLst>
      <p:ext uri="{BB962C8B-B14F-4D97-AF65-F5344CB8AC3E}">
        <p14:creationId xmlns:p14="http://schemas.microsoft.com/office/powerpoint/2010/main" val="253716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EE5907-CB52-1186-BE4F-E9FF44C56BF1}"/>
              </a:ext>
            </a:extLst>
          </p:cNvPr>
          <p:cNvPicPr>
            <a:picLocks noChangeAspect="1"/>
          </p:cNvPicPr>
          <p:nvPr/>
        </p:nvPicPr>
        <p:blipFill>
          <a:blip r:embed="rId2"/>
          <a:stretch>
            <a:fillRect/>
          </a:stretch>
        </p:blipFill>
        <p:spPr>
          <a:xfrm>
            <a:off x="381000" y="1308152"/>
            <a:ext cx="5181600" cy="4241693"/>
          </a:xfrm>
          <a:prstGeom prst="rect">
            <a:avLst/>
          </a:prstGeom>
        </p:spPr>
      </p:pic>
      <p:sp>
        <p:nvSpPr>
          <p:cNvPr id="9" name="TextBox 8">
            <a:extLst>
              <a:ext uri="{FF2B5EF4-FFF2-40B4-BE49-F238E27FC236}">
                <a16:creationId xmlns:a16="http://schemas.microsoft.com/office/drawing/2014/main" id="{21E611EC-7FFC-8192-56FC-9061A0649D36}"/>
              </a:ext>
            </a:extLst>
          </p:cNvPr>
          <p:cNvSpPr txBox="1"/>
          <p:nvPr/>
        </p:nvSpPr>
        <p:spPr>
          <a:xfrm>
            <a:off x="5867400" y="1600200"/>
            <a:ext cx="5410200" cy="954107"/>
          </a:xfrm>
          <a:prstGeom prst="rect">
            <a:avLst/>
          </a:prstGeom>
          <a:solidFill>
            <a:srgbClr val="FFFF99"/>
          </a:solidFill>
        </p:spPr>
        <p:txBody>
          <a:bodyPr wrap="square">
            <a:spAutoFit/>
          </a:bodyPr>
          <a:lstStyle/>
          <a:p>
            <a:pPr algn="ctr"/>
            <a:r>
              <a:rPr lang="en-US" sz="2800" b="0" i="0">
                <a:solidFill>
                  <a:srgbClr val="002060"/>
                </a:solidFill>
                <a:effectLst/>
                <a:latin typeface="Open Sans" panose="020B0606030504020204" pitchFamily="34" charset="0"/>
              </a:rPr>
              <a:t>Các học sinh đang tìm lối thoát hiểm bằng cầu thang bộ</a:t>
            </a:r>
            <a:endParaRPr lang="en-US" sz="2800">
              <a:solidFill>
                <a:srgbClr val="002060"/>
              </a:solidFill>
            </a:endParaRPr>
          </a:p>
        </p:txBody>
      </p:sp>
      <p:sp>
        <p:nvSpPr>
          <p:cNvPr id="2" name="Arrow: Down 1">
            <a:extLst>
              <a:ext uri="{FF2B5EF4-FFF2-40B4-BE49-F238E27FC236}">
                <a16:creationId xmlns:a16="http://schemas.microsoft.com/office/drawing/2014/main" id="{D3C08CC1-2FDB-FAB7-4D2A-D4A5EE735916}"/>
              </a:ext>
            </a:extLst>
          </p:cNvPr>
          <p:cNvSpPr/>
          <p:nvPr/>
        </p:nvSpPr>
        <p:spPr>
          <a:xfrm>
            <a:off x="8352019" y="2801152"/>
            <a:ext cx="457200" cy="381000"/>
          </a:xfrm>
          <a:prstGeom prst="downArrow">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0E18882-DD40-6F54-130D-AB1B308FEC30}"/>
              </a:ext>
            </a:extLst>
          </p:cNvPr>
          <p:cNvSpPr txBox="1"/>
          <p:nvPr/>
        </p:nvSpPr>
        <p:spPr>
          <a:xfrm>
            <a:off x="5867400" y="3428998"/>
            <a:ext cx="5426439" cy="1532334"/>
          </a:xfrm>
          <a:prstGeom prst="roundRect">
            <a:avLst/>
          </a:prstGeom>
          <a:solidFill>
            <a:srgbClr val="99FF66"/>
          </a:solidFill>
          <a:ln>
            <a:solidFill>
              <a:srgbClr val="99FF66"/>
            </a:solidFill>
          </a:ln>
        </p:spPr>
        <p:txBody>
          <a:bodyPr wrap="square">
            <a:spAutoFit/>
          </a:bodyPr>
          <a:lstStyle/>
          <a:p>
            <a:pPr algn="ctr"/>
            <a:r>
              <a:rPr lang="en-US" sz="2800" b="0" i="0">
                <a:solidFill>
                  <a:srgbClr val="FF0000"/>
                </a:solidFill>
                <a:effectLst/>
                <a:latin typeface="Open Sans" panose="020B0606030504020204" pitchFamily="34" charset="0"/>
              </a:rPr>
              <a:t>Cách ứng xử của bạn rất đúng. Vì khi xảy ra hỏa hoạn không nên sử dụng thang máy.</a:t>
            </a:r>
            <a:endParaRPr lang="en-US" sz="2800">
              <a:solidFill>
                <a:srgbClr val="FF0000"/>
              </a:solidFill>
            </a:endParaRPr>
          </a:p>
        </p:txBody>
      </p:sp>
      <p:sp>
        <p:nvSpPr>
          <p:cNvPr id="7" name="TextBox 6">
            <a:extLst>
              <a:ext uri="{FF2B5EF4-FFF2-40B4-BE49-F238E27FC236}">
                <a16:creationId xmlns:a16="http://schemas.microsoft.com/office/drawing/2014/main" id="{04E1A2D5-078B-EF5D-2392-449F99D71E54}"/>
              </a:ext>
            </a:extLst>
          </p:cNvPr>
          <p:cNvSpPr txBox="1"/>
          <p:nvPr/>
        </p:nvSpPr>
        <p:spPr>
          <a:xfrm>
            <a:off x="0" y="45617"/>
            <a:ext cx="10972800" cy="954107"/>
          </a:xfrm>
          <a:prstGeom prst="rect">
            <a:avLst/>
          </a:prstGeom>
          <a:solidFill>
            <a:schemeClr val="accent6">
              <a:lumMod val="20000"/>
              <a:lumOff val="80000"/>
            </a:schemeClr>
          </a:solidFill>
        </p:spPr>
        <p:txBody>
          <a:bodyPr wrap="square">
            <a:spAutoFit/>
          </a:bodyPr>
          <a:lstStyle/>
          <a:p>
            <a:r>
              <a:rPr lang="vi-VN" sz="2800" b="1" i="0">
                <a:solidFill>
                  <a:srgbClr val="002060"/>
                </a:solidFill>
                <a:effectLst/>
                <a:latin typeface="Nunito Black" pitchFamily="2" charset="0"/>
              </a:rPr>
              <a:t>3</a:t>
            </a:r>
            <a:r>
              <a:rPr lang="en-US" sz="2800" b="1" i="0">
                <a:solidFill>
                  <a:srgbClr val="002060"/>
                </a:solidFill>
                <a:effectLst/>
                <a:latin typeface="Nunito Black" pitchFamily="2" charset="0"/>
              </a:rPr>
              <a:t>.</a:t>
            </a:r>
            <a:r>
              <a:rPr lang="vi-VN" sz="2800" b="1" i="0">
                <a:solidFill>
                  <a:srgbClr val="002060"/>
                </a:solidFill>
                <a:effectLst/>
                <a:latin typeface="Nunito Black" pitchFamily="2" charset="0"/>
              </a:rPr>
              <a:t> </a:t>
            </a:r>
            <a:r>
              <a:rPr lang="vi-VN" sz="2800" b="0" i="0">
                <a:solidFill>
                  <a:srgbClr val="002060"/>
                </a:solidFill>
                <a:effectLst/>
                <a:latin typeface="Nunito Black" pitchFamily="2" charset="0"/>
              </a:rPr>
              <a:t>Mọi người trong hình đang làm gì? Nêu nhận xét của em về các cách ứng xử của mọi người trong hình đó.</a:t>
            </a:r>
            <a:endParaRPr lang="en-US" sz="2800">
              <a:solidFill>
                <a:srgbClr val="002060"/>
              </a:solidFill>
              <a:latin typeface="Nunito Black" pitchFamily="2" charset="0"/>
            </a:endParaRPr>
          </a:p>
        </p:txBody>
      </p:sp>
    </p:spTree>
    <p:extLst>
      <p:ext uri="{BB962C8B-B14F-4D97-AF65-F5344CB8AC3E}">
        <p14:creationId xmlns:p14="http://schemas.microsoft.com/office/powerpoint/2010/main" val="95815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3EE385-CF9D-F549-6316-9819F5AC7361}"/>
              </a:ext>
            </a:extLst>
          </p:cNvPr>
          <p:cNvPicPr>
            <a:picLocks noChangeAspect="1"/>
          </p:cNvPicPr>
          <p:nvPr/>
        </p:nvPicPr>
        <p:blipFill>
          <a:blip r:embed="rId2"/>
          <a:stretch>
            <a:fillRect/>
          </a:stretch>
        </p:blipFill>
        <p:spPr>
          <a:xfrm>
            <a:off x="1066800" y="1524000"/>
            <a:ext cx="4800600" cy="4241694"/>
          </a:xfrm>
          <a:prstGeom prst="rect">
            <a:avLst/>
          </a:prstGeom>
        </p:spPr>
      </p:pic>
      <p:sp>
        <p:nvSpPr>
          <p:cNvPr id="8" name="TextBox 7">
            <a:extLst>
              <a:ext uri="{FF2B5EF4-FFF2-40B4-BE49-F238E27FC236}">
                <a16:creationId xmlns:a16="http://schemas.microsoft.com/office/drawing/2014/main" id="{3358CB4D-9A9F-5EF3-942D-4050153CE46B}"/>
              </a:ext>
            </a:extLst>
          </p:cNvPr>
          <p:cNvSpPr txBox="1"/>
          <p:nvPr/>
        </p:nvSpPr>
        <p:spPr>
          <a:xfrm>
            <a:off x="6629400" y="1752600"/>
            <a:ext cx="4800600" cy="523220"/>
          </a:xfrm>
          <a:prstGeom prst="rect">
            <a:avLst/>
          </a:prstGeom>
          <a:solidFill>
            <a:srgbClr val="FFFF99"/>
          </a:solidFill>
        </p:spPr>
        <p:txBody>
          <a:bodyPr wrap="square">
            <a:spAutoFit/>
          </a:bodyPr>
          <a:lstStyle/>
          <a:p>
            <a:r>
              <a:rPr lang="en-US" sz="2800" b="0" i="0" dirty="0" err="1">
                <a:solidFill>
                  <a:srgbClr val="212529"/>
                </a:solidFill>
                <a:effectLst/>
                <a:latin typeface="Open Sans" panose="020B0606030504020204" pitchFamily="34" charset="0"/>
              </a:rPr>
              <a:t>Hai</a:t>
            </a:r>
            <a:r>
              <a:rPr lang="en-US" sz="2800" b="0" i="0" dirty="0">
                <a:solidFill>
                  <a:srgbClr val="212529"/>
                </a:solidFill>
                <a:effectLst/>
                <a:latin typeface="Open Sans" panose="020B0606030504020204" pitchFamily="34" charset="0"/>
              </a:rPr>
              <a:t> </a:t>
            </a:r>
            <a:r>
              <a:rPr lang="en-US" sz="2800" b="0" i="0" dirty="0" err="1">
                <a:solidFill>
                  <a:srgbClr val="212529"/>
                </a:solidFill>
                <a:effectLst/>
                <a:latin typeface="Open Sans" panose="020B0606030504020204" pitchFamily="34" charset="0"/>
              </a:rPr>
              <a:t>mẹ</a:t>
            </a:r>
            <a:r>
              <a:rPr lang="en-US" sz="2800" b="0" i="0" dirty="0">
                <a:solidFill>
                  <a:srgbClr val="212529"/>
                </a:solidFill>
                <a:effectLst/>
                <a:latin typeface="Open Sans" panose="020B0606030504020204" pitchFamily="34" charset="0"/>
              </a:rPr>
              <a:t> con </a:t>
            </a:r>
            <a:r>
              <a:rPr lang="en-US" sz="2800" b="0" i="0" dirty="0" err="1">
                <a:solidFill>
                  <a:srgbClr val="212529"/>
                </a:solidFill>
                <a:effectLst/>
                <a:latin typeface="Open Sans" panose="020B0606030504020204" pitchFamily="34" charset="0"/>
              </a:rPr>
              <a:t>đang</a:t>
            </a:r>
            <a:r>
              <a:rPr lang="en-US" sz="2800" b="0" i="0" dirty="0">
                <a:solidFill>
                  <a:srgbClr val="212529"/>
                </a:solidFill>
                <a:effectLst/>
                <a:latin typeface="Open Sans" panose="020B0606030504020204" pitchFamily="34" charset="0"/>
              </a:rPr>
              <a:t> </a:t>
            </a:r>
            <a:r>
              <a:rPr lang="en-US" sz="2800" b="0" i="0" dirty="0" err="1">
                <a:solidFill>
                  <a:srgbClr val="212529"/>
                </a:solidFill>
                <a:effectLst/>
                <a:latin typeface="Open Sans" panose="020B0606030504020204" pitchFamily="34" charset="0"/>
              </a:rPr>
              <a:t>cầu</a:t>
            </a:r>
            <a:r>
              <a:rPr lang="en-US" sz="2800" b="0" i="0" dirty="0">
                <a:solidFill>
                  <a:srgbClr val="212529"/>
                </a:solidFill>
                <a:effectLst/>
                <a:latin typeface="Open Sans" panose="020B0606030504020204" pitchFamily="34" charset="0"/>
              </a:rPr>
              <a:t> </a:t>
            </a:r>
            <a:r>
              <a:rPr lang="en-US" sz="2800" b="0" i="0" dirty="0" err="1">
                <a:solidFill>
                  <a:srgbClr val="212529"/>
                </a:solidFill>
                <a:effectLst/>
                <a:latin typeface="Open Sans" panose="020B0606030504020204" pitchFamily="34" charset="0"/>
              </a:rPr>
              <a:t>cứu</a:t>
            </a:r>
            <a:endParaRPr lang="en-US" sz="2800" dirty="0"/>
          </a:p>
        </p:txBody>
      </p:sp>
      <p:sp>
        <p:nvSpPr>
          <p:cNvPr id="10" name="Arrow: Down 9">
            <a:extLst>
              <a:ext uri="{FF2B5EF4-FFF2-40B4-BE49-F238E27FC236}">
                <a16:creationId xmlns:a16="http://schemas.microsoft.com/office/drawing/2014/main" id="{C912F007-243F-C0AD-D5DC-5C8DD370461B}"/>
              </a:ext>
            </a:extLst>
          </p:cNvPr>
          <p:cNvSpPr/>
          <p:nvPr/>
        </p:nvSpPr>
        <p:spPr>
          <a:xfrm>
            <a:off x="8572500" y="2464713"/>
            <a:ext cx="457200" cy="381000"/>
          </a:xfrm>
          <a:prstGeom prst="downArrow">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8CF668B-D73B-CBE8-6C0A-1C4F9E004EC2}"/>
              </a:ext>
            </a:extLst>
          </p:cNvPr>
          <p:cNvSpPr txBox="1"/>
          <p:nvPr/>
        </p:nvSpPr>
        <p:spPr>
          <a:xfrm>
            <a:off x="5982950" y="3246121"/>
            <a:ext cx="6093500" cy="1532334"/>
          </a:xfrm>
          <a:prstGeom prst="roundRect">
            <a:avLst/>
          </a:prstGeom>
          <a:solidFill>
            <a:srgbClr val="99FF66"/>
          </a:solidFill>
          <a:ln>
            <a:solidFill>
              <a:srgbClr val="99FF66"/>
            </a:solidFill>
          </a:ln>
        </p:spPr>
        <p:txBody>
          <a:bodyPr wrap="square">
            <a:spAutoFit/>
          </a:bodyPr>
          <a:lstStyle/>
          <a:p>
            <a:r>
              <a:rPr lang="vi-VN" sz="2800" b="0" i="0">
                <a:solidFill>
                  <a:srgbClr val="FF0000"/>
                </a:solidFill>
                <a:effectLst/>
                <a:latin typeface="Open Sans" panose="020B0606030504020204" pitchFamily="34" charset="0"/>
              </a:rPr>
              <a:t>Cách ứng xử của người mẹ rất hợp lý. Khi xảy ra hỏa hoạn cần kêu để nhận được sự giúp đỡ.</a:t>
            </a:r>
            <a:endParaRPr lang="en-US" sz="2800">
              <a:solidFill>
                <a:srgbClr val="FF0000"/>
              </a:solidFill>
            </a:endParaRPr>
          </a:p>
        </p:txBody>
      </p:sp>
      <p:sp>
        <p:nvSpPr>
          <p:cNvPr id="9" name="TextBox 8">
            <a:extLst>
              <a:ext uri="{FF2B5EF4-FFF2-40B4-BE49-F238E27FC236}">
                <a16:creationId xmlns:a16="http://schemas.microsoft.com/office/drawing/2014/main" id="{04E1A2D5-078B-EF5D-2392-449F99D71E54}"/>
              </a:ext>
            </a:extLst>
          </p:cNvPr>
          <p:cNvSpPr txBox="1"/>
          <p:nvPr/>
        </p:nvSpPr>
        <p:spPr>
          <a:xfrm>
            <a:off x="76199" y="76200"/>
            <a:ext cx="11575869" cy="954107"/>
          </a:xfrm>
          <a:prstGeom prst="rect">
            <a:avLst/>
          </a:prstGeom>
          <a:solidFill>
            <a:schemeClr val="accent6">
              <a:lumMod val="20000"/>
              <a:lumOff val="80000"/>
            </a:schemeClr>
          </a:solidFill>
        </p:spPr>
        <p:txBody>
          <a:bodyPr wrap="square">
            <a:spAutoFit/>
          </a:bodyPr>
          <a:lstStyle/>
          <a:p>
            <a:r>
              <a:rPr lang="vi-VN" sz="2800" b="1" i="0" dirty="0">
                <a:solidFill>
                  <a:srgbClr val="002060"/>
                </a:solidFill>
                <a:effectLst/>
                <a:latin typeface="Nunito Black" pitchFamily="2" charset="0"/>
              </a:rPr>
              <a:t>3</a:t>
            </a:r>
            <a:r>
              <a:rPr lang="en-US" sz="2800" b="1" i="0" dirty="0">
                <a:solidFill>
                  <a:srgbClr val="002060"/>
                </a:solidFill>
                <a:effectLst/>
                <a:latin typeface="Nunito Black" pitchFamily="2" charset="0"/>
              </a:rPr>
              <a:t>.</a:t>
            </a:r>
            <a:r>
              <a:rPr lang="vi-VN" sz="2800" b="1" i="0" dirty="0">
                <a:solidFill>
                  <a:srgbClr val="002060"/>
                </a:solidFill>
                <a:effectLst/>
                <a:latin typeface="Nunito Black" pitchFamily="2" charset="0"/>
              </a:rPr>
              <a:t> </a:t>
            </a:r>
            <a:r>
              <a:rPr lang="vi-VN" sz="2800" b="0" i="0" dirty="0">
                <a:solidFill>
                  <a:srgbClr val="002060"/>
                </a:solidFill>
                <a:effectLst/>
                <a:latin typeface="Nunito Black" pitchFamily="2" charset="0"/>
              </a:rPr>
              <a:t>Mọi người trong hình đang làm gì? Nêu nhận xét của em về các cách ứng xử của mọi người trong hình đó.</a:t>
            </a:r>
            <a:endParaRPr lang="en-US" sz="2800" dirty="0">
              <a:solidFill>
                <a:srgbClr val="002060"/>
              </a:solidFill>
              <a:latin typeface="Nunito Black" pitchFamily="2" charset="0"/>
            </a:endParaRPr>
          </a:p>
        </p:txBody>
      </p:sp>
    </p:spTree>
    <p:extLst>
      <p:ext uri="{BB962C8B-B14F-4D97-AF65-F5344CB8AC3E}">
        <p14:creationId xmlns:p14="http://schemas.microsoft.com/office/powerpoint/2010/main" val="193828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392912-5D6C-4DC5-5C5B-D56D82B1E9EA}"/>
              </a:ext>
            </a:extLst>
          </p:cNvPr>
          <p:cNvPicPr>
            <a:picLocks noChangeAspect="1"/>
          </p:cNvPicPr>
          <p:nvPr/>
        </p:nvPicPr>
        <p:blipFill>
          <a:blip r:embed="rId2"/>
          <a:stretch>
            <a:fillRect/>
          </a:stretch>
        </p:blipFill>
        <p:spPr>
          <a:xfrm>
            <a:off x="6400800" y="1524000"/>
            <a:ext cx="5291860" cy="4614863"/>
          </a:xfrm>
          <a:prstGeom prst="rect">
            <a:avLst/>
          </a:prstGeom>
        </p:spPr>
      </p:pic>
      <p:sp>
        <p:nvSpPr>
          <p:cNvPr id="6" name="TextBox 5">
            <a:extLst>
              <a:ext uri="{FF2B5EF4-FFF2-40B4-BE49-F238E27FC236}">
                <a16:creationId xmlns:a16="http://schemas.microsoft.com/office/drawing/2014/main" id="{E6F98C65-9B93-F416-2D51-19F2A05834DF}"/>
              </a:ext>
            </a:extLst>
          </p:cNvPr>
          <p:cNvSpPr txBox="1"/>
          <p:nvPr/>
        </p:nvSpPr>
        <p:spPr>
          <a:xfrm>
            <a:off x="1377846" y="1676400"/>
            <a:ext cx="4267200" cy="523220"/>
          </a:xfrm>
          <a:prstGeom prst="rect">
            <a:avLst/>
          </a:prstGeom>
          <a:solidFill>
            <a:srgbClr val="FFFF99"/>
          </a:solidFill>
        </p:spPr>
        <p:txBody>
          <a:bodyPr wrap="square">
            <a:spAutoFit/>
          </a:bodyPr>
          <a:lstStyle/>
          <a:p>
            <a:r>
              <a:rPr lang="vi-VN" sz="2800" b="0" i="0">
                <a:solidFill>
                  <a:srgbClr val="212529"/>
                </a:solidFill>
                <a:effectLst/>
                <a:latin typeface="Open Sans" panose="020B0606030504020204" pitchFamily="34" charset="0"/>
              </a:rPr>
              <a:t>Mọi người đang gọi 114</a:t>
            </a:r>
            <a:endParaRPr lang="en-US" sz="2800"/>
          </a:p>
        </p:txBody>
      </p:sp>
      <p:sp>
        <p:nvSpPr>
          <p:cNvPr id="7" name="Arrow: Down 6">
            <a:extLst>
              <a:ext uri="{FF2B5EF4-FFF2-40B4-BE49-F238E27FC236}">
                <a16:creationId xmlns:a16="http://schemas.microsoft.com/office/drawing/2014/main" id="{468AB753-A142-D134-810E-F825D2457250}"/>
              </a:ext>
            </a:extLst>
          </p:cNvPr>
          <p:cNvSpPr/>
          <p:nvPr/>
        </p:nvSpPr>
        <p:spPr>
          <a:xfrm>
            <a:off x="2915588" y="2344639"/>
            <a:ext cx="457200" cy="381000"/>
          </a:xfrm>
          <a:prstGeom prst="downArrow">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668044C-37E1-7D23-9C0F-B0D4EA1FC35A}"/>
              </a:ext>
            </a:extLst>
          </p:cNvPr>
          <p:cNvSpPr txBox="1"/>
          <p:nvPr/>
        </p:nvSpPr>
        <p:spPr>
          <a:xfrm>
            <a:off x="762000" y="3124200"/>
            <a:ext cx="5319008" cy="2009061"/>
          </a:xfrm>
          <a:prstGeom prst="roundRect">
            <a:avLst/>
          </a:prstGeom>
          <a:solidFill>
            <a:srgbClr val="99FF66"/>
          </a:solidFill>
          <a:ln>
            <a:solidFill>
              <a:srgbClr val="99FF66"/>
            </a:solidFill>
          </a:ln>
        </p:spPr>
        <p:txBody>
          <a:bodyPr wrap="square">
            <a:spAutoFit/>
          </a:bodyPr>
          <a:lstStyle/>
          <a:p>
            <a:pPr algn="just"/>
            <a:r>
              <a:rPr lang="vi-VN" sz="2800" b="0" i="0">
                <a:solidFill>
                  <a:srgbClr val="FF0000"/>
                </a:solidFill>
                <a:effectLst/>
                <a:latin typeface="Open Sans" panose="020B0606030504020204" pitchFamily="34" charset="0"/>
              </a:rPr>
              <a:t>Cách ứng xử của mọi người rất đúng. Khi xảy ra hỏa hoạn cần kêu cứu và gọi 114 để nhận được sự giúp đỡ.</a:t>
            </a:r>
            <a:endParaRPr lang="en-US" sz="2800">
              <a:solidFill>
                <a:srgbClr val="FF0000"/>
              </a:solidFill>
            </a:endParaRPr>
          </a:p>
        </p:txBody>
      </p:sp>
      <p:sp>
        <p:nvSpPr>
          <p:cNvPr id="8" name="TextBox 7">
            <a:extLst>
              <a:ext uri="{FF2B5EF4-FFF2-40B4-BE49-F238E27FC236}">
                <a16:creationId xmlns:a16="http://schemas.microsoft.com/office/drawing/2014/main" id="{04E1A2D5-078B-EF5D-2392-449F99D71E54}"/>
              </a:ext>
            </a:extLst>
          </p:cNvPr>
          <p:cNvSpPr txBox="1"/>
          <p:nvPr/>
        </p:nvSpPr>
        <p:spPr>
          <a:xfrm>
            <a:off x="76200" y="76200"/>
            <a:ext cx="10972800" cy="954107"/>
          </a:xfrm>
          <a:prstGeom prst="rect">
            <a:avLst/>
          </a:prstGeom>
          <a:solidFill>
            <a:schemeClr val="accent6">
              <a:lumMod val="20000"/>
              <a:lumOff val="80000"/>
            </a:schemeClr>
          </a:solidFill>
        </p:spPr>
        <p:txBody>
          <a:bodyPr wrap="square">
            <a:spAutoFit/>
          </a:bodyPr>
          <a:lstStyle/>
          <a:p>
            <a:r>
              <a:rPr lang="vi-VN" sz="2800" b="1" i="0">
                <a:solidFill>
                  <a:srgbClr val="002060"/>
                </a:solidFill>
                <a:effectLst/>
                <a:latin typeface="Nunito Black" pitchFamily="2" charset="0"/>
              </a:rPr>
              <a:t>3</a:t>
            </a:r>
            <a:r>
              <a:rPr lang="en-US" sz="2800" b="1" i="0">
                <a:solidFill>
                  <a:srgbClr val="002060"/>
                </a:solidFill>
                <a:effectLst/>
                <a:latin typeface="Nunito Black" pitchFamily="2" charset="0"/>
              </a:rPr>
              <a:t>.</a:t>
            </a:r>
            <a:r>
              <a:rPr lang="vi-VN" sz="2800" b="1" i="0">
                <a:solidFill>
                  <a:srgbClr val="002060"/>
                </a:solidFill>
                <a:effectLst/>
                <a:latin typeface="Nunito Black" pitchFamily="2" charset="0"/>
              </a:rPr>
              <a:t> </a:t>
            </a:r>
            <a:r>
              <a:rPr lang="vi-VN" sz="2800" b="0" i="0">
                <a:solidFill>
                  <a:srgbClr val="002060"/>
                </a:solidFill>
                <a:effectLst/>
                <a:latin typeface="Nunito Black" pitchFamily="2" charset="0"/>
              </a:rPr>
              <a:t>Mọi người trong hình đang làm gì? Nêu nhận xét của em về các cách ứng xử của mọi người trong hình đó.</a:t>
            </a:r>
            <a:endParaRPr lang="en-US" sz="2800">
              <a:solidFill>
                <a:srgbClr val="002060"/>
              </a:solidFill>
              <a:latin typeface="Nunito Black" pitchFamily="2" charset="0"/>
            </a:endParaRPr>
          </a:p>
        </p:txBody>
      </p:sp>
    </p:spTree>
    <p:extLst>
      <p:ext uri="{BB962C8B-B14F-4D97-AF65-F5344CB8AC3E}">
        <p14:creationId xmlns:p14="http://schemas.microsoft.com/office/powerpoint/2010/main" val="411055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E12B3A7-BFDF-713B-44D8-4253B1287D06}"/>
              </a:ext>
            </a:extLst>
          </p:cNvPr>
          <p:cNvPicPr>
            <a:picLocks noChangeAspect="1"/>
          </p:cNvPicPr>
          <p:nvPr/>
        </p:nvPicPr>
        <p:blipFill>
          <a:blip r:embed="rId2"/>
          <a:stretch>
            <a:fillRect/>
          </a:stretch>
        </p:blipFill>
        <p:spPr>
          <a:xfrm>
            <a:off x="382676" y="1522153"/>
            <a:ext cx="5224894" cy="4462463"/>
          </a:xfrm>
          <a:prstGeom prst="rect">
            <a:avLst/>
          </a:prstGeom>
        </p:spPr>
      </p:pic>
      <p:sp>
        <p:nvSpPr>
          <p:cNvPr id="5" name="TextBox 4">
            <a:extLst>
              <a:ext uri="{FF2B5EF4-FFF2-40B4-BE49-F238E27FC236}">
                <a16:creationId xmlns:a16="http://schemas.microsoft.com/office/drawing/2014/main" id="{4AC283B0-2DDA-311E-7C69-8595554B78D9}"/>
              </a:ext>
            </a:extLst>
          </p:cNvPr>
          <p:cNvSpPr txBox="1"/>
          <p:nvPr/>
        </p:nvSpPr>
        <p:spPr>
          <a:xfrm>
            <a:off x="6857999" y="1658509"/>
            <a:ext cx="4171011" cy="954107"/>
          </a:xfrm>
          <a:prstGeom prst="rect">
            <a:avLst/>
          </a:prstGeom>
          <a:solidFill>
            <a:srgbClr val="FFFF99"/>
          </a:solidFill>
        </p:spPr>
        <p:txBody>
          <a:bodyPr wrap="square">
            <a:spAutoFit/>
          </a:bodyPr>
          <a:lstStyle/>
          <a:p>
            <a:pPr algn="ctr"/>
            <a:r>
              <a:rPr lang="vi-VN" sz="2800" b="0" i="0">
                <a:solidFill>
                  <a:srgbClr val="212529"/>
                </a:solidFill>
                <a:effectLst/>
                <a:latin typeface="Open Sans" panose="020B0606030504020204" pitchFamily="34" charset="0"/>
              </a:rPr>
              <a:t>Cậu bé đang dập lửa bằng nước.</a:t>
            </a:r>
            <a:endParaRPr lang="en-US" sz="2800"/>
          </a:p>
        </p:txBody>
      </p:sp>
      <p:sp>
        <p:nvSpPr>
          <p:cNvPr id="6" name="Arrow: Down 5">
            <a:extLst>
              <a:ext uri="{FF2B5EF4-FFF2-40B4-BE49-F238E27FC236}">
                <a16:creationId xmlns:a16="http://schemas.microsoft.com/office/drawing/2014/main" id="{EB57E7CB-0B2F-262B-847E-E301E57DCE13}"/>
              </a:ext>
            </a:extLst>
          </p:cNvPr>
          <p:cNvSpPr/>
          <p:nvPr/>
        </p:nvSpPr>
        <p:spPr>
          <a:xfrm>
            <a:off x="8796724" y="2808644"/>
            <a:ext cx="457200" cy="381000"/>
          </a:xfrm>
          <a:prstGeom prst="downArrow">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C0D881E-81EC-2EF1-21EC-D83F34C6BC87}"/>
              </a:ext>
            </a:extLst>
          </p:cNvPr>
          <p:cNvSpPr txBox="1"/>
          <p:nvPr/>
        </p:nvSpPr>
        <p:spPr>
          <a:xfrm>
            <a:off x="5943600" y="3361938"/>
            <a:ext cx="6128474" cy="2009061"/>
          </a:xfrm>
          <a:prstGeom prst="roundRect">
            <a:avLst/>
          </a:prstGeom>
          <a:solidFill>
            <a:srgbClr val="99FF66"/>
          </a:solidFill>
          <a:ln>
            <a:solidFill>
              <a:srgbClr val="99FF66"/>
            </a:solidFill>
          </a:ln>
        </p:spPr>
        <p:txBody>
          <a:bodyPr wrap="square">
            <a:spAutoFit/>
          </a:bodyPr>
          <a:lstStyle/>
          <a:p>
            <a:pPr algn="ctr"/>
            <a:r>
              <a:rPr lang="vi-VN" sz="2800">
                <a:solidFill>
                  <a:srgbClr val="FF0000"/>
                </a:solidFill>
                <a:latin typeface="Open Sans" panose="020B0606030504020204" pitchFamily="34" charset="0"/>
                <a:ea typeface="Open Sans" panose="020B0606030504020204" pitchFamily="34" charset="0"/>
                <a:cs typeface="Open Sans" panose="020B0606030504020204" pitchFamily="34" charset="0"/>
              </a:rPr>
              <a:t>Cách ứng xử của cậu bé là không nên. Vì cậu còn bé, dập nước như vậy rất nguy hiểm. Cần thông báo cho người lớn để tìm hướng xử lí.</a:t>
            </a:r>
            <a:endParaRPr lang="en-US" sz="280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04E1A2D5-078B-EF5D-2392-449F99D71E54}"/>
              </a:ext>
            </a:extLst>
          </p:cNvPr>
          <p:cNvSpPr txBox="1"/>
          <p:nvPr/>
        </p:nvSpPr>
        <p:spPr>
          <a:xfrm>
            <a:off x="76200" y="76200"/>
            <a:ext cx="10972800" cy="954107"/>
          </a:xfrm>
          <a:prstGeom prst="rect">
            <a:avLst/>
          </a:prstGeom>
          <a:solidFill>
            <a:schemeClr val="accent6">
              <a:lumMod val="20000"/>
              <a:lumOff val="80000"/>
            </a:schemeClr>
          </a:solidFill>
        </p:spPr>
        <p:txBody>
          <a:bodyPr wrap="square">
            <a:spAutoFit/>
          </a:bodyPr>
          <a:lstStyle/>
          <a:p>
            <a:r>
              <a:rPr lang="vi-VN" sz="2800" b="1" i="0">
                <a:solidFill>
                  <a:srgbClr val="002060"/>
                </a:solidFill>
                <a:effectLst/>
                <a:latin typeface="Nunito Black" pitchFamily="2" charset="0"/>
              </a:rPr>
              <a:t>3</a:t>
            </a:r>
            <a:r>
              <a:rPr lang="en-US" sz="2800" b="1" i="0">
                <a:solidFill>
                  <a:srgbClr val="002060"/>
                </a:solidFill>
                <a:effectLst/>
                <a:latin typeface="Nunito Black" pitchFamily="2" charset="0"/>
              </a:rPr>
              <a:t>.</a:t>
            </a:r>
            <a:r>
              <a:rPr lang="vi-VN" sz="2800" b="1" i="0">
                <a:solidFill>
                  <a:srgbClr val="002060"/>
                </a:solidFill>
                <a:effectLst/>
                <a:latin typeface="Nunito Black" pitchFamily="2" charset="0"/>
              </a:rPr>
              <a:t> </a:t>
            </a:r>
            <a:r>
              <a:rPr lang="vi-VN" sz="2800" b="0" i="0">
                <a:solidFill>
                  <a:srgbClr val="002060"/>
                </a:solidFill>
                <a:effectLst/>
                <a:latin typeface="Nunito Black" pitchFamily="2" charset="0"/>
              </a:rPr>
              <a:t>Mọi người trong hình đang làm gì? Nêu nhận xét của em về các cách ứng xử của mọi người trong hình đó.</a:t>
            </a:r>
            <a:endParaRPr lang="en-US" sz="2800">
              <a:solidFill>
                <a:srgbClr val="002060"/>
              </a:solidFill>
              <a:latin typeface="Nunito Black" pitchFamily="2" charset="0"/>
            </a:endParaRPr>
          </a:p>
        </p:txBody>
      </p:sp>
    </p:spTree>
    <p:extLst>
      <p:ext uri="{BB962C8B-B14F-4D97-AF65-F5344CB8AC3E}">
        <p14:creationId xmlns:p14="http://schemas.microsoft.com/office/powerpoint/2010/main" val="428842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5DAB84-AAE2-5339-D8B7-3240599ADB10}"/>
              </a:ext>
            </a:extLst>
          </p:cNvPr>
          <p:cNvSpPr txBox="1"/>
          <p:nvPr/>
        </p:nvSpPr>
        <p:spPr>
          <a:xfrm>
            <a:off x="777049" y="108783"/>
            <a:ext cx="9906000" cy="954107"/>
          </a:xfrm>
          <a:prstGeom prst="rect">
            <a:avLst/>
          </a:prstGeom>
          <a:solidFill>
            <a:schemeClr val="bg2"/>
          </a:solidFill>
        </p:spPr>
        <p:txBody>
          <a:bodyPr wrap="square">
            <a:spAutoFit/>
          </a:bodyPr>
          <a:lstStyle/>
          <a:p>
            <a:r>
              <a:rPr lang="en-US" sz="2800" b="1" i="0" dirty="0">
                <a:solidFill>
                  <a:srgbClr val="008000"/>
                </a:solidFill>
                <a:effectLst/>
                <a:latin typeface="Open Sans" panose="020B0606030504020204" pitchFamily="34" charset="0"/>
              </a:rPr>
              <a:t> </a:t>
            </a:r>
            <a:r>
              <a:rPr lang="en-US" sz="2800" b="1" i="0" dirty="0">
                <a:solidFill>
                  <a:srgbClr val="008000"/>
                </a:solidFill>
                <a:effectLst/>
                <a:latin typeface="Nunito Black" pitchFamily="2" charset="0"/>
              </a:rPr>
              <a:t>1.</a:t>
            </a:r>
            <a:r>
              <a:rPr lang="en-US" sz="2800" b="1" i="0" dirty="0">
                <a:solidFill>
                  <a:srgbClr val="212529"/>
                </a:solidFill>
                <a:effectLst/>
                <a:latin typeface="Nunito Black" pitchFamily="2" charset="0"/>
              </a:rPr>
              <a:t> </a:t>
            </a:r>
            <a:r>
              <a:rPr lang="en-US" sz="2800" b="0" i="0" dirty="0" err="1">
                <a:solidFill>
                  <a:srgbClr val="212529"/>
                </a:solidFill>
                <a:effectLst/>
                <a:latin typeface="Nunito Black" pitchFamily="2" charset="0"/>
              </a:rPr>
              <a:t>Điều</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tra</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phát</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hiện</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những</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thứ</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có</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thể</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gây</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cháy</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trong</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nhà</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em</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theo</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gợi</a:t>
            </a:r>
            <a:r>
              <a:rPr lang="en-US" sz="2800" b="0" i="0" dirty="0">
                <a:solidFill>
                  <a:srgbClr val="212529"/>
                </a:solidFill>
                <a:effectLst/>
                <a:latin typeface="Nunito Black" pitchFamily="2" charset="0"/>
              </a:rPr>
              <a:t> ý </a:t>
            </a:r>
            <a:r>
              <a:rPr lang="en-US" sz="2800" b="0" i="0" dirty="0" err="1">
                <a:solidFill>
                  <a:srgbClr val="212529"/>
                </a:solidFill>
                <a:effectLst/>
                <a:latin typeface="Nunito Black" pitchFamily="2" charset="0"/>
              </a:rPr>
              <a:t>sau</a:t>
            </a:r>
            <a:r>
              <a:rPr lang="en-US" sz="2800" b="0" i="0" dirty="0">
                <a:solidFill>
                  <a:srgbClr val="212529"/>
                </a:solidFill>
                <a:effectLst/>
                <a:latin typeface="Nunito Black" pitchFamily="2" charset="0"/>
              </a:rPr>
              <a:t>:</a:t>
            </a:r>
            <a:endParaRPr lang="en-US" sz="2800" dirty="0">
              <a:latin typeface="Nunito Black" pitchFamily="2" charset="0"/>
            </a:endParaRPr>
          </a:p>
        </p:txBody>
      </p:sp>
      <p:pic>
        <p:nvPicPr>
          <p:cNvPr id="5" name="Picture 4">
            <a:extLst>
              <a:ext uri="{FF2B5EF4-FFF2-40B4-BE49-F238E27FC236}">
                <a16:creationId xmlns:a16="http://schemas.microsoft.com/office/drawing/2014/main" id="{63B04E27-7A67-04EE-88FC-008234143570}"/>
              </a:ext>
            </a:extLst>
          </p:cNvPr>
          <p:cNvPicPr>
            <a:picLocks noChangeAspect="1"/>
          </p:cNvPicPr>
          <p:nvPr/>
        </p:nvPicPr>
        <p:blipFill rotWithShape="1">
          <a:blip r:embed="rId2"/>
          <a:srcRect l="18932" t="12133"/>
          <a:stretch/>
        </p:blipFill>
        <p:spPr>
          <a:xfrm>
            <a:off x="0" y="152400"/>
            <a:ext cx="795337" cy="954107"/>
          </a:xfrm>
          <a:prstGeom prst="rect">
            <a:avLst/>
          </a:prstGeom>
        </p:spPr>
      </p:pic>
      <p:graphicFrame>
        <p:nvGraphicFramePr>
          <p:cNvPr id="9" name="Table 8">
            <a:extLst>
              <a:ext uri="{FF2B5EF4-FFF2-40B4-BE49-F238E27FC236}">
                <a16:creationId xmlns:a16="http://schemas.microsoft.com/office/drawing/2014/main" id="{B153AD25-E51C-E8D0-F2A4-78556BF1E0EC}"/>
              </a:ext>
            </a:extLst>
          </p:cNvPr>
          <p:cNvGraphicFramePr>
            <a:graphicFrameLocks noGrp="1"/>
          </p:cNvGraphicFramePr>
          <p:nvPr>
            <p:extLst/>
          </p:nvPr>
        </p:nvGraphicFramePr>
        <p:xfrm>
          <a:off x="228600" y="1447800"/>
          <a:ext cx="11734800" cy="4471385"/>
        </p:xfrm>
        <a:graphic>
          <a:graphicData uri="http://schemas.openxmlformats.org/drawingml/2006/table">
            <a:tbl>
              <a:tblPr/>
              <a:tblGrid>
                <a:gridCol w="3911600">
                  <a:extLst>
                    <a:ext uri="{9D8B030D-6E8A-4147-A177-3AD203B41FA5}">
                      <a16:colId xmlns:a16="http://schemas.microsoft.com/office/drawing/2014/main" val="2763791861"/>
                    </a:ext>
                  </a:extLst>
                </a:gridCol>
                <a:gridCol w="3911600">
                  <a:extLst>
                    <a:ext uri="{9D8B030D-6E8A-4147-A177-3AD203B41FA5}">
                      <a16:colId xmlns:a16="http://schemas.microsoft.com/office/drawing/2014/main" val="1817190971"/>
                    </a:ext>
                  </a:extLst>
                </a:gridCol>
                <a:gridCol w="3911600">
                  <a:extLst>
                    <a:ext uri="{9D8B030D-6E8A-4147-A177-3AD203B41FA5}">
                      <a16:colId xmlns:a16="http://schemas.microsoft.com/office/drawing/2014/main" val="3518487577"/>
                    </a:ext>
                  </a:extLst>
                </a:gridCol>
              </a:tblGrid>
              <a:tr h="685800">
                <a:tc>
                  <a:txBody>
                    <a:bodyPr/>
                    <a:lstStyle/>
                    <a:p>
                      <a:pPr algn="ctr">
                        <a:spcAft>
                          <a:spcPts val="80"/>
                        </a:spcAft>
                      </a:pPr>
                      <a:r>
                        <a:rPr lang="en-US" sz="2800" b="1">
                          <a:solidFill>
                            <a:schemeClr val="bg1"/>
                          </a:solidFill>
                          <a:effectLst/>
                          <a:latin typeface="Open Sans" panose="020B0606030504020204" pitchFamily="34" charset="0"/>
                          <a:ea typeface="Open Sans" panose="020B0606030504020204" pitchFamily="34" charset="0"/>
                          <a:cs typeface="Open Sans" panose="020B0606030504020204" pitchFamily="34" charset="0"/>
                        </a:rPr>
                        <a:t>Các thứ dễ gây cháy</a:t>
                      </a:r>
                      <a:endParaRPr lang="en-US" sz="280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L="60309" marR="60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spcAft>
                          <a:spcPts val="80"/>
                        </a:spcAft>
                      </a:pPr>
                      <a:r>
                        <a:rPr lang="vi-VN" sz="2800" b="1">
                          <a:solidFill>
                            <a:schemeClr val="bg1"/>
                          </a:solidFill>
                          <a:effectLst/>
                          <a:latin typeface="Open Sans" panose="020B0606030504020204" pitchFamily="34" charset="0"/>
                          <a:ea typeface="Open Sans" panose="020B0606030504020204" pitchFamily="34" charset="0"/>
                          <a:cs typeface="Open Sans" panose="020B0606030504020204" pitchFamily="34" charset="0"/>
                        </a:rPr>
                        <a:t>Nguy cơ gây cháy</a:t>
                      </a:r>
                      <a:endParaRPr lang="vi-VN" sz="280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L="60309" marR="60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spcAft>
                          <a:spcPts val="80"/>
                        </a:spcAft>
                      </a:pPr>
                      <a:r>
                        <a:rPr lang="en-US" sz="2800" b="1">
                          <a:solidFill>
                            <a:schemeClr val="bg1"/>
                          </a:solidFill>
                          <a:effectLst/>
                          <a:latin typeface="Open Sans" panose="020B0606030504020204" pitchFamily="34" charset="0"/>
                          <a:ea typeface="Open Sans" panose="020B0606030504020204" pitchFamily="34" charset="0"/>
                          <a:cs typeface="Open Sans" panose="020B0606030504020204" pitchFamily="34" charset="0"/>
                        </a:rPr>
                        <a:t>Đề xuất của em</a:t>
                      </a:r>
                      <a:endParaRPr lang="en-US" sz="280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L="60309" marR="60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45771475"/>
                  </a:ext>
                </a:extLst>
              </a:tr>
              <a:tr h="910031">
                <a:tc>
                  <a:txBody>
                    <a:bodyPr/>
                    <a:lstStyle/>
                    <a:p>
                      <a:pPr algn="ctr">
                        <a:spcAft>
                          <a:spcPts val="80"/>
                        </a:spcAft>
                      </a:pPr>
                      <a:endParaRPr lang="en-US" sz="2800">
                        <a:effectLst/>
                        <a:latin typeface="Open Sans" panose="020B0606030504020204" pitchFamily="34" charset="0"/>
                        <a:ea typeface="Open Sans" panose="020B0606030504020204" pitchFamily="34" charset="0"/>
                        <a:cs typeface="Open Sans" panose="020B0606030504020204" pitchFamily="34" charset="0"/>
                      </a:endParaRPr>
                    </a:p>
                  </a:txBody>
                  <a:tcPr marL="60309" marR="60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spcAft>
                          <a:spcPts val="80"/>
                        </a:spcAft>
                      </a:pPr>
                      <a:endParaRPr lang="en-US" sz="2800">
                        <a:effectLst/>
                        <a:latin typeface="Open Sans" panose="020B0606030504020204" pitchFamily="34" charset="0"/>
                        <a:ea typeface="Open Sans" panose="020B0606030504020204" pitchFamily="34" charset="0"/>
                        <a:cs typeface="Open Sans" panose="020B0606030504020204" pitchFamily="34" charset="0"/>
                      </a:endParaRPr>
                    </a:p>
                  </a:txBody>
                  <a:tcPr marL="60309" marR="60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spcAft>
                          <a:spcPts val="80"/>
                        </a:spcAft>
                      </a:pPr>
                      <a:endParaRPr lang="en-US" sz="2800">
                        <a:effectLst/>
                        <a:latin typeface="Open Sans" panose="020B0606030504020204" pitchFamily="34" charset="0"/>
                        <a:ea typeface="Open Sans" panose="020B0606030504020204" pitchFamily="34" charset="0"/>
                        <a:cs typeface="Open Sans" panose="020B0606030504020204" pitchFamily="34" charset="0"/>
                      </a:endParaRPr>
                    </a:p>
                  </a:txBody>
                  <a:tcPr marL="60309" marR="60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839439585"/>
                  </a:ext>
                </a:extLst>
              </a:tr>
              <a:tr h="910031">
                <a:tc>
                  <a:txBody>
                    <a:bodyPr/>
                    <a:lstStyle/>
                    <a:p>
                      <a:pPr algn="ctr">
                        <a:spcAft>
                          <a:spcPts val="80"/>
                        </a:spcAft>
                      </a:pPr>
                      <a:endParaRPr lang="en-US" sz="2800">
                        <a:effectLst/>
                        <a:latin typeface="Open Sans" panose="020B0606030504020204" pitchFamily="34" charset="0"/>
                        <a:ea typeface="Open Sans" panose="020B0606030504020204" pitchFamily="34" charset="0"/>
                        <a:cs typeface="Open Sans" panose="020B0606030504020204" pitchFamily="34" charset="0"/>
                      </a:endParaRPr>
                    </a:p>
                  </a:txBody>
                  <a:tcPr marL="60309" marR="60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spcAft>
                          <a:spcPts val="80"/>
                        </a:spcAft>
                      </a:pPr>
                      <a:endParaRPr lang="en-US" sz="2800">
                        <a:effectLst/>
                        <a:latin typeface="Open Sans" panose="020B0606030504020204" pitchFamily="34" charset="0"/>
                        <a:ea typeface="Open Sans" panose="020B0606030504020204" pitchFamily="34" charset="0"/>
                        <a:cs typeface="Open Sans" panose="020B0606030504020204" pitchFamily="34" charset="0"/>
                      </a:endParaRPr>
                    </a:p>
                  </a:txBody>
                  <a:tcPr marL="60309" marR="60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spcAft>
                          <a:spcPts val="80"/>
                        </a:spcAft>
                      </a:pPr>
                      <a:endParaRPr lang="en-US" sz="2800">
                        <a:effectLst/>
                        <a:latin typeface="Open Sans" panose="020B0606030504020204" pitchFamily="34" charset="0"/>
                        <a:ea typeface="Open Sans" panose="020B0606030504020204" pitchFamily="34" charset="0"/>
                        <a:cs typeface="Open Sans" panose="020B0606030504020204" pitchFamily="34" charset="0"/>
                      </a:endParaRPr>
                    </a:p>
                  </a:txBody>
                  <a:tcPr marL="60309" marR="60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020240453"/>
                  </a:ext>
                </a:extLst>
              </a:tr>
              <a:tr h="910031">
                <a:tc>
                  <a:txBody>
                    <a:bodyPr/>
                    <a:lstStyle/>
                    <a:p>
                      <a:pPr algn="ctr">
                        <a:spcAft>
                          <a:spcPts val="80"/>
                        </a:spcAft>
                      </a:pPr>
                      <a:endParaRPr lang="en-US" sz="2800">
                        <a:effectLst/>
                        <a:latin typeface="Open Sans" panose="020B0606030504020204" pitchFamily="34" charset="0"/>
                        <a:ea typeface="Open Sans" panose="020B0606030504020204" pitchFamily="34" charset="0"/>
                        <a:cs typeface="Open Sans" panose="020B0606030504020204" pitchFamily="34" charset="0"/>
                      </a:endParaRPr>
                    </a:p>
                  </a:txBody>
                  <a:tcPr marL="60309" marR="60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spcAft>
                          <a:spcPts val="80"/>
                        </a:spcAft>
                      </a:pPr>
                      <a:endParaRPr lang="en-US" sz="2800">
                        <a:effectLst/>
                        <a:latin typeface="Open Sans" panose="020B0606030504020204" pitchFamily="34" charset="0"/>
                        <a:ea typeface="Open Sans" panose="020B0606030504020204" pitchFamily="34" charset="0"/>
                        <a:cs typeface="Open Sans" panose="020B0606030504020204" pitchFamily="34" charset="0"/>
                      </a:endParaRPr>
                    </a:p>
                  </a:txBody>
                  <a:tcPr marL="60309" marR="60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spcAft>
                          <a:spcPts val="80"/>
                        </a:spcAft>
                      </a:pPr>
                      <a:endParaRPr lang="en-US" sz="2800">
                        <a:effectLst/>
                        <a:latin typeface="Open Sans" panose="020B0606030504020204" pitchFamily="34" charset="0"/>
                        <a:ea typeface="Open Sans" panose="020B0606030504020204" pitchFamily="34" charset="0"/>
                        <a:cs typeface="Open Sans" panose="020B0606030504020204" pitchFamily="34" charset="0"/>
                      </a:endParaRPr>
                    </a:p>
                  </a:txBody>
                  <a:tcPr marL="60309" marR="60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367209440"/>
                  </a:ext>
                </a:extLst>
              </a:tr>
              <a:tr h="622707">
                <a:tc>
                  <a:txBody>
                    <a:bodyPr/>
                    <a:lstStyle/>
                    <a:p>
                      <a:pPr algn="ctr">
                        <a:spcAft>
                          <a:spcPts val="80"/>
                        </a:spcAft>
                      </a:pPr>
                      <a:endParaRPr lang="en-US" sz="2800">
                        <a:effectLst/>
                        <a:latin typeface="Open Sans" panose="020B0606030504020204" pitchFamily="34" charset="0"/>
                        <a:ea typeface="Open Sans" panose="020B0606030504020204" pitchFamily="34" charset="0"/>
                        <a:cs typeface="Open Sans" panose="020B0606030504020204" pitchFamily="34" charset="0"/>
                      </a:endParaRPr>
                    </a:p>
                  </a:txBody>
                  <a:tcPr marL="60309" marR="60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spcAft>
                          <a:spcPts val="80"/>
                        </a:spcAft>
                      </a:pPr>
                      <a:endParaRPr lang="en-US" sz="2800">
                        <a:effectLst/>
                        <a:latin typeface="Open Sans" panose="020B0606030504020204" pitchFamily="34" charset="0"/>
                        <a:ea typeface="Open Sans" panose="020B0606030504020204" pitchFamily="34" charset="0"/>
                        <a:cs typeface="Open Sans" panose="020B0606030504020204" pitchFamily="34" charset="0"/>
                      </a:endParaRPr>
                    </a:p>
                  </a:txBody>
                  <a:tcPr marL="60309" marR="60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spcAft>
                          <a:spcPts val="80"/>
                        </a:spcAft>
                      </a:pPr>
                      <a:endParaRPr lang="pt-BR" sz="2800">
                        <a:effectLst/>
                        <a:latin typeface="Open Sans" panose="020B0606030504020204" pitchFamily="34" charset="0"/>
                        <a:ea typeface="Open Sans" panose="020B0606030504020204" pitchFamily="34" charset="0"/>
                        <a:cs typeface="Open Sans" panose="020B0606030504020204" pitchFamily="34" charset="0"/>
                      </a:endParaRPr>
                    </a:p>
                  </a:txBody>
                  <a:tcPr marL="60309" marR="60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769639497"/>
                  </a:ext>
                </a:extLst>
              </a:tr>
              <a:tr h="432785">
                <a:tc>
                  <a:txBody>
                    <a:bodyPr/>
                    <a:lstStyle/>
                    <a:p>
                      <a:pPr algn="ctr">
                        <a:spcAft>
                          <a:spcPts val="80"/>
                        </a:spcAft>
                      </a:pPr>
                      <a:endParaRPr lang="en-US" sz="2800">
                        <a:effectLst/>
                        <a:latin typeface="Open Sans" panose="020B0606030504020204" pitchFamily="34" charset="0"/>
                        <a:ea typeface="Open Sans" panose="020B0606030504020204" pitchFamily="34" charset="0"/>
                        <a:cs typeface="Open Sans" panose="020B0606030504020204" pitchFamily="34" charset="0"/>
                      </a:endParaRPr>
                    </a:p>
                  </a:txBody>
                  <a:tcPr marL="60309" marR="60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spcAft>
                          <a:spcPts val="80"/>
                        </a:spcAft>
                      </a:pPr>
                      <a:endParaRPr lang="en-US" sz="2800">
                        <a:effectLst/>
                        <a:latin typeface="Open Sans" panose="020B0606030504020204" pitchFamily="34" charset="0"/>
                        <a:ea typeface="Open Sans" panose="020B0606030504020204" pitchFamily="34" charset="0"/>
                        <a:cs typeface="Open Sans" panose="020B0606030504020204" pitchFamily="34" charset="0"/>
                      </a:endParaRPr>
                    </a:p>
                  </a:txBody>
                  <a:tcPr marL="60309" marR="60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spcAft>
                          <a:spcPts val="80"/>
                        </a:spcAft>
                      </a:pPr>
                      <a:endParaRPr lang="en-US" sz="2800">
                        <a:effectLst/>
                        <a:latin typeface="Open Sans" panose="020B0606030504020204" pitchFamily="34" charset="0"/>
                        <a:ea typeface="Open Sans" panose="020B0606030504020204" pitchFamily="34" charset="0"/>
                        <a:cs typeface="Open Sans" panose="020B0606030504020204" pitchFamily="34" charset="0"/>
                      </a:endParaRPr>
                    </a:p>
                  </a:txBody>
                  <a:tcPr marL="60309" marR="60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547796865"/>
                  </a:ext>
                </a:extLst>
              </a:tr>
            </a:tbl>
          </a:graphicData>
        </a:graphic>
      </p:graphicFrame>
      <p:sp>
        <p:nvSpPr>
          <p:cNvPr id="11" name="TextBox 10">
            <a:extLst>
              <a:ext uri="{FF2B5EF4-FFF2-40B4-BE49-F238E27FC236}">
                <a16:creationId xmlns:a16="http://schemas.microsoft.com/office/drawing/2014/main" id="{DAAC111B-A7CE-2FA5-0F5C-301B4A1650A9}"/>
              </a:ext>
            </a:extLst>
          </p:cNvPr>
          <p:cNvSpPr txBox="1"/>
          <p:nvPr/>
        </p:nvSpPr>
        <p:spPr>
          <a:xfrm>
            <a:off x="1143000" y="2362200"/>
            <a:ext cx="2086131" cy="523220"/>
          </a:xfrm>
          <a:prstGeom prst="rect">
            <a:avLst/>
          </a:prstGeom>
          <a:noFill/>
        </p:spPr>
        <p:txBody>
          <a:bodyPr wrap="square">
            <a:spAutoFit/>
          </a:bodyPr>
          <a:lstStyle/>
          <a:p>
            <a:pPr algn="ctr">
              <a:spcAft>
                <a:spcPts val="80"/>
              </a:spcAft>
            </a:pPr>
            <a:r>
              <a:rPr lang="en-US" sz="2800">
                <a:effectLst/>
                <a:latin typeface="Open Sans" panose="020B0606030504020204" pitchFamily="34" charset="0"/>
                <a:ea typeface="Open Sans" panose="020B0606030504020204" pitchFamily="34" charset="0"/>
                <a:cs typeface="Open Sans" panose="020B0606030504020204" pitchFamily="34" charset="0"/>
              </a:rPr>
              <a:t>Can xăng</a:t>
            </a:r>
          </a:p>
        </p:txBody>
      </p:sp>
      <p:sp>
        <p:nvSpPr>
          <p:cNvPr id="13" name="TextBox 12">
            <a:extLst>
              <a:ext uri="{FF2B5EF4-FFF2-40B4-BE49-F238E27FC236}">
                <a16:creationId xmlns:a16="http://schemas.microsoft.com/office/drawing/2014/main" id="{56D5FBAC-2CF2-1176-FD65-78E350615782}"/>
              </a:ext>
            </a:extLst>
          </p:cNvPr>
          <p:cNvSpPr txBox="1"/>
          <p:nvPr/>
        </p:nvSpPr>
        <p:spPr>
          <a:xfrm>
            <a:off x="4572000" y="2362200"/>
            <a:ext cx="3429000" cy="523220"/>
          </a:xfrm>
          <a:prstGeom prst="rect">
            <a:avLst/>
          </a:prstGeom>
          <a:noFill/>
        </p:spPr>
        <p:txBody>
          <a:bodyPr wrap="square">
            <a:spAutoFit/>
          </a:bodyPr>
          <a:lstStyle/>
          <a:p>
            <a:pPr algn="ctr">
              <a:spcAft>
                <a:spcPts val="80"/>
              </a:spcAft>
            </a:pPr>
            <a:r>
              <a:rPr lang="en-US" sz="2800">
                <a:effectLst/>
                <a:latin typeface="Open Sans" panose="020B0606030504020204" pitchFamily="34" charset="0"/>
                <a:ea typeface="Open Sans" panose="020B0606030504020204" pitchFamily="34" charset="0"/>
                <a:cs typeface="Open Sans" panose="020B0606030504020204" pitchFamily="34" charset="0"/>
              </a:rPr>
              <a:t>Để gần bếp lửa</a:t>
            </a:r>
          </a:p>
        </p:txBody>
      </p:sp>
      <p:sp>
        <p:nvSpPr>
          <p:cNvPr id="15" name="TextBox 14">
            <a:extLst>
              <a:ext uri="{FF2B5EF4-FFF2-40B4-BE49-F238E27FC236}">
                <a16:creationId xmlns:a16="http://schemas.microsoft.com/office/drawing/2014/main" id="{7F3933C9-E3F4-6CB9-69CF-FD5A1CEF2ED5}"/>
              </a:ext>
            </a:extLst>
          </p:cNvPr>
          <p:cNvSpPr txBox="1"/>
          <p:nvPr/>
        </p:nvSpPr>
        <p:spPr>
          <a:xfrm>
            <a:off x="7834235" y="2351117"/>
            <a:ext cx="4295931" cy="523220"/>
          </a:xfrm>
          <a:prstGeom prst="rect">
            <a:avLst/>
          </a:prstGeom>
          <a:noFill/>
        </p:spPr>
        <p:txBody>
          <a:bodyPr wrap="square">
            <a:spAutoFit/>
          </a:bodyPr>
          <a:lstStyle/>
          <a:p>
            <a:pPr algn="ctr">
              <a:spcAft>
                <a:spcPts val="80"/>
              </a:spcAft>
            </a:pPr>
            <a:r>
              <a:rPr lang="en-US" sz="2800">
                <a:effectLst/>
                <a:latin typeface="Open Sans" panose="020B0606030504020204" pitchFamily="34" charset="0"/>
                <a:ea typeface="Open Sans" panose="020B0606030504020204" pitchFamily="34" charset="0"/>
                <a:cs typeface="Open Sans" panose="020B0606030504020204" pitchFamily="34" charset="0"/>
              </a:rPr>
              <a:t>Không để gần bếp lửa</a:t>
            </a:r>
          </a:p>
        </p:txBody>
      </p:sp>
      <p:sp>
        <p:nvSpPr>
          <p:cNvPr id="17" name="TextBox 16">
            <a:extLst>
              <a:ext uri="{FF2B5EF4-FFF2-40B4-BE49-F238E27FC236}">
                <a16:creationId xmlns:a16="http://schemas.microsoft.com/office/drawing/2014/main" id="{F57214FE-38A4-0E45-5828-EE7DA3AB6A7F}"/>
              </a:ext>
            </a:extLst>
          </p:cNvPr>
          <p:cNvSpPr txBox="1"/>
          <p:nvPr/>
        </p:nvSpPr>
        <p:spPr>
          <a:xfrm>
            <a:off x="795337" y="3276600"/>
            <a:ext cx="2667000" cy="523220"/>
          </a:xfrm>
          <a:prstGeom prst="rect">
            <a:avLst/>
          </a:prstGeom>
          <a:noFill/>
        </p:spPr>
        <p:txBody>
          <a:bodyPr wrap="square">
            <a:spAutoFit/>
          </a:bodyPr>
          <a:lstStyle/>
          <a:p>
            <a:pPr algn="ctr">
              <a:spcAft>
                <a:spcPts val="80"/>
              </a:spcAft>
            </a:pPr>
            <a:r>
              <a:rPr lang="en-US" sz="2800">
                <a:effectLst/>
                <a:latin typeface="Open Sans" panose="020B0606030504020204" pitchFamily="34" charset="0"/>
                <a:ea typeface="Open Sans" panose="020B0606030504020204" pitchFamily="34" charset="0"/>
                <a:cs typeface="Open Sans" panose="020B0606030504020204" pitchFamily="34" charset="0"/>
              </a:rPr>
              <a:t>Sách vở</a:t>
            </a:r>
          </a:p>
        </p:txBody>
      </p:sp>
      <p:sp>
        <p:nvSpPr>
          <p:cNvPr id="19" name="TextBox 18">
            <a:extLst>
              <a:ext uri="{FF2B5EF4-FFF2-40B4-BE49-F238E27FC236}">
                <a16:creationId xmlns:a16="http://schemas.microsoft.com/office/drawing/2014/main" id="{B649FE97-CEBF-9755-41B1-EC46BC77C57B}"/>
              </a:ext>
            </a:extLst>
          </p:cNvPr>
          <p:cNvSpPr txBox="1"/>
          <p:nvPr/>
        </p:nvSpPr>
        <p:spPr>
          <a:xfrm>
            <a:off x="4193419" y="3254434"/>
            <a:ext cx="3805161" cy="523220"/>
          </a:xfrm>
          <a:prstGeom prst="rect">
            <a:avLst/>
          </a:prstGeom>
          <a:noFill/>
        </p:spPr>
        <p:txBody>
          <a:bodyPr wrap="square">
            <a:spAutoFit/>
          </a:bodyPr>
          <a:lstStyle/>
          <a:p>
            <a:pPr algn="ctr">
              <a:spcAft>
                <a:spcPts val="80"/>
              </a:spcAft>
            </a:pPr>
            <a:r>
              <a:rPr lang="en-US" sz="2800">
                <a:effectLst/>
                <a:latin typeface="Open Sans" panose="020B0606030504020204" pitchFamily="34" charset="0"/>
                <a:ea typeface="Open Sans" panose="020B0606030504020204" pitchFamily="34" charset="0"/>
                <a:cs typeface="Open Sans" panose="020B0606030504020204" pitchFamily="34" charset="0"/>
              </a:rPr>
              <a:t>Để gần bếp lửa</a:t>
            </a:r>
          </a:p>
        </p:txBody>
      </p:sp>
      <p:sp>
        <p:nvSpPr>
          <p:cNvPr id="21" name="TextBox 20">
            <a:extLst>
              <a:ext uri="{FF2B5EF4-FFF2-40B4-BE49-F238E27FC236}">
                <a16:creationId xmlns:a16="http://schemas.microsoft.com/office/drawing/2014/main" id="{AE5D0730-9834-6498-94EC-BABA0D0AE5AE}"/>
              </a:ext>
            </a:extLst>
          </p:cNvPr>
          <p:cNvSpPr txBox="1"/>
          <p:nvPr/>
        </p:nvSpPr>
        <p:spPr>
          <a:xfrm>
            <a:off x="8158238" y="3290500"/>
            <a:ext cx="3805161" cy="523220"/>
          </a:xfrm>
          <a:prstGeom prst="rect">
            <a:avLst/>
          </a:prstGeom>
          <a:noFill/>
        </p:spPr>
        <p:txBody>
          <a:bodyPr wrap="square">
            <a:spAutoFit/>
          </a:bodyPr>
          <a:lstStyle/>
          <a:p>
            <a:pPr algn="ctr">
              <a:spcAft>
                <a:spcPts val="80"/>
              </a:spcAft>
            </a:pPr>
            <a:r>
              <a:rPr lang="en-US" sz="2800">
                <a:effectLst/>
                <a:latin typeface="Open Sans" panose="020B0606030504020204" pitchFamily="34" charset="0"/>
                <a:ea typeface="Open Sans" panose="020B0606030504020204" pitchFamily="34" charset="0"/>
                <a:cs typeface="Open Sans" panose="020B0606030504020204" pitchFamily="34" charset="0"/>
              </a:rPr>
              <a:t>Không để gần bếp lửa</a:t>
            </a:r>
          </a:p>
        </p:txBody>
      </p:sp>
      <p:sp>
        <p:nvSpPr>
          <p:cNvPr id="23" name="TextBox 22">
            <a:extLst>
              <a:ext uri="{FF2B5EF4-FFF2-40B4-BE49-F238E27FC236}">
                <a16:creationId xmlns:a16="http://schemas.microsoft.com/office/drawing/2014/main" id="{194EDCF9-2C70-E170-FCA2-0CABB4A320B6}"/>
              </a:ext>
            </a:extLst>
          </p:cNvPr>
          <p:cNvSpPr txBox="1"/>
          <p:nvPr/>
        </p:nvSpPr>
        <p:spPr>
          <a:xfrm>
            <a:off x="1522790" y="4141113"/>
            <a:ext cx="1326549" cy="523220"/>
          </a:xfrm>
          <a:prstGeom prst="rect">
            <a:avLst/>
          </a:prstGeom>
          <a:noFill/>
        </p:spPr>
        <p:txBody>
          <a:bodyPr wrap="square">
            <a:spAutoFit/>
          </a:bodyPr>
          <a:lstStyle/>
          <a:p>
            <a:pPr algn="ctr">
              <a:spcAft>
                <a:spcPts val="80"/>
              </a:spcAft>
            </a:pPr>
            <a:r>
              <a:rPr lang="en-US" sz="2800">
                <a:effectLst/>
                <a:latin typeface="Open Sans" panose="020B0606030504020204" pitchFamily="34" charset="0"/>
                <a:ea typeface="Open Sans" panose="020B0606030504020204" pitchFamily="34" charset="0"/>
                <a:cs typeface="Open Sans" panose="020B0606030504020204" pitchFamily="34" charset="0"/>
              </a:rPr>
              <a:t>Bàn là</a:t>
            </a:r>
          </a:p>
        </p:txBody>
      </p:sp>
      <p:sp>
        <p:nvSpPr>
          <p:cNvPr id="25" name="TextBox 24">
            <a:extLst>
              <a:ext uri="{FF2B5EF4-FFF2-40B4-BE49-F238E27FC236}">
                <a16:creationId xmlns:a16="http://schemas.microsoft.com/office/drawing/2014/main" id="{8E2D75B6-BC96-0D22-1111-F091AECBEF26}"/>
              </a:ext>
            </a:extLst>
          </p:cNvPr>
          <p:cNvSpPr txBox="1"/>
          <p:nvPr/>
        </p:nvSpPr>
        <p:spPr>
          <a:xfrm>
            <a:off x="4143452" y="3925669"/>
            <a:ext cx="3805161" cy="954107"/>
          </a:xfrm>
          <a:prstGeom prst="rect">
            <a:avLst/>
          </a:prstGeom>
          <a:noFill/>
        </p:spPr>
        <p:txBody>
          <a:bodyPr wrap="square">
            <a:spAutoFit/>
          </a:bodyPr>
          <a:lstStyle/>
          <a:p>
            <a:pPr algn="ctr">
              <a:spcAft>
                <a:spcPts val="80"/>
              </a:spcAft>
            </a:pPr>
            <a:r>
              <a:rPr lang="en-US" sz="2800">
                <a:effectLst/>
                <a:latin typeface="Open Sans" panose="020B0606030504020204" pitchFamily="34" charset="0"/>
                <a:ea typeface="Open Sans" panose="020B0606030504020204" pitchFamily="34" charset="0"/>
                <a:cs typeface="Open Sans" panose="020B0606030504020204" pitchFamily="34" charset="0"/>
              </a:rPr>
              <a:t>Không tắt bàn là dẫn đến nóng</a:t>
            </a:r>
          </a:p>
        </p:txBody>
      </p:sp>
      <p:sp>
        <p:nvSpPr>
          <p:cNvPr id="27" name="TextBox 26">
            <a:extLst>
              <a:ext uri="{FF2B5EF4-FFF2-40B4-BE49-F238E27FC236}">
                <a16:creationId xmlns:a16="http://schemas.microsoft.com/office/drawing/2014/main" id="{07980983-1814-1924-780A-BA8F9F43073F}"/>
              </a:ext>
            </a:extLst>
          </p:cNvPr>
          <p:cNvSpPr txBox="1"/>
          <p:nvPr/>
        </p:nvSpPr>
        <p:spPr>
          <a:xfrm>
            <a:off x="7886701" y="4118947"/>
            <a:ext cx="4243465" cy="523220"/>
          </a:xfrm>
          <a:prstGeom prst="rect">
            <a:avLst/>
          </a:prstGeom>
          <a:noFill/>
        </p:spPr>
        <p:txBody>
          <a:bodyPr wrap="square">
            <a:spAutoFit/>
          </a:bodyPr>
          <a:lstStyle/>
          <a:p>
            <a:pPr algn="ctr">
              <a:spcAft>
                <a:spcPts val="80"/>
              </a:spcAft>
            </a:pPr>
            <a:r>
              <a:rPr lang="en-US" sz="2800">
                <a:effectLst/>
                <a:latin typeface="Open Sans" panose="020B0606030504020204" pitchFamily="34" charset="0"/>
                <a:ea typeface="Open Sans" panose="020B0606030504020204" pitchFamily="34" charset="0"/>
                <a:cs typeface="Open Sans" panose="020B0606030504020204" pitchFamily="34" charset="0"/>
              </a:rPr>
              <a:t>Tắt khi không sử dụng</a:t>
            </a:r>
          </a:p>
        </p:txBody>
      </p:sp>
      <p:sp>
        <p:nvSpPr>
          <p:cNvPr id="29" name="TextBox 28">
            <a:extLst>
              <a:ext uri="{FF2B5EF4-FFF2-40B4-BE49-F238E27FC236}">
                <a16:creationId xmlns:a16="http://schemas.microsoft.com/office/drawing/2014/main" id="{8CA30BA2-C7BD-A4F3-8C5C-F199B597A286}"/>
              </a:ext>
            </a:extLst>
          </p:cNvPr>
          <p:cNvSpPr txBox="1"/>
          <p:nvPr/>
        </p:nvSpPr>
        <p:spPr>
          <a:xfrm>
            <a:off x="795337" y="4882800"/>
            <a:ext cx="3543339" cy="523220"/>
          </a:xfrm>
          <a:prstGeom prst="rect">
            <a:avLst/>
          </a:prstGeom>
          <a:noFill/>
        </p:spPr>
        <p:txBody>
          <a:bodyPr wrap="square">
            <a:spAutoFit/>
          </a:bodyPr>
          <a:lstStyle/>
          <a:p>
            <a:pPr algn="ctr">
              <a:spcAft>
                <a:spcPts val="80"/>
              </a:spcAft>
            </a:pPr>
            <a:r>
              <a:rPr lang="en-US" sz="2800">
                <a:effectLst/>
                <a:latin typeface="Open Sans" panose="020B0606030504020204" pitchFamily="34" charset="0"/>
                <a:ea typeface="Open Sans" panose="020B0606030504020204" pitchFamily="34" charset="0"/>
                <a:cs typeface="Open Sans" panose="020B0606030504020204" pitchFamily="34" charset="0"/>
              </a:rPr>
              <a:t>Bật lửa, diêm</a:t>
            </a:r>
          </a:p>
        </p:txBody>
      </p:sp>
      <p:sp>
        <p:nvSpPr>
          <p:cNvPr id="31" name="TextBox 30">
            <a:extLst>
              <a:ext uri="{FF2B5EF4-FFF2-40B4-BE49-F238E27FC236}">
                <a16:creationId xmlns:a16="http://schemas.microsoft.com/office/drawing/2014/main" id="{1B1C21CD-1D48-B3C9-D21E-13D503E87C69}"/>
              </a:ext>
            </a:extLst>
          </p:cNvPr>
          <p:cNvSpPr txBox="1"/>
          <p:nvPr/>
        </p:nvSpPr>
        <p:spPr>
          <a:xfrm>
            <a:off x="4543149" y="4923393"/>
            <a:ext cx="3419205" cy="523220"/>
          </a:xfrm>
          <a:prstGeom prst="rect">
            <a:avLst/>
          </a:prstGeom>
          <a:noFill/>
        </p:spPr>
        <p:txBody>
          <a:bodyPr wrap="square">
            <a:spAutoFit/>
          </a:bodyPr>
          <a:lstStyle/>
          <a:p>
            <a:pPr algn="ctr">
              <a:spcAft>
                <a:spcPts val="80"/>
              </a:spcAft>
            </a:pPr>
            <a:r>
              <a:rPr lang="en-US" sz="2800">
                <a:effectLst/>
                <a:latin typeface="Open Sans" panose="020B0606030504020204" pitchFamily="34" charset="0"/>
                <a:ea typeface="Open Sans" panose="020B0606030504020204" pitchFamily="34" charset="0"/>
                <a:cs typeface="Open Sans" panose="020B0606030504020204" pitchFamily="34" charset="0"/>
              </a:rPr>
              <a:t>Trẻ em nghịch</a:t>
            </a:r>
          </a:p>
        </p:txBody>
      </p:sp>
      <p:sp>
        <p:nvSpPr>
          <p:cNvPr id="33" name="TextBox 32">
            <a:extLst>
              <a:ext uri="{FF2B5EF4-FFF2-40B4-BE49-F238E27FC236}">
                <a16:creationId xmlns:a16="http://schemas.microsoft.com/office/drawing/2014/main" id="{A2057E74-E6AC-48E6-57CF-EC8BE62ED293}"/>
              </a:ext>
            </a:extLst>
          </p:cNvPr>
          <p:cNvSpPr txBox="1"/>
          <p:nvPr/>
        </p:nvSpPr>
        <p:spPr>
          <a:xfrm>
            <a:off x="8057506" y="4923393"/>
            <a:ext cx="3901854" cy="523220"/>
          </a:xfrm>
          <a:prstGeom prst="rect">
            <a:avLst/>
          </a:prstGeom>
          <a:noFill/>
        </p:spPr>
        <p:txBody>
          <a:bodyPr wrap="square">
            <a:spAutoFit/>
          </a:bodyPr>
          <a:lstStyle/>
          <a:p>
            <a:pPr algn="ctr">
              <a:spcAft>
                <a:spcPts val="80"/>
              </a:spcAft>
            </a:pPr>
            <a:r>
              <a:rPr lang="pt-BR" sz="2800">
                <a:effectLst/>
                <a:latin typeface="Open Sans" panose="020B0606030504020204" pitchFamily="34" charset="0"/>
                <a:ea typeface="Open Sans" panose="020B0606030504020204" pitchFamily="34" charset="0"/>
                <a:cs typeface="Open Sans" panose="020B0606030504020204" pitchFamily="34" charset="0"/>
              </a:rPr>
              <a:t>Để xa tầm tay trẻ em</a:t>
            </a:r>
          </a:p>
        </p:txBody>
      </p:sp>
      <p:sp>
        <p:nvSpPr>
          <p:cNvPr id="35" name="TextBox 34">
            <a:extLst>
              <a:ext uri="{FF2B5EF4-FFF2-40B4-BE49-F238E27FC236}">
                <a16:creationId xmlns:a16="http://schemas.microsoft.com/office/drawing/2014/main" id="{BC9A8048-71F3-4FC1-E1E9-E55E33B1AE15}"/>
              </a:ext>
            </a:extLst>
          </p:cNvPr>
          <p:cNvSpPr txBox="1"/>
          <p:nvPr/>
        </p:nvSpPr>
        <p:spPr>
          <a:xfrm>
            <a:off x="1572756" y="5485987"/>
            <a:ext cx="1276583" cy="523220"/>
          </a:xfrm>
          <a:prstGeom prst="rect">
            <a:avLst/>
          </a:prstGeom>
          <a:noFill/>
        </p:spPr>
        <p:txBody>
          <a:bodyPr wrap="square">
            <a:spAutoFit/>
          </a:bodyPr>
          <a:lstStyle/>
          <a:p>
            <a:pPr algn="ctr">
              <a:spcAft>
                <a:spcPts val="80"/>
              </a:spcAft>
            </a:pPr>
            <a:r>
              <a:rPr lang="en-US" sz="2800">
                <a:effectLst/>
                <a:latin typeface="Open Sans" panose="020B0606030504020204" pitchFamily="34" charset="0"/>
                <a:ea typeface="Open Sans" panose="020B0606030504020204" pitchFamily="34" charset="0"/>
                <a:cs typeface="Open Sans" panose="020B0606030504020204" pitchFamily="34" charset="0"/>
              </a:rPr>
              <a:t>….</a:t>
            </a:r>
          </a:p>
        </p:txBody>
      </p:sp>
      <p:sp>
        <p:nvSpPr>
          <p:cNvPr id="36" name="TextBox 35">
            <a:extLst>
              <a:ext uri="{FF2B5EF4-FFF2-40B4-BE49-F238E27FC236}">
                <a16:creationId xmlns:a16="http://schemas.microsoft.com/office/drawing/2014/main" id="{A46D9C28-BBBD-FA89-2AF5-7E889A0F66BF}"/>
              </a:ext>
            </a:extLst>
          </p:cNvPr>
          <p:cNvSpPr txBox="1"/>
          <p:nvPr/>
        </p:nvSpPr>
        <p:spPr>
          <a:xfrm>
            <a:off x="5648208" y="5466229"/>
            <a:ext cx="1276583" cy="523220"/>
          </a:xfrm>
          <a:prstGeom prst="rect">
            <a:avLst/>
          </a:prstGeom>
          <a:noFill/>
        </p:spPr>
        <p:txBody>
          <a:bodyPr wrap="square">
            <a:spAutoFit/>
          </a:bodyPr>
          <a:lstStyle/>
          <a:p>
            <a:pPr algn="ctr">
              <a:spcAft>
                <a:spcPts val="80"/>
              </a:spcAft>
            </a:pPr>
            <a:r>
              <a:rPr lang="en-US" sz="2800">
                <a:effectLst/>
                <a:latin typeface="Open Sans" panose="020B0606030504020204" pitchFamily="34" charset="0"/>
                <a:ea typeface="Open Sans" panose="020B0606030504020204" pitchFamily="34" charset="0"/>
                <a:cs typeface="Open Sans" panose="020B0606030504020204" pitchFamily="34" charset="0"/>
              </a:rPr>
              <a:t>….</a:t>
            </a:r>
          </a:p>
        </p:txBody>
      </p:sp>
      <p:sp>
        <p:nvSpPr>
          <p:cNvPr id="37" name="TextBox 36">
            <a:extLst>
              <a:ext uri="{FF2B5EF4-FFF2-40B4-BE49-F238E27FC236}">
                <a16:creationId xmlns:a16="http://schemas.microsoft.com/office/drawing/2014/main" id="{7C166BD7-2F1A-ED81-E8E3-1CC1D4FB0FEF}"/>
              </a:ext>
            </a:extLst>
          </p:cNvPr>
          <p:cNvSpPr txBox="1"/>
          <p:nvPr/>
        </p:nvSpPr>
        <p:spPr>
          <a:xfrm>
            <a:off x="9373849" y="5422713"/>
            <a:ext cx="1276583" cy="523220"/>
          </a:xfrm>
          <a:prstGeom prst="rect">
            <a:avLst/>
          </a:prstGeom>
          <a:noFill/>
        </p:spPr>
        <p:txBody>
          <a:bodyPr wrap="square">
            <a:spAutoFit/>
          </a:bodyPr>
          <a:lstStyle/>
          <a:p>
            <a:pPr algn="ctr">
              <a:spcAft>
                <a:spcPts val="80"/>
              </a:spcAft>
            </a:pPr>
            <a:r>
              <a:rPr lang="en-US" sz="2800">
                <a:effectLst/>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197757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arn(inVertical)">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barn(inVertical)">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barn(inVertical)">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barn(inVertical)">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barn(inVertical)">
                                      <p:cBhvr>
                                        <p:cTn id="72" dur="5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barn(inVertical)">
                                      <p:cBhvr>
                                        <p:cTn id="77" dur="500"/>
                                        <p:tgtEl>
                                          <p:spTgt spid="36"/>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barn(inVertical)">
                                      <p:cBhvr>
                                        <p:cTn id="8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7" grpId="0"/>
      <p:bldP spid="19" grpId="0"/>
      <p:bldP spid="21" grpId="0"/>
      <p:bldP spid="23" grpId="0"/>
      <p:bldP spid="25" grpId="0"/>
      <p:bldP spid="27" grpId="0"/>
      <p:bldP spid="29" grpId="0"/>
      <p:bldP spid="31" grpId="0"/>
      <p:bldP spid="33" grpId="0"/>
      <p:bldP spid="35" grpId="0"/>
      <p:bldP spid="36" grpId="0"/>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7EFB32-B781-FF92-BEB9-B051AE4A6ADB}"/>
              </a:ext>
            </a:extLst>
          </p:cNvPr>
          <p:cNvSpPr txBox="1"/>
          <p:nvPr/>
        </p:nvSpPr>
        <p:spPr>
          <a:xfrm>
            <a:off x="5556452" y="3028595"/>
            <a:ext cx="5920804" cy="1345720"/>
          </a:xfrm>
          <a:prstGeom prst="rect">
            <a:avLst/>
          </a:prstGeom>
          <a:noFill/>
        </p:spPr>
        <p:txBody>
          <a:bodyPr vert="horz" lIns="60960" tIns="30480" rIns="60960" bIns="30480" rtlCol="0" anchor="ctr">
            <a:noAutofit/>
          </a:bodyPr>
          <a:lstStyle/>
          <a:p>
            <a:pPr algn="ctr">
              <a:lnSpc>
                <a:spcPct val="90000"/>
              </a:lnSpc>
              <a:spcBef>
                <a:spcPct val="0"/>
              </a:spcBef>
              <a:spcAft>
                <a:spcPts val="400"/>
              </a:spcAft>
            </a:pPr>
            <a:r>
              <a:rPr lang="en-US" sz="6400" b="1" dirty="0" err="1">
                <a:solidFill>
                  <a:srgbClr val="73C532"/>
                </a:solidFill>
                <a:latin typeface="Sigmar One" panose="00000500000000000000" pitchFamily="2" charset="0"/>
                <a:ea typeface="+mj-ea"/>
                <a:cs typeface="+mj-cs"/>
              </a:rPr>
              <a:t>Hẹn</a:t>
            </a:r>
            <a:r>
              <a:rPr lang="en-US" sz="6400" b="1" dirty="0">
                <a:solidFill>
                  <a:srgbClr val="73C532"/>
                </a:solidFill>
                <a:latin typeface="Sigmar One" panose="00000500000000000000" pitchFamily="2" charset="0"/>
                <a:ea typeface="+mj-ea"/>
                <a:cs typeface="+mj-cs"/>
              </a:rPr>
              <a:t> </a:t>
            </a:r>
            <a:r>
              <a:rPr lang="en-US" sz="6400" b="1" dirty="0" err="1">
                <a:solidFill>
                  <a:srgbClr val="73C532"/>
                </a:solidFill>
                <a:latin typeface="Sigmar One" panose="00000500000000000000" pitchFamily="2" charset="0"/>
                <a:ea typeface="+mj-ea"/>
                <a:cs typeface="+mj-cs"/>
              </a:rPr>
              <a:t>gặp</a:t>
            </a:r>
            <a:r>
              <a:rPr lang="en-US" sz="6400" b="1" dirty="0">
                <a:solidFill>
                  <a:srgbClr val="73C532"/>
                </a:solidFill>
                <a:latin typeface="Sigmar One" panose="00000500000000000000" pitchFamily="2" charset="0"/>
                <a:ea typeface="+mj-ea"/>
                <a:cs typeface="+mj-cs"/>
              </a:rPr>
              <a:t> </a:t>
            </a:r>
            <a:r>
              <a:rPr lang="en-US" sz="6400" b="1" dirty="0" err="1">
                <a:solidFill>
                  <a:srgbClr val="73C532"/>
                </a:solidFill>
                <a:latin typeface="Sigmar One" panose="00000500000000000000" pitchFamily="2" charset="0"/>
                <a:ea typeface="+mj-ea"/>
                <a:cs typeface="+mj-cs"/>
              </a:rPr>
              <a:t>lại</a:t>
            </a:r>
            <a:r>
              <a:rPr lang="en-US" sz="6400" b="1" dirty="0">
                <a:solidFill>
                  <a:srgbClr val="73C532"/>
                </a:solidFill>
                <a:latin typeface="Sigmar One" panose="00000500000000000000" pitchFamily="2" charset="0"/>
                <a:ea typeface="+mj-ea"/>
                <a:cs typeface="+mj-cs"/>
              </a:rPr>
              <a:t> </a:t>
            </a:r>
          </a:p>
          <a:p>
            <a:pPr algn="ctr">
              <a:lnSpc>
                <a:spcPct val="90000"/>
              </a:lnSpc>
              <a:spcBef>
                <a:spcPct val="0"/>
              </a:spcBef>
              <a:spcAft>
                <a:spcPts val="400"/>
              </a:spcAft>
            </a:pPr>
            <a:r>
              <a:rPr lang="en-US" sz="6400" b="1" dirty="0" err="1">
                <a:solidFill>
                  <a:srgbClr val="73C532"/>
                </a:solidFill>
                <a:latin typeface="Sigmar One" panose="00000500000000000000" pitchFamily="2" charset="0"/>
                <a:ea typeface="+mj-ea"/>
                <a:cs typeface="+mj-cs"/>
              </a:rPr>
              <a:t>các</a:t>
            </a:r>
            <a:r>
              <a:rPr lang="en-US" sz="6400" b="1" dirty="0">
                <a:solidFill>
                  <a:srgbClr val="73C532"/>
                </a:solidFill>
                <a:latin typeface="Sigmar One" panose="00000500000000000000" pitchFamily="2" charset="0"/>
                <a:ea typeface="+mj-ea"/>
                <a:cs typeface="+mj-cs"/>
              </a:rPr>
              <a:t> </a:t>
            </a:r>
            <a:r>
              <a:rPr lang="en-US" sz="6400" b="1" dirty="0" err="1">
                <a:solidFill>
                  <a:srgbClr val="73C532"/>
                </a:solidFill>
                <a:latin typeface="Sigmar One" panose="00000500000000000000" pitchFamily="2" charset="0"/>
                <a:ea typeface="+mj-ea"/>
                <a:cs typeface="+mj-cs"/>
              </a:rPr>
              <a:t>em</a:t>
            </a:r>
            <a:r>
              <a:rPr lang="en-US" sz="6400" b="1" dirty="0">
                <a:solidFill>
                  <a:srgbClr val="73C532"/>
                </a:solidFill>
                <a:latin typeface="Sigmar One" panose="00000500000000000000" pitchFamily="2" charset="0"/>
                <a:ea typeface="+mj-ea"/>
                <a:cs typeface="+mj-cs"/>
              </a:rPr>
              <a:t>!</a:t>
            </a:r>
          </a:p>
        </p:txBody>
      </p:sp>
      <p:pic>
        <p:nvPicPr>
          <p:cNvPr id="3" name="Picture 2">
            <a:extLst>
              <a:ext uri="{FF2B5EF4-FFF2-40B4-BE49-F238E27FC236}">
                <a16:creationId xmlns:a16="http://schemas.microsoft.com/office/drawing/2014/main" id="{EBBF361E-F561-9F7D-45A5-664B39FAA29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321735" y="615317"/>
            <a:ext cx="4978053" cy="5627364"/>
          </a:xfrm>
          <a:prstGeom prst="rect">
            <a:avLst/>
          </a:prstGeom>
        </p:spPr>
      </p:pic>
    </p:spTree>
    <p:extLst>
      <p:ext uri="{BB962C8B-B14F-4D97-AF65-F5344CB8AC3E}">
        <p14:creationId xmlns:p14="http://schemas.microsoft.com/office/powerpoint/2010/main" val="2273420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Xe Cứu Hỏa - Những bài hát về Xe hơi - Pinkfong! Những bài hát cho trẻ e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5305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1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B1284B-94DC-D9D4-F60E-49CFFFD4A979}"/>
              </a:ext>
            </a:extLst>
          </p:cNvPr>
          <p:cNvPicPr>
            <a:picLocks noChangeAspect="1"/>
          </p:cNvPicPr>
          <p:nvPr/>
        </p:nvPicPr>
        <p:blipFill rotWithShape="1">
          <a:blip r:embed="rId2"/>
          <a:srcRect l="-711" t="18750" r="92892" b="14037"/>
          <a:stretch/>
        </p:blipFill>
        <p:spPr>
          <a:xfrm>
            <a:off x="0" y="29980"/>
            <a:ext cx="838201" cy="819462"/>
          </a:xfrm>
          <a:prstGeom prst="rect">
            <a:avLst/>
          </a:prstGeom>
        </p:spPr>
      </p:pic>
      <p:sp>
        <p:nvSpPr>
          <p:cNvPr id="6" name="TextBox 5">
            <a:extLst>
              <a:ext uri="{FF2B5EF4-FFF2-40B4-BE49-F238E27FC236}">
                <a16:creationId xmlns:a16="http://schemas.microsoft.com/office/drawing/2014/main" id="{82AF59CC-555A-C631-02E4-CDE1FCC4ACAC}"/>
              </a:ext>
            </a:extLst>
          </p:cNvPr>
          <p:cNvSpPr txBox="1"/>
          <p:nvPr/>
        </p:nvSpPr>
        <p:spPr>
          <a:xfrm>
            <a:off x="1066800" y="238434"/>
            <a:ext cx="8763000" cy="646986"/>
          </a:xfrm>
          <a:prstGeom prst="roundRect">
            <a:avLst/>
          </a:prstGeom>
          <a:solidFill>
            <a:schemeClr val="accent6">
              <a:lumMod val="20000"/>
              <a:lumOff val="80000"/>
            </a:schemeClr>
          </a:solidFill>
          <a:ln>
            <a:solidFill>
              <a:schemeClr val="accent1"/>
            </a:solidFill>
          </a:ln>
        </p:spPr>
        <p:txBody>
          <a:bodyPr wrap="square">
            <a:spAutoFit/>
          </a:bodyPr>
          <a:lstStyle/>
          <a:p>
            <a:r>
              <a:rPr lang="vi-VN" sz="3200" b="1" i="0" dirty="0">
                <a:solidFill>
                  <a:srgbClr val="212529"/>
                </a:solidFill>
                <a:effectLst/>
                <a:latin typeface="+mj-lt"/>
              </a:rPr>
              <a:t>Em đã nhìn thấy cháy nhà chưa? Ở đâu?</a:t>
            </a:r>
            <a:endParaRPr lang="en-US" sz="3200" b="1" dirty="0">
              <a:latin typeface="+mj-lt"/>
            </a:endParaRPr>
          </a:p>
        </p:txBody>
      </p:sp>
      <p:pic>
        <p:nvPicPr>
          <p:cNvPr id="3074" name="Picture 2" descr="Mơ thấy cháy nhà đánh con gì ? Là số mấy ? Lành hay Dữ">
            <a:extLst>
              <a:ext uri="{FF2B5EF4-FFF2-40B4-BE49-F238E27FC236}">
                <a16:creationId xmlns:a16="http://schemas.microsoft.com/office/drawing/2014/main" id="{7AF631F8-E433-F330-EBFF-B4B61A3979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6756" y="1524000"/>
            <a:ext cx="6511844" cy="434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6" name="Picture 4">
            <a:extLst>
              <a:ext uri="{FF2B5EF4-FFF2-40B4-BE49-F238E27FC236}">
                <a16:creationId xmlns:a16="http://schemas.microsoft.com/office/drawing/2014/main" id="{E8AB32D7-FAEF-2A04-F47B-7CED951F4F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97398"/>
            <a:ext cx="3062287" cy="3660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71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C43A47-9543-5F1A-05A4-7475E24679DC}"/>
              </a:ext>
            </a:extLst>
          </p:cNvPr>
          <p:cNvPicPr>
            <a:picLocks noChangeAspect="1"/>
          </p:cNvPicPr>
          <p:nvPr/>
        </p:nvPicPr>
        <p:blipFill>
          <a:blip r:embed="rId2"/>
          <a:stretch>
            <a:fillRect/>
          </a:stretch>
        </p:blipFill>
        <p:spPr>
          <a:xfrm>
            <a:off x="0" y="0"/>
            <a:ext cx="891915" cy="990600"/>
          </a:xfrm>
          <a:prstGeom prst="rect">
            <a:avLst/>
          </a:prstGeom>
        </p:spPr>
      </p:pic>
      <p:sp>
        <p:nvSpPr>
          <p:cNvPr id="5" name="TextBox 4">
            <a:extLst>
              <a:ext uri="{FF2B5EF4-FFF2-40B4-BE49-F238E27FC236}">
                <a16:creationId xmlns:a16="http://schemas.microsoft.com/office/drawing/2014/main" id="{1C909630-BDA2-8541-67FA-78575D937FB8}"/>
              </a:ext>
            </a:extLst>
          </p:cNvPr>
          <p:cNvSpPr txBox="1"/>
          <p:nvPr/>
        </p:nvSpPr>
        <p:spPr>
          <a:xfrm>
            <a:off x="891915" y="63571"/>
            <a:ext cx="9220200" cy="1410643"/>
          </a:xfrm>
          <a:prstGeom prst="rect">
            <a:avLst/>
          </a:prstGeom>
          <a:noFill/>
        </p:spPr>
        <p:txBody>
          <a:bodyPr wrap="square">
            <a:spAutoFit/>
          </a:bodyPr>
          <a:lstStyle/>
          <a:p>
            <a:pPr algn="just">
              <a:spcAft>
                <a:spcPts val="80"/>
              </a:spcAft>
            </a:pPr>
            <a:r>
              <a:rPr lang="en-US" sz="2800" b="1" i="0" dirty="0">
                <a:solidFill>
                  <a:srgbClr val="0070C0"/>
                </a:solidFill>
                <a:effectLst/>
                <a:latin typeface="Times New Roman" panose="02020603050405020304" pitchFamily="18" charset="0"/>
                <a:cs typeface="Times New Roman" panose="02020603050405020304" pitchFamily="18" charset="0"/>
              </a:rPr>
              <a:t>1.</a:t>
            </a:r>
            <a:r>
              <a:rPr lang="en-US" sz="2800" b="0" i="0" spc="10" dirty="0">
                <a:solidFill>
                  <a:srgbClr val="008000"/>
                </a:solidFill>
                <a:effectLst/>
                <a:latin typeface="Times New Roman" panose="02020603050405020304" pitchFamily="18" charset="0"/>
                <a:cs typeface="Times New Roman" panose="02020603050405020304" pitchFamily="18" charset="0"/>
              </a:rPr>
              <a:t> </a:t>
            </a:r>
            <a:r>
              <a:rPr lang="en-US" sz="2800" b="0" i="0" spc="10" dirty="0" err="1">
                <a:solidFill>
                  <a:srgbClr val="0070C0"/>
                </a:solidFill>
                <a:effectLst/>
                <a:latin typeface="Times New Roman" panose="02020603050405020304" pitchFamily="18" charset="0"/>
                <a:cs typeface="Times New Roman" panose="02020603050405020304" pitchFamily="18" charset="0"/>
              </a:rPr>
              <a:t>Quan</a:t>
            </a:r>
            <a:r>
              <a:rPr lang="en-US" sz="2800" b="0" i="0" spc="10" dirty="0">
                <a:solidFill>
                  <a:srgbClr val="0070C0"/>
                </a:solidFill>
                <a:effectLst/>
                <a:latin typeface="Times New Roman" panose="02020603050405020304" pitchFamily="18" charset="0"/>
                <a:cs typeface="Times New Roman" panose="02020603050405020304" pitchFamily="18" charset="0"/>
              </a:rPr>
              <a:t> </a:t>
            </a:r>
            <a:r>
              <a:rPr lang="en-US" sz="2800" b="0" i="0" spc="10" dirty="0" err="1">
                <a:solidFill>
                  <a:srgbClr val="0070C0"/>
                </a:solidFill>
                <a:effectLst/>
                <a:latin typeface="Times New Roman" panose="02020603050405020304" pitchFamily="18" charset="0"/>
                <a:cs typeface="Times New Roman" panose="02020603050405020304" pitchFamily="18" charset="0"/>
              </a:rPr>
              <a:t>sát</a:t>
            </a:r>
            <a:r>
              <a:rPr lang="en-US" sz="2800" b="0" i="0" spc="10" dirty="0">
                <a:solidFill>
                  <a:srgbClr val="0070C0"/>
                </a:solidFill>
                <a:effectLst/>
                <a:latin typeface="Times New Roman" panose="02020603050405020304" pitchFamily="18" charset="0"/>
                <a:cs typeface="Times New Roman" panose="02020603050405020304" pitchFamily="18" charset="0"/>
              </a:rPr>
              <a:t> </a:t>
            </a:r>
            <a:r>
              <a:rPr lang="en-US" sz="2800" b="0" i="0" spc="10" dirty="0" err="1">
                <a:solidFill>
                  <a:srgbClr val="0070C0"/>
                </a:solidFill>
                <a:effectLst/>
                <a:latin typeface="Times New Roman" panose="02020603050405020304" pitchFamily="18" charset="0"/>
                <a:cs typeface="Times New Roman" panose="02020603050405020304" pitchFamily="18" charset="0"/>
              </a:rPr>
              <a:t>hình</a:t>
            </a:r>
            <a:r>
              <a:rPr lang="en-US" sz="2800" b="0" i="0" spc="10" dirty="0">
                <a:solidFill>
                  <a:srgbClr val="0070C0"/>
                </a:solidFill>
                <a:effectLst/>
                <a:latin typeface="Times New Roman" panose="02020603050405020304" pitchFamily="18" charset="0"/>
                <a:cs typeface="Times New Roman" panose="02020603050405020304" pitchFamily="18" charset="0"/>
              </a:rPr>
              <a:t> </a:t>
            </a:r>
            <a:r>
              <a:rPr lang="en-US" sz="2800" b="0" i="0" spc="10" dirty="0" err="1">
                <a:solidFill>
                  <a:srgbClr val="0070C0"/>
                </a:solidFill>
                <a:effectLst/>
                <a:latin typeface="Times New Roman" panose="02020603050405020304" pitchFamily="18" charset="0"/>
                <a:cs typeface="Times New Roman" panose="02020603050405020304" pitchFamily="18" charset="0"/>
              </a:rPr>
              <a:t>và</a:t>
            </a:r>
            <a:r>
              <a:rPr lang="en-US" sz="2800" b="0" i="0" spc="10" dirty="0">
                <a:solidFill>
                  <a:srgbClr val="0070C0"/>
                </a:solidFill>
                <a:effectLst/>
                <a:latin typeface="Times New Roman" panose="02020603050405020304" pitchFamily="18" charset="0"/>
                <a:cs typeface="Times New Roman" panose="02020603050405020304" pitchFamily="18" charset="0"/>
              </a:rPr>
              <a:t> </a:t>
            </a:r>
            <a:r>
              <a:rPr lang="en-US" sz="2800" b="0" i="0" spc="10" dirty="0" err="1">
                <a:solidFill>
                  <a:srgbClr val="0070C0"/>
                </a:solidFill>
                <a:effectLst/>
                <a:latin typeface="Times New Roman" panose="02020603050405020304" pitchFamily="18" charset="0"/>
                <a:cs typeface="Times New Roman" panose="02020603050405020304" pitchFamily="18" charset="0"/>
              </a:rPr>
              <a:t>cho</a:t>
            </a:r>
            <a:r>
              <a:rPr lang="en-US" sz="2800" b="0" i="0" spc="10" dirty="0">
                <a:solidFill>
                  <a:srgbClr val="0070C0"/>
                </a:solidFill>
                <a:effectLst/>
                <a:latin typeface="Times New Roman" panose="02020603050405020304" pitchFamily="18" charset="0"/>
                <a:cs typeface="Times New Roman" panose="02020603050405020304" pitchFamily="18" charset="0"/>
              </a:rPr>
              <a:t> </a:t>
            </a:r>
            <a:r>
              <a:rPr lang="en-US" sz="2800" b="0" i="0" spc="10" dirty="0" err="1">
                <a:solidFill>
                  <a:srgbClr val="0070C0"/>
                </a:solidFill>
                <a:effectLst/>
                <a:latin typeface="Times New Roman" panose="02020603050405020304" pitchFamily="18" charset="0"/>
                <a:cs typeface="Times New Roman" panose="02020603050405020304" pitchFamily="18" charset="0"/>
              </a:rPr>
              <a:t>biết</a:t>
            </a:r>
            <a:r>
              <a:rPr lang="en-US" sz="2800" b="0" i="0" spc="10" dirty="0">
                <a:solidFill>
                  <a:srgbClr val="0070C0"/>
                </a:solidFill>
                <a:effectLst/>
                <a:latin typeface="Times New Roman" panose="02020603050405020304" pitchFamily="18" charset="0"/>
                <a:cs typeface="Times New Roman" panose="02020603050405020304" pitchFamily="18" charset="0"/>
              </a:rPr>
              <a:t>:</a:t>
            </a:r>
            <a:endParaRPr lang="en-US" sz="2800" b="0" i="0" dirty="0">
              <a:solidFill>
                <a:srgbClr val="0070C0"/>
              </a:solidFill>
              <a:effectLst/>
              <a:latin typeface="Times New Roman" panose="02020603050405020304" pitchFamily="18" charset="0"/>
              <a:cs typeface="Times New Roman" panose="02020603050405020304" pitchFamily="18" charset="0"/>
            </a:endParaRPr>
          </a:p>
          <a:p>
            <a:pPr algn="l">
              <a:spcAft>
                <a:spcPts val="80"/>
              </a:spcAft>
            </a:pPr>
            <a:r>
              <a:rPr lang="en-US" sz="2800" b="0" i="0" spc="10" dirty="0">
                <a:solidFill>
                  <a:srgbClr val="0070C0"/>
                </a:solidFill>
                <a:effectLst/>
                <a:latin typeface="Times New Roman" panose="02020603050405020304" pitchFamily="18" charset="0"/>
                <a:cs typeface="Times New Roman" panose="02020603050405020304" pitchFamily="18" charset="0"/>
              </a:rPr>
              <a:t>- </a:t>
            </a:r>
            <a:r>
              <a:rPr lang="en-US" sz="2800" b="0" i="0" spc="10" dirty="0" err="1">
                <a:solidFill>
                  <a:srgbClr val="0070C0"/>
                </a:solidFill>
                <a:effectLst/>
                <a:latin typeface="Times New Roman" panose="02020603050405020304" pitchFamily="18" charset="0"/>
                <a:cs typeface="Times New Roman" panose="02020603050405020304" pitchFamily="18" charset="0"/>
              </a:rPr>
              <a:t>Điều</a:t>
            </a:r>
            <a:r>
              <a:rPr lang="en-US" sz="2800" b="0" i="0" spc="10" dirty="0">
                <a:solidFill>
                  <a:srgbClr val="0070C0"/>
                </a:solidFill>
                <a:effectLst/>
                <a:latin typeface="Times New Roman" panose="02020603050405020304" pitchFamily="18" charset="0"/>
                <a:cs typeface="Times New Roman" panose="02020603050405020304" pitchFamily="18" charset="0"/>
              </a:rPr>
              <a:t> </a:t>
            </a:r>
            <a:r>
              <a:rPr lang="en-US" sz="2800" b="0" i="0" spc="10" dirty="0" err="1">
                <a:solidFill>
                  <a:srgbClr val="0070C0"/>
                </a:solidFill>
                <a:effectLst/>
                <a:latin typeface="Times New Roman" panose="02020603050405020304" pitchFamily="18" charset="0"/>
                <a:cs typeface="Times New Roman" panose="02020603050405020304" pitchFamily="18" charset="0"/>
              </a:rPr>
              <a:t>gì</a:t>
            </a:r>
            <a:r>
              <a:rPr lang="en-US" sz="2800" b="0" i="0" spc="10" dirty="0">
                <a:solidFill>
                  <a:srgbClr val="0070C0"/>
                </a:solidFill>
                <a:effectLst/>
                <a:latin typeface="Times New Roman" panose="02020603050405020304" pitchFamily="18" charset="0"/>
                <a:cs typeface="Times New Roman" panose="02020603050405020304" pitchFamily="18" charset="0"/>
              </a:rPr>
              <a:t> </a:t>
            </a:r>
            <a:r>
              <a:rPr lang="en-US" sz="2800" b="0" i="0" spc="10" dirty="0" err="1">
                <a:solidFill>
                  <a:srgbClr val="0070C0"/>
                </a:solidFill>
                <a:effectLst/>
                <a:latin typeface="Times New Roman" panose="02020603050405020304" pitchFamily="18" charset="0"/>
                <a:cs typeface="Times New Roman" panose="02020603050405020304" pitchFamily="18" charset="0"/>
              </a:rPr>
              <a:t>có</a:t>
            </a:r>
            <a:r>
              <a:rPr lang="en-US" sz="2800" b="0" i="0" spc="10" dirty="0">
                <a:solidFill>
                  <a:srgbClr val="0070C0"/>
                </a:solidFill>
                <a:effectLst/>
                <a:latin typeface="Times New Roman" panose="02020603050405020304" pitchFamily="18" charset="0"/>
                <a:cs typeface="Times New Roman" panose="02020603050405020304" pitchFamily="18" charset="0"/>
              </a:rPr>
              <a:t> </a:t>
            </a:r>
            <a:r>
              <a:rPr lang="en-US" sz="2800" b="0" i="0" spc="10" dirty="0" err="1">
                <a:solidFill>
                  <a:srgbClr val="0070C0"/>
                </a:solidFill>
                <a:effectLst/>
                <a:latin typeface="Times New Roman" panose="02020603050405020304" pitchFamily="18" charset="0"/>
                <a:cs typeface="Times New Roman" panose="02020603050405020304" pitchFamily="18" charset="0"/>
              </a:rPr>
              <a:t>thể</a:t>
            </a:r>
            <a:r>
              <a:rPr lang="en-US" sz="2800" b="0" i="0" spc="10" dirty="0">
                <a:solidFill>
                  <a:srgbClr val="0070C0"/>
                </a:solidFill>
                <a:effectLst/>
                <a:latin typeface="Times New Roman" panose="02020603050405020304" pitchFamily="18" charset="0"/>
                <a:cs typeface="Times New Roman" panose="02020603050405020304" pitchFamily="18" charset="0"/>
              </a:rPr>
              <a:t> </a:t>
            </a:r>
            <a:r>
              <a:rPr lang="en-US" sz="2800" b="0" i="0" spc="10" dirty="0" err="1">
                <a:solidFill>
                  <a:srgbClr val="0070C0"/>
                </a:solidFill>
                <a:effectLst/>
                <a:latin typeface="Times New Roman" panose="02020603050405020304" pitchFamily="18" charset="0"/>
                <a:cs typeface="Times New Roman" panose="02020603050405020304" pitchFamily="18" charset="0"/>
              </a:rPr>
              <a:t>xảy</a:t>
            </a:r>
            <a:r>
              <a:rPr lang="en-US" sz="2800" b="0" i="0" spc="10" dirty="0">
                <a:solidFill>
                  <a:srgbClr val="0070C0"/>
                </a:solidFill>
                <a:effectLst/>
                <a:latin typeface="Times New Roman" panose="02020603050405020304" pitchFamily="18" charset="0"/>
                <a:cs typeface="Times New Roman" panose="02020603050405020304" pitchFamily="18" charset="0"/>
              </a:rPr>
              <a:t> </a:t>
            </a:r>
            <a:r>
              <a:rPr lang="en-US" sz="2800" b="0" i="0" spc="10" dirty="0" err="1">
                <a:solidFill>
                  <a:srgbClr val="0070C0"/>
                </a:solidFill>
                <a:effectLst/>
                <a:latin typeface="Times New Roman" panose="02020603050405020304" pitchFamily="18" charset="0"/>
                <a:cs typeface="Times New Roman" panose="02020603050405020304" pitchFamily="18" charset="0"/>
              </a:rPr>
              <a:t>ra</a:t>
            </a:r>
            <a:r>
              <a:rPr lang="en-US" sz="2800" b="0" i="0" spc="10" dirty="0">
                <a:solidFill>
                  <a:srgbClr val="0070C0"/>
                </a:solidFill>
                <a:effectLst/>
                <a:latin typeface="Times New Roman" panose="02020603050405020304" pitchFamily="18" charset="0"/>
                <a:cs typeface="Times New Roman" panose="02020603050405020304" pitchFamily="18" charset="0"/>
              </a:rPr>
              <a:t> </a:t>
            </a:r>
            <a:r>
              <a:rPr lang="en-US" sz="2800" b="0" i="0" spc="10" dirty="0" err="1">
                <a:solidFill>
                  <a:srgbClr val="0070C0"/>
                </a:solidFill>
                <a:effectLst/>
                <a:latin typeface="Times New Roman" panose="02020603050405020304" pitchFamily="18" charset="0"/>
                <a:cs typeface="Times New Roman" panose="02020603050405020304" pitchFamily="18" charset="0"/>
              </a:rPr>
              <a:t>trong</a:t>
            </a:r>
            <a:r>
              <a:rPr lang="en-US" sz="2800" b="0" i="0" spc="10" dirty="0">
                <a:solidFill>
                  <a:srgbClr val="0070C0"/>
                </a:solidFill>
                <a:effectLst/>
                <a:latin typeface="Times New Roman" panose="02020603050405020304" pitchFamily="18" charset="0"/>
                <a:cs typeface="Times New Roman" panose="02020603050405020304" pitchFamily="18" charset="0"/>
              </a:rPr>
              <a:t> </a:t>
            </a:r>
            <a:r>
              <a:rPr lang="en-US" sz="2800" b="0" i="0" spc="10" dirty="0" err="1">
                <a:solidFill>
                  <a:srgbClr val="0070C0"/>
                </a:solidFill>
                <a:effectLst/>
                <a:latin typeface="Times New Roman" panose="02020603050405020304" pitchFamily="18" charset="0"/>
                <a:cs typeface="Times New Roman" panose="02020603050405020304" pitchFamily="18" charset="0"/>
              </a:rPr>
              <a:t>mỗi</a:t>
            </a:r>
            <a:r>
              <a:rPr lang="en-US" sz="2800" b="0" i="0" spc="10" dirty="0">
                <a:solidFill>
                  <a:srgbClr val="0070C0"/>
                </a:solidFill>
                <a:effectLst/>
                <a:latin typeface="Times New Roman" panose="02020603050405020304" pitchFamily="18" charset="0"/>
                <a:cs typeface="Times New Roman" panose="02020603050405020304" pitchFamily="18" charset="0"/>
              </a:rPr>
              <a:t> </a:t>
            </a:r>
            <a:r>
              <a:rPr lang="en-US" sz="2800" b="0" i="0" spc="10" dirty="0" err="1">
                <a:solidFill>
                  <a:srgbClr val="0070C0"/>
                </a:solidFill>
                <a:effectLst/>
                <a:latin typeface="Times New Roman" panose="02020603050405020304" pitchFamily="18" charset="0"/>
                <a:cs typeface="Times New Roman" panose="02020603050405020304" pitchFamily="18" charset="0"/>
              </a:rPr>
              <a:t>hình</a:t>
            </a:r>
            <a:r>
              <a:rPr lang="en-US" sz="2800" b="0" i="0" spc="10" dirty="0">
                <a:solidFill>
                  <a:srgbClr val="0070C0"/>
                </a:solidFill>
                <a:effectLst/>
                <a:latin typeface="Times New Roman" panose="02020603050405020304" pitchFamily="18" charset="0"/>
                <a:cs typeface="Times New Roman" panose="02020603050405020304" pitchFamily="18" charset="0"/>
              </a:rPr>
              <a:t>?</a:t>
            </a:r>
            <a:endParaRPr lang="en-US" sz="2800" b="0" i="0" dirty="0">
              <a:solidFill>
                <a:srgbClr val="0070C0"/>
              </a:solidFill>
              <a:effectLst/>
              <a:latin typeface="Times New Roman" panose="02020603050405020304" pitchFamily="18" charset="0"/>
              <a:cs typeface="Times New Roman" panose="02020603050405020304" pitchFamily="18" charset="0"/>
            </a:endParaRPr>
          </a:p>
          <a:p>
            <a:pPr algn="l">
              <a:spcAft>
                <a:spcPts val="80"/>
              </a:spcAft>
            </a:pPr>
            <a:r>
              <a:rPr lang="en-US" sz="2800" b="0" i="0" spc="10" dirty="0">
                <a:solidFill>
                  <a:srgbClr val="0070C0"/>
                </a:solidFill>
                <a:effectLst/>
                <a:latin typeface="Times New Roman" panose="02020603050405020304" pitchFamily="18" charset="0"/>
                <a:cs typeface="Times New Roman" panose="02020603050405020304" pitchFamily="18" charset="0"/>
              </a:rPr>
              <a:t>- </a:t>
            </a:r>
            <a:r>
              <a:rPr lang="en-US" sz="2800" b="0" i="0" spc="10" dirty="0" err="1">
                <a:solidFill>
                  <a:srgbClr val="0070C0"/>
                </a:solidFill>
                <a:effectLst/>
                <a:latin typeface="Times New Roman" panose="02020603050405020304" pitchFamily="18" charset="0"/>
                <a:cs typeface="Times New Roman" panose="02020603050405020304" pitchFamily="18" charset="0"/>
              </a:rPr>
              <a:t>Những</a:t>
            </a:r>
            <a:r>
              <a:rPr lang="en-US" sz="2800" b="0" i="0" spc="10" dirty="0">
                <a:solidFill>
                  <a:srgbClr val="0070C0"/>
                </a:solidFill>
                <a:effectLst/>
                <a:latin typeface="Times New Roman" panose="02020603050405020304" pitchFamily="18" charset="0"/>
                <a:cs typeface="Times New Roman" panose="02020603050405020304" pitchFamily="18" charset="0"/>
              </a:rPr>
              <a:t> </a:t>
            </a:r>
            <a:r>
              <a:rPr lang="en-US" sz="2800" b="0" i="0" spc="10" dirty="0" err="1">
                <a:solidFill>
                  <a:srgbClr val="0070C0"/>
                </a:solidFill>
                <a:effectLst/>
                <a:latin typeface="Times New Roman" panose="02020603050405020304" pitchFamily="18" charset="0"/>
                <a:cs typeface="Times New Roman" panose="02020603050405020304" pitchFamily="18" charset="0"/>
              </a:rPr>
              <a:t>nguyên</a:t>
            </a:r>
            <a:r>
              <a:rPr lang="en-US" sz="2800" b="0" i="0" spc="10" dirty="0">
                <a:solidFill>
                  <a:srgbClr val="0070C0"/>
                </a:solidFill>
                <a:effectLst/>
                <a:latin typeface="Times New Roman" panose="02020603050405020304" pitchFamily="18" charset="0"/>
                <a:cs typeface="Times New Roman" panose="02020603050405020304" pitchFamily="18" charset="0"/>
              </a:rPr>
              <a:t> </a:t>
            </a:r>
            <a:r>
              <a:rPr lang="en-US" sz="2800" b="0" i="0" spc="10" dirty="0" err="1">
                <a:solidFill>
                  <a:srgbClr val="0070C0"/>
                </a:solidFill>
                <a:effectLst/>
                <a:latin typeface="Times New Roman" panose="02020603050405020304" pitchFamily="18" charset="0"/>
                <a:cs typeface="Times New Roman" panose="02020603050405020304" pitchFamily="18" charset="0"/>
              </a:rPr>
              <a:t>nhân</a:t>
            </a:r>
            <a:r>
              <a:rPr lang="en-US" sz="2800" b="0" i="0" spc="10" dirty="0">
                <a:solidFill>
                  <a:srgbClr val="0070C0"/>
                </a:solidFill>
                <a:effectLst/>
                <a:latin typeface="Times New Roman" panose="02020603050405020304" pitchFamily="18" charset="0"/>
                <a:cs typeface="Times New Roman" panose="02020603050405020304" pitchFamily="18" charset="0"/>
              </a:rPr>
              <a:t> </a:t>
            </a:r>
            <a:r>
              <a:rPr lang="en-US" sz="2800" b="0" i="0" spc="10" dirty="0" err="1">
                <a:solidFill>
                  <a:srgbClr val="0070C0"/>
                </a:solidFill>
                <a:effectLst/>
                <a:latin typeface="Times New Roman" panose="02020603050405020304" pitchFamily="18" charset="0"/>
                <a:cs typeface="Times New Roman" panose="02020603050405020304" pitchFamily="18" charset="0"/>
              </a:rPr>
              <a:t>nào</a:t>
            </a:r>
            <a:r>
              <a:rPr lang="en-US" sz="2800" b="0" i="0" spc="10" dirty="0">
                <a:solidFill>
                  <a:srgbClr val="0070C0"/>
                </a:solidFill>
                <a:effectLst/>
                <a:latin typeface="Times New Roman" panose="02020603050405020304" pitchFamily="18" charset="0"/>
                <a:cs typeface="Times New Roman" panose="02020603050405020304" pitchFamily="18" charset="0"/>
              </a:rPr>
              <a:t> </a:t>
            </a:r>
            <a:r>
              <a:rPr lang="en-US" sz="2800" b="0" i="0" spc="10" dirty="0" err="1">
                <a:solidFill>
                  <a:srgbClr val="0070C0"/>
                </a:solidFill>
                <a:effectLst/>
                <a:latin typeface="Times New Roman" panose="02020603050405020304" pitchFamily="18" charset="0"/>
                <a:cs typeface="Times New Roman" panose="02020603050405020304" pitchFamily="18" charset="0"/>
              </a:rPr>
              <a:t>dẫn</a:t>
            </a:r>
            <a:r>
              <a:rPr lang="en-US" sz="2800" b="0" i="0" spc="10" dirty="0">
                <a:solidFill>
                  <a:srgbClr val="0070C0"/>
                </a:solidFill>
                <a:effectLst/>
                <a:latin typeface="Times New Roman" panose="02020603050405020304" pitchFamily="18" charset="0"/>
                <a:cs typeface="Times New Roman" panose="02020603050405020304" pitchFamily="18" charset="0"/>
              </a:rPr>
              <a:t> </a:t>
            </a:r>
            <a:r>
              <a:rPr lang="en-US" sz="2800" b="0" i="0" spc="10" dirty="0" err="1">
                <a:solidFill>
                  <a:srgbClr val="0070C0"/>
                </a:solidFill>
                <a:effectLst/>
                <a:latin typeface="Times New Roman" panose="02020603050405020304" pitchFamily="18" charset="0"/>
                <a:cs typeface="Times New Roman" panose="02020603050405020304" pitchFamily="18" charset="0"/>
              </a:rPr>
              <a:t>đến</a:t>
            </a:r>
            <a:r>
              <a:rPr lang="en-US" sz="2800" b="0" i="0" spc="10" dirty="0">
                <a:solidFill>
                  <a:srgbClr val="0070C0"/>
                </a:solidFill>
                <a:effectLst/>
                <a:latin typeface="Times New Roman" panose="02020603050405020304" pitchFamily="18" charset="0"/>
                <a:cs typeface="Times New Roman" panose="02020603050405020304" pitchFamily="18" charset="0"/>
              </a:rPr>
              <a:t> </a:t>
            </a:r>
            <a:r>
              <a:rPr lang="en-US" sz="2800" b="0" i="0" spc="10" dirty="0" err="1">
                <a:solidFill>
                  <a:srgbClr val="0070C0"/>
                </a:solidFill>
                <a:effectLst/>
                <a:latin typeface="Times New Roman" panose="02020603050405020304" pitchFamily="18" charset="0"/>
                <a:cs typeface="Times New Roman" panose="02020603050405020304" pitchFamily="18" charset="0"/>
              </a:rPr>
              <a:t>cháy</a:t>
            </a:r>
            <a:r>
              <a:rPr lang="en-US" sz="2800" b="0" i="0" spc="10" dirty="0">
                <a:solidFill>
                  <a:srgbClr val="0070C0"/>
                </a:solidFill>
                <a:effectLst/>
                <a:latin typeface="Times New Roman" panose="02020603050405020304" pitchFamily="18" charset="0"/>
                <a:cs typeface="Times New Roman" panose="02020603050405020304" pitchFamily="18" charset="0"/>
              </a:rPr>
              <a:t> </a:t>
            </a:r>
            <a:r>
              <a:rPr lang="en-US" sz="2800" b="0" i="0" spc="10" dirty="0" err="1">
                <a:solidFill>
                  <a:srgbClr val="0070C0"/>
                </a:solidFill>
                <a:effectLst/>
                <a:latin typeface="Times New Roman" panose="02020603050405020304" pitchFamily="18" charset="0"/>
                <a:cs typeface="Times New Roman" panose="02020603050405020304" pitchFamily="18" charset="0"/>
              </a:rPr>
              <a:t>nhà</a:t>
            </a:r>
            <a:r>
              <a:rPr lang="en-US" sz="2800" b="0" i="0" spc="10" dirty="0">
                <a:solidFill>
                  <a:srgbClr val="0070C0"/>
                </a:solidFill>
                <a:effectLst/>
                <a:latin typeface="Times New Roman" panose="02020603050405020304" pitchFamily="18" charset="0"/>
                <a:cs typeface="Times New Roman" panose="02020603050405020304" pitchFamily="18" charset="0"/>
              </a:rPr>
              <a:t>?</a:t>
            </a:r>
            <a:endParaRPr lang="en-US" sz="2800" b="0" i="0" dirty="0">
              <a:solidFill>
                <a:srgbClr val="0070C0"/>
              </a:solidFill>
              <a:effectLst/>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1D58F9D1-4FC9-6442-C395-1C9F70D5F732}"/>
              </a:ext>
            </a:extLst>
          </p:cNvPr>
          <p:cNvPicPr>
            <a:picLocks noChangeAspect="1"/>
          </p:cNvPicPr>
          <p:nvPr/>
        </p:nvPicPr>
        <p:blipFill>
          <a:blip r:embed="rId3"/>
          <a:stretch>
            <a:fillRect/>
          </a:stretch>
        </p:blipFill>
        <p:spPr>
          <a:xfrm>
            <a:off x="2057399" y="1455926"/>
            <a:ext cx="3857625" cy="2647950"/>
          </a:xfrm>
          <a:prstGeom prst="rect">
            <a:avLst/>
          </a:prstGeom>
        </p:spPr>
      </p:pic>
      <p:pic>
        <p:nvPicPr>
          <p:cNvPr id="9" name="Picture 8">
            <a:extLst>
              <a:ext uri="{FF2B5EF4-FFF2-40B4-BE49-F238E27FC236}">
                <a16:creationId xmlns:a16="http://schemas.microsoft.com/office/drawing/2014/main" id="{417E6401-9380-35BD-227F-0994C1749DB4}"/>
              </a:ext>
            </a:extLst>
          </p:cNvPr>
          <p:cNvPicPr>
            <a:picLocks noChangeAspect="1"/>
          </p:cNvPicPr>
          <p:nvPr/>
        </p:nvPicPr>
        <p:blipFill>
          <a:blip r:embed="rId4"/>
          <a:stretch>
            <a:fillRect/>
          </a:stretch>
        </p:blipFill>
        <p:spPr>
          <a:xfrm>
            <a:off x="6781800" y="1474214"/>
            <a:ext cx="3762375" cy="2667000"/>
          </a:xfrm>
          <a:prstGeom prst="rect">
            <a:avLst/>
          </a:prstGeom>
        </p:spPr>
      </p:pic>
      <p:pic>
        <p:nvPicPr>
          <p:cNvPr id="11" name="Picture 10">
            <a:extLst>
              <a:ext uri="{FF2B5EF4-FFF2-40B4-BE49-F238E27FC236}">
                <a16:creationId xmlns:a16="http://schemas.microsoft.com/office/drawing/2014/main" id="{F08C4E1A-BBCB-2DAA-2FB5-94CC03EFFA4E}"/>
              </a:ext>
            </a:extLst>
          </p:cNvPr>
          <p:cNvPicPr>
            <a:picLocks noChangeAspect="1"/>
          </p:cNvPicPr>
          <p:nvPr/>
        </p:nvPicPr>
        <p:blipFill>
          <a:blip r:embed="rId5"/>
          <a:stretch>
            <a:fillRect/>
          </a:stretch>
        </p:blipFill>
        <p:spPr>
          <a:xfrm>
            <a:off x="2128837" y="4218950"/>
            <a:ext cx="3714750" cy="2676525"/>
          </a:xfrm>
          <a:prstGeom prst="rect">
            <a:avLst/>
          </a:prstGeom>
        </p:spPr>
      </p:pic>
      <p:pic>
        <p:nvPicPr>
          <p:cNvPr id="13" name="Picture 12">
            <a:extLst>
              <a:ext uri="{FF2B5EF4-FFF2-40B4-BE49-F238E27FC236}">
                <a16:creationId xmlns:a16="http://schemas.microsoft.com/office/drawing/2014/main" id="{C55B7CF6-5B64-04DD-86B2-F81E14DB178C}"/>
              </a:ext>
            </a:extLst>
          </p:cNvPr>
          <p:cNvPicPr>
            <a:picLocks noChangeAspect="1"/>
          </p:cNvPicPr>
          <p:nvPr/>
        </p:nvPicPr>
        <p:blipFill>
          <a:blip r:embed="rId6"/>
          <a:stretch>
            <a:fillRect/>
          </a:stretch>
        </p:blipFill>
        <p:spPr>
          <a:xfrm>
            <a:off x="6781800" y="4131976"/>
            <a:ext cx="3790950" cy="2686050"/>
          </a:xfrm>
          <a:prstGeom prst="rect">
            <a:avLst/>
          </a:prstGeom>
        </p:spPr>
      </p:pic>
    </p:spTree>
    <p:extLst>
      <p:ext uri="{BB962C8B-B14F-4D97-AF65-F5344CB8AC3E}">
        <p14:creationId xmlns:p14="http://schemas.microsoft.com/office/powerpoint/2010/main" val="423581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C43A47-9543-5F1A-05A4-7475E24679DC}"/>
              </a:ext>
            </a:extLst>
          </p:cNvPr>
          <p:cNvPicPr>
            <a:picLocks noChangeAspect="1"/>
          </p:cNvPicPr>
          <p:nvPr/>
        </p:nvPicPr>
        <p:blipFill>
          <a:blip r:embed="rId2"/>
          <a:stretch>
            <a:fillRect/>
          </a:stretch>
        </p:blipFill>
        <p:spPr>
          <a:xfrm>
            <a:off x="22485" y="0"/>
            <a:ext cx="685800" cy="904875"/>
          </a:xfrm>
          <a:prstGeom prst="rect">
            <a:avLst/>
          </a:prstGeom>
        </p:spPr>
      </p:pic>
      <p:sp>
        <p:nvSpPr>
          <p:cNvPr id="5" name="TextBox 4">
            <a:extLst>
              <a:ext uri="{FF2B5EF4-FFF2-40B4-BE49-F238E27FC236}">
                <a16:creationId xmlns:a16="http://schemas.microsoft.com/office/drawing/2014/main" id="{1C909630-BDA2-8541-67FA-78575D937FB8}"/>
              </a:ext>
            </a:extLst>
          </p:cNvPr>
          <p:cNvSpPr txBox="1"/>
          <p:nvPr/>
        </p:nvSpPr>
        <p:spPr>
          <a:xfrm>
            <a:off x="914400" y="96264"/>
            <a:ext cx="7086600" cy="523220"/>
          </a:xfrm>
          <a:prstGeom prst="rect">
            <a:avLst/>
          </a:prstGeom>
          <a:noFill/>
        </p:spPr>
        <p:txBody>
          <a:bodyPr wrap="square">
            <a:spAutoFit/>
          </a:bodyPr>
          <a:lstStyle/>
          <a:p>
            <a:pPr algn="l">
              <a:spcAft>
                <a:spcPts val="80"/>
              </a:spcAft>
            </a:pPr>
            <a:r>
              <a:rPr lang="en-US" sz="2800" b="0" i="0" spc="10" dirty="0">
                <a:solidFill>
                  <a:srgbClr val="0070C0"/>
                </a:solidFill>
                <a:effectLst/>
                <a:latin typeface="Times New Roman" panose="02020603050405020304" pitchFamily="18" charset="0"/>
                <a:cs typeface="Times New Roman" panose="02020603050405020304" pitchFamily="18" charset="0"/>
              </a:rPr>
              <a:t>- </a:t>
            </a:r>
            <a:r>
              <a:rPr lang="en-US" sz="2800" b="0" i="0" spc="10" dirty="0" err="1" smtClean="0">
                <a:solidFill>
                  <a:srgbClr val="0070C0"/>
                </a:solidFill>
                <a:effectLst/>
                <a:latin typeface="Times New Roman" panose="02020603050405020304" pitchFamily="18" charset="0"/>
                <a:cs typeface="Times New Roman" panose="02020603050405020304" pitchFamily="18" charset="0"/>
              </a:rPr>
              <a:t>Điều</a:t>
            </a:r>
            <a:r>
              <a:rPr lang="en-US" sz="2800" b="0" i="0" spc="10" dirty="0" smtClean="0">
                <a:solidFill>
                  <a:srgbClr val="0070C0"/>
                </a:solidFill>
                <a:effectLst/>
                <a:latin typeface="Times New Roman" panose="02020603050405020304" pitchFamily="18" charset="0"/>
                <a:cs typeface="Times New Roman" panose="02020603050405020304" pitchFamily="18" charset="0"/>
              </a:rPr>
              <a:t> </a:t>
            </a:r>
            <a:r>
              <a:rPr lang="en-US" sz="2800" b="0" i="0" spc="10" dirty="0" err="1" smtClean="0">
                <a:solidFill>
                  <a:srgbClr val="0070C0"/>
                </a:solidFill>
                <a:effectLst/>
                <a:latin typeface="Times New Roman" panose="02020603050405020304" pitchFamily="18" charset="0"/>
                <a:cs typeface="Times New Roman" panose="02020603050405020304" pitchFamily="18" charset="0"/>
              </a:rPr>
              <a:t>có</a:t>
            </a:r>
            <a:r>
              <a:rPr lang="en-US" sz="2800" b="0" i="0" spc="10" dirty="0" smtClean="0">
                <a:solidFill>
                  <a:srgbClr val="0070C0"/>
                </a:solidFill>
                <a:effectLst/>
                <a:latin typeface="Times New Roman" panose="02020603050405020304" pitchFamily="18" charset="0"/>
                <a:cs typeface="Times New Roman" panose="02020603050405020304" pitchFamily="18" charset="0"/>
              </a:rPr>
              <a:t> </a:t>
            </a:r>
            <a:r>
              <a:rPr lang="en-US" sz="2800" b="0" i="0" spc="10" dirty="0" err="1">
                <a:solidFill>
                  <a:srgbClr val="0070C0"/>
                </a:solidFill>
                <a:effectLst/>
                <a:latin typeface="Times New Roman" panose="02020603050405020304" pitchFamily="18" charset="0"/>
                <a:cs typeface="Times New Roman" panose="02020603050405020304" pitchFamily="18" charset="0"/>
              </a:rPr>
              <a:t>thể</a:t>
            </a:r>
            <a:r>
              <a:rPr lang="en-US" sz="2800" b="0" i="0" spc="10" dirty="0">
                <a:solidFill>
                  <a:srgbClr val="0070C0"/>
                </a:solidFill>
                <a:effectLst/>
                <a:latin typeface="Times New Roman" panose="02020603050405020304" pitchFamily="18" charset="0"/>
                <a:cs typeface="Times New Roman" panose="02020603050405020304" pitchFamily="18" charset="0"/>
              </a:rPr>
              <a:t> </a:t>
            </a:r>
            <a:r>
              <a:rPr lang="en-US" sz="2800" b="0" i="0" spc="10" dirty="0" err="1">
                <a:solidFill>
                  <a:srgbClr val="0070C0"/>
                </a:solidFill>
                <a:effectLst/>
                <a:latin typeface="Times New Roman" panose="02020603050405020304" pitchFamily="18" charset="0"/>
                <a:cs typeface="Times New Roman" panose="02020603050405020304" pitchFamily="18" charset="0"/>
              </a:rPr>
              <a:t>xảy</a:t>
            </a:r>
            <a:r>
              <a:rPr lang="en-US" sz="2800" b="0" i="0" spc="10" dirty="0">
                <a:solidFill>
                  <a:srgbClr val="0070C0"/>
                </a:solidFill>
                <a:effectLst/>
                <a:latin typeface="Times New Roman" panose="02020603050405020304" pitchFamily="18" charset="0"/>
                <a:cs typeface="Times New Roman" panose="02020603050405020304" pitchFamily="18" charset="0"/>
              </a:rPr>
              <a:t> </a:t>
            </a:r>
            <a:r>
              <a:rPr lang="en-US" sz="2800" b="0" i="0" spc="10" dirty="0" err="1">
                <a:solidFill>
                  <a:srgbClr val="0070C0"/>
                </a:solidFill>
                <a:effectLst/>
                <a:latin typeface="Times New Roman" panose="02020603050405020304" pitchFamily="18" charset="0"/>
                <a:cs typeface="Times New Roman" panose="02020603050405020304" pitchFamily="18" charset="0"/>
              </a:rPr>
              <a:t>ra</a:t>
            </a:r>
            <a:r>
              <a:rPr lang="en-US" sz="2800" b="0" i="0" spc="10" dirty="0">
                <a:solidFill>
                  <a:srgbClr val="0070C0"/>
                </a:solidFill>
                <a:effectLst/>
                <a:latin typeface="Times New Roman" panose="02020603050405020304" pitchFamily="18" charset="0"/>
                <a:cs typeface="Times New Roman" panose="02020603050405020304" pitchFamily="18" charset="0"/>
              </a:rPr>
              <a:t> </a:t>
            </a:r>
            <a:r>
              <a:rPr lang="en-US" sz="2800" b="0" i="0" spc="10" dirty="0" err="1">
                <a:solidFill>
                  <a:srgbClr val="0070C0"/>
                </a:solidFill>
                <a:effectLst/>
                <a:latin typeface="Times New Roman" panose="02020603050405020304" pitchFamily="18" charset="0"/>
                <a:cs typeface="Times New Roman" panose="02020603050405020304" pitchFamily="18" charset="0"/>
              </a:rPr>
              <a:t>trong</a:t>
            </a:r>
            <a:r>
              <a:rPr lang="en-US" sz="2800" b="0" i="0" spc="10" dirty="0">
                <a:solidFill>
                  <a:srgbClr val="0070C0"/>
                </a:solidFill>
                <a:effectLst/>
                <a:latin typeface="Times New Roman" panose="02020603050405020304" pitchFamily="18" charset="0"/>
                <a:cs typeface="Times New Roman" panose="02020603050405020304" pitchFamily="18" charset="0"/>
              </a:rPr>
              <a:t> </a:t>
            </a:r>
            <a:r>
              <a:rPr lang="en-US" sz="2800" b="0" i="0" spc="10" dirty="0" err="1">
                <a:solidFill>
                  <a:srgbClr val="0070C0"/>
                </a:solidFill>
                <a:effectLst/>
                <a:latin typeface="Times New Roman" panose="02020603050405020304" pitchFamily="18" charset="0"/>
                <a:cs typeface="Times New Roman" panose="02020603050405020304" pitchFamily="18" charset="0"/>
              </a:rPr>
              <a:t>mỗi</a:t>
            </a:r>
            <a:r>
              <a:rPr lang="en-US" sz="2800" b="0" i="0" spc="10" dirty="0">
                <a:solidFill>
                  <a:srgbClr val="0070C0"/>
                </a:solidFill>
                <a:effectLst/>
                <a:latin typeface="Times New Roman" panose="02020603050405020304" pitchFamily="18" charset="0"/>
                <a:cs typeface="Times New Roman" panose="02020603050405020304" pitchFamily="18" charset="0"/>
              </a:rPr>
              <a:t> </a:t>
            </a:r>
            <a:r>
              <a:rPr lang="en-US" sz="2800" b="0" i="0" spc="10" dirty="0" err="1">
                <a:solidFill>
                  <a:srgbClr val="0070C0"/>
                </a:solidFill>
                <a:effectLst/>
                <a:latin typeface="Times New Roman" panose="02020603050405020304" pitchFamily="18" charset="0"/>
                <a:cs typeface="Times New Roman" panose="02020603050405020304" pitchFamily="18" charset="0"/>
              </a:rPr>
              <a:t>hình</a:t>
            </a:r>
            <a:r>
              <a:rPr lang="en-US" sz="2800" b="0" i="0" spc="10" dirty="0">
                <a:solidFill>
                  <a:srgbClr val="0070C0"/>
                </a:solidFill>
                <a:effectLst/>
                <a:latin typeface="Times New Roman" panose="02020603050405020304" pitchFamily="18" charset="0"/>
                <a:cs typeface="Times New Roman" panose="02020603050405020304" pitchFamily="18" charset="0"/>
              </a:rPr>
              <a:t> </a:t>
            </a:r>
            <a:r>
              <a:rPr lang="en-US" sz="2800" spc="10" dirty="0">
                <a:solidFill>
                  <a:srgbClr val="0070C0"/>
                </a:solidFill>
                <a:latin typeface="Times New Roman" panose="02020603050405020304" pitchFamily="18" charset="0"/>
                <a:cs typeface="Times New Roman" panose="02020603050405020304" pitchFamily="18" charset="0"/>
              </a:rPr>
              <a:t>?</a:t>
            </a:r>
            <a:endParaRPr lang="en-US" sz="2800" b="0" i="0" dirty="0">
              <a:solidFill>
                <a:srgbClr val="0070C0"/>
              </a:solidFill>
              <a:effectLst/>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1D58F9D1-4FC9-6442-C395-1C9F70D5F732}"/>
              </a:ext>
            </a:extLst>
          </p:cNvPr>
          <p:cNvPicPr>
            <a:picLocks noChangeAspect="1"/>
          </p:cNvPicPr>
          <p:nvPr/>
        </p:nvPicPr>
        <p:blipFill>
          <a:blip r:embed="rId3"/>
          <a:stretch>
            <a:fillRect/>
          </a:stretch>
        </p:blipFill>
        <p:spPr>
          <a:xfrm>
            <a:off x="1721099" y="1192409"/>
            <a:ext cx="4019550" cy="2759099"/>
          </a:xfrm>
          <a:prstGeom prst="rect">
            <a:avLst/>
          </a:prstGeom>
        </p:spPr>
      </p:pic>
      <p:pic>
        <p:nvPicPr>
          <p:cNvPr id="9" name="Picture 8">
            <a:extLst>
              <a:ext uri="{FF2B5EF4-FFF2-40B4-BE49-F238E27FC236}">
                <a16:creationId xmlns:a16="http://schemas.microsoft.com/office/drawing/2014/main" id="{417E6401-9380-35BD-227F-0994C1749DB4}"/>
              </a:ext>
            </a:extLst>
          </p:cNvPr>
          <p:cNvPicPr>
            <a:picLocks noChangeAspect="1"/>
          </p:cNvPicPr>
          <p:nvPr/>
        </p:nvPicPr>
        <p:blipFill>
          <a:blip r:embed="rId4"/>
          <a:stretch>
            <a:fillRect/>
          </a:stretch>
        </p:blipFill>
        <p:spPr>
          <a:xfrm>
            <a:off x="6477000" y="1196733"/>
            <a:ext cx="3886200" cy="2754775"/>
          </a:xfrm>
          <a:prstGeom prst="rect">
            <a:avLst/>
          </a:prstGeom>
        </p:spPr>
      </p:pic>
      <p:pic>
        <p:nvPicPr>
          <p:cNvPr id="11" name="Picture 10">
            <a:extLst>
              <a:ext uri="{FF2B5EF4-FFF2-40B4-BE49-F238E27FC236}">
                <a16:creationId xmlns:a16="http://schemas.microsoft.com/office/drawing/2014/main" id="{F08C4E1A-BBCB-2DAA-2FB5-94CC03EFFA4E}"/>
              </a:ext>
            </a:extLst>
          </p:cNvPr>
          <p:cNvPicPr>
            <a:picLocks noChangeAspect="1"/>
          </p:cNvPicPr>
          <p:nvPr/>
        </p:nvPicPr>
        <p:blipFill>
          <a:blip r:embed="rId5"/>
          <a:stretch>
            <a:fillRect/>
          </a:stretch>
        </p:blipFill>
        <p:spPr>
          <a:xfrm>
            <a:off x="1828800" y="4181475"/>
            <a:ext cx="3911849" cy="2676525"/>
          </a:xfrm>
          <a:prstGeom prst="rect">
            <a:avLst/>
          </a:prstGeom>
        </p:spPr>
      </p:pic>
      <p:pic>
        <p:nvPicPr>
          <p:cNvPr id="13" name="Picture 12">
            <a:extLst>
              <a:ext uri="{FF2B5EF4-FFF2-40B4-BE49-F238E27FC236}">
                <a16:creationId xmlns:a16="http://schemas.microsoft.com/office/drawing/2014/main" id="{C55B7CF6-5B64-04DD-86B2-F81E14DB178C}"/>
              </a:ext>
            </a:extLst>
          </p:cNvPr>
          <p:cNvPicPr>
            <a:picLocks noChangeAspect="1"/>
          </p:cNvPicPr>
          <p:nvPr/>
        </p:nvPicPr>
        <p:blipFill>
          <a:blip r:embed="rId6"/>
          <a:stretch>
            <a:fillRect/>
          </a:stretch>
        </p:blipFill>
        <p:spPr>
          <a:xfrm>
            <a:off x="6400800" y="4144036"/>
            <a:ext cx="3962399" cy="2718726"/>
          </a:xfrm>
          <a:prstGeom prst="rect">
            <a:avLst/>
          </a:prstGeom>
        </p:spPr>
      </p:pic>
      <p:sp>
        <p:nvSpPr>
          <p:cNvPr id="2" name="TextBox 1">
            <a:extLst>
              <a:ext uri="{FF2B5EF4-FFF2-40B4-BE49-F238E27FC236}">
                <a16:creationId xmlns:a16="http://schemas.microsoft.com/office/drawing/2014/main" id="{95A2D552-6665-7552-BAB3-4EC48A3888C2}"/>
              </a:ext>
            </a:extLst>
          </p:cNvPr>
          <p:cNvSpPr txBox="1"/>
          <p:nvPr/>
        </p:nvSpPr>
        <p:spPr>
          <a:xfrm>
            <a:off x="7467600" y="77770"/>
            <a:ext cx="2209800" cy="523220"/>
          </a:xfrm>
          <a:prstGeom prst="rect">
            <a:avLst/>
          </a:prstGeom>
          <a:solidFill>
            <a:schemeClr val="bg1"/>
          </a:solidFill>
        </p:spPr>
        <p:txBody>
          <a:bodyPr wrap="square" rtlCol="0">
            <a:spAutoFit/>
          </a:bodyPr>
          <a:lstStyle/>
          <a:p>
            <a:r>
              <a:rPr lang="en-US" sz="28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cháy</a:t>
            </a:r>
            <a:r>
              <a:rPr lang="en-US" sz="28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nhà</a:t>
            </a:r>
            <a:endParaRPr lang="en-US" sz="28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B0A33C43-2BDC-D61D-89A4-729CD1CA4DA4}"/>
              </a:ext>
            </a:extLst>
          </p:cNvPr>
          <p:cNvSpPr txBox="1"/>
          <p:nvPr/>
        </p:nvSpPr>
        <p:spPr>
          <a:xfrm>
            <a:off x="914400" y="625164"/>
            <a:ext cx="7403891" cy="523220"/>
          </a:xfrm>
          <a:prstGeom prst="rect">
            <a:avLst/>
          </a:prstGeom>
          <a:noFill/>
        </p:spPr>
        <p:txBody>
          <a:bodyPr wrap="square">
            <a:spAutoFit/>
          </a:bodyPr>
          <a:lstStyle/>
          <a:p>
            <a:r>
              <a:rPr lang="en-US" sz="2800" b="1" i="0" dirty="0">
                <a:solidFill>
                  <a:srgbClr val="0070C0"/>
                </a:solidFill>
                <a:effectLst/>
                <a:latin typeface="Times New Roman" panose="02020603050405020304" pitchFamily="18" charset="0"/>
                <a:cs typeface="Times New Roman" panose="02020603050405020304" pitchFamily="18" charset="0"/>
              </a:rPr>
              <a:t>- </a:t>
            </a:r>
            <a:r>
              <a:rPr lang="en-US" sz="2800" i="0" dirty="0" err="1">
                <a:solidFill>
                  <a:srgbClr val="0070C0"/>
                </a:solidFill>
                <a:effectLst/>
                <a:latin typeface="Times New Roman" panose="02020603050405020304" pitchFamily="18" charset="0"/>
                <a:cs typeface="Times New Roman" panose="02020603050405020304" pitchFamily="18" charset="0"/>
              </a:rPr>
              <a:t>Những</a:t>
            </a:r>
            <a:r>
              <a:rPr lang="en-US" sz="2800" i="0" dirty="0">
                <a:solidFill>
                  <a:srgbClr val="0070C0"/>
                </a:solidFill>
                <a:effectLst/>
                <a:latin typeface="Times New Roman" panose="02020603050405020304" pitchFamily="18" charset="0"/>
                <a:cs typeface="Times New Roman" panose="02020603050405020304" pitchFamily="18" charset="0"/>
              </a:rPr>
              <a:t> </a:t>
            </a:r>
            <a:r>
              <a:rPr lang="en-US" sz="2800" i="0" dirty="0" err="1">
                <a:solidFill>
                  <a:srgbClr val="0070C0"/>
                </a:solidFill>
                <a:effectLst/>
                <a:latin typeface="Times New Roman" panose="02020603050405020304" pitchFamily="18" charset="0"/>
                <a:cs typeface="Times New Roman" panose="02020603050405020304" pitchFamily="18" charset="0"/>
              </a:rPr>
              <a:t>nguyên</a:t>
            </a:r>
            <a:r>
              <a:rPr lang="en-US" sz="2800" i="0" dirty="0">
                <a:solidFill>
                  <a:srgbClr val="0070C0"/>
                </a:solidFill>
                <a:effectLst/>
                <a:latin typeface="Times New Roman" panose="02020603050405020304" pitchFamily="18" charset="0"/>
                <a:cs typeface="Times New Roman" panose="02020603050405020304" pitchFamily="18" charset="0"/>
              </a:rPr>
              <a:t> </a:t>
            </a:r>
            <a:r>
              <a:rPr lang="en-US" sz="2800" i="0" dirty="0" err="1" smtClean="0">
                <a:solidFill>
                  <a:srgbClr val="0070C0"/>
                </a:solidFill>
                <a:effectLst/>
                <a:latin typeface="Times New Roman" panose="02020603050405020304" pitchFamily="18" charset="0"/>
                <a:cs typeface="Times New Roman" panose="02020603050405020304" pitchFamily="18" charset="0"/>
              </a:rPr>
              <a:t>nhân</a:t>
            </a:r>
            <a:r>
              <a:rPr lang="en-US" sz="2800" i="0" dirty="0" smtClean="0">
                <a:solidFill>
                  <a:srgbClr val="0070C0"/>
                </a:solidFill>
                <a:effectLst/>
                <a:latin typeface="Times New Roman" panose="02020603050405020304" pitchFamily="18" charset="0"/>
                <a:cs typeface="Times New Roman" panose="02020603050405020304" pitchFamily="18" charset="0"/>
              </a:rPr>
              <a:t> </a:t>
            </a:r>
            <a:r>
              <a:rPr lang="en-US" sz="2800" i="0" dirty="0" err="1" smtClean="0">
                <a:solidFill>
                  <a:srgbClr val="0070C0"/>
                </a:solidFill>
                <a:effectLst/>
                <a:latin typeface="Times New Roman" panose="02020603050405020304" pitchFamily="18" charset="0"/>
                <a:cs typeface="Times New Roman" panose="02020603050405020304" pitchFamily="18" charset="0"/>
              </a:rPr>
              <a:t>nào</a:t>
            </a:r>
            <a:r>
              <a:rPr lang="en-US" sz="2800" i="0" dirty="0" smtClean="0">
                <a:solidFill>
                  <a:srgbClr val="0070C0"/>
                </a:solidFill>
                <a:effectLst/>
                <a:latin typeface="Times New Roman" panose="02020603050405020304" pitchFamily="18" charset="0"/>
                <a:cs typeface="Times New Roman" panose="02020603050405020304" pitchFamily="18" charset="0"/>
              </a:rPr>
              <a:t> </a:t>
            </a:r>
            <a:r>
              <a:rPr lang="en-US" sz="2800" i="0" dirty="0" err="1">
                <a:solidFill>
                  <a:srgbClr val="0070C0"/>
                </a:solidFill>
                <a:effectLst/>
                <a:latin typeface="Times New Roman" panose="02020603050405020304" pitchFamily="18" charset="0"/>
                <a:cs typeface="Times New Roman" panose="02020603050405020304" pitchFamily="18" charset="0"/>
              </a:rPr>
              <a:t>dẫn</a:t>
            </a:r>
            <a:r>
              <a:rPr lang="en-US" sz="2800" i="0" dirty="0">
                <a:solidFill>
                  <a:srgbClr val="0070C0"/>
                </a:solidFill>
                <a:effectLst/>
                <a:latin typeface="Times New Roman" panose="02020603050405020304" pitchFamily="18" charset="0"/>
                <a:cs typeface="Times New Roman" panose="02020603050405020304" pitchFamily="18" charset="0"/>
              </a:rPr>
              <a:t> </a:t>
            </a:r>
            <a:r>
              <a:rPr lang="en-US" sz="2800" i="0" dirty="0" err="1">
                <a:solidFill>
                  <a:srgbClr val="0070C0"/>
                </a:solidFill>
                <a:effectLst/>
                <a:latin typeface="Times New Roman" panose="02020603050405020304" pitchFamily="18" charset="0"/>
                <a:cs typeface="Times New Roman" panose="02020603050405020304" pitchFamily="18" charset="0"/>
              </a:rPr>
              <a:t>đến</a:t>
            </a:r>
            <a:r>
              <a:rPr lang="en-US" sz="2800" i="0" dirty="0">
                <a:solidFill>
                  <a:srgbClr val="0070C0"/>
                </a:solidFill>
                <a:effectLst/>
                <a:latin typeface="Times New Roman" panose="02020603050405020304" pitchFamily="18" charset="0"/>
                <a:cs typeface="Times New Roman" panose="02020603050405020304" pitchFamily="18" charset="0"/>
              </a:rPr>
              <a:t> </a:t>
            </a:r>
            <a:r>
              <a:rPr lang="en-US" sz="2800" i="0" dirty="0" err="1">
                <a:solidFill>
                  <a:srgbClr val="0070C0"/>
                </a:solidFill>
                <a:effectLst/>
                <a:latin typeface="Times New Roman" panose="02020603050405020304" pitchFamily="18" charset="0"/>
                <a:cs typeface="Times New Roman" panose="02020603050405020304" pitchFamily="18" charset="0"/>
              </a:rPr>
              <a:t>cháy</a:t>
            </a:r>
            <a:r>
              <a:rPr lang="en-US" sz="2800" i="0" dirty="0">
                <a:solidFill>
                  <a:srgbClr val="0070C0"/>
                </a:solidFill>
                <a:effectLst/>
                <a:latin typeface="Times New Roman" panose="02020603050405020304" pitchFamily="18" charset="0"/>
                <a:cs typeface="Times New Roman" panose="02020603050405020304" pitchFamily="18" charset="0"/>
              </a:rPr>
              <a:t> </a:t>
            </a:r>
            <a:r>
              <a:rPr lang="en-US" sz="2800" i="0" dirty="0" err="1" smtClean="0">
                <a:solidFill>
                  <a:srgbClr val="0070C0"/>
                </a:solidFill>
                <a:effectLst/>
                <a:latin typeface="Times New Roman" panose="02020603050405020304" pitchFamily="18" charset="0"/>
                <a:cs typeface="Times New Roman" panose="02020603050405020304" pitchFamily="18" charset="0"/>
              </a:rPr>
              <a:t>nhà</a:t>
            </a:r>
            <a:r>
              <a:rPr lang="en-US" sz="2800" i="0" dirty="0" smtClean="0">
                <a:solidFill>
                  <a:srgbClr val="0070C0"/>
                </a:solidFill>
                <a:effectLst/>
                <a:latin typeface="Times New Roman" panose="02020603050405020304" pitchFamily="18" charset="0"/>
                <a:cs typeface="Times New Roman" panose="02020603050405020304" pitchFamily="18" charset="0"/>
              </a:rPr>
              <a:t> </a:t>
            </a:r>
            <a:r>
              <a:rPr lang="en-US" sz="2800" dirty="0" smtClean="0">
                <a:solidFill>
                  <a:srgbClr val="0070C0"/>
                </a:solidFill>
                <a:latin typeface="Times New Roman" panose="02020603050405020304" pitchFamily="18" charset="0"/>
                <a:cs typeface="Times New Roman" panose="02020603050405020304" pitchFamily="18" charset="0"/>
              </a:rPr>
              <a:t>?</a:t>
            </a:r>
            <a:endParaRPr lang="en-US" sz="2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425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C382D2-B373-60AC-B1F8-3EB8F83109FB}"/>
              </a:ext>
            </a:extLst>
          </p:cNvPr>
          <p:cNvPicPr>
            <a:picLocks noChangeAspect="1"/>
          </p:cNvPicPr>
          <p:nvPr/>
        </p:nvPicPr>
        <p:blipFill rotWithShape="1">
          <a:blip r:embed="rId2"/>
          <a:srcRect l="283" r="-1" b="-1"/>
          <a:stretch/>
        </p:blipFill>
        <p:spPr>
          <a:xfrm>
            <a:off x="-152260" y="685800"/>
            <a:ext cx="8178707" cy="5638800"/>
          </a:xfrm>
          <a:prstGeom prst="rect">
            <a:avLst/>
          </a:prstGeom>
        </p:spPr>
      </p:pic>
      <p:sp>
        <p:nvSpPr>
          <p:cNvPr id="4" name="TextBox 3">
            <a:extLst>
              <a:ext uri="{FF2B5EF4-FFF2-40B4-BE49-F238E27FC236}">
                <a16:creationId xmlns:a16="http://schemas.microsoft.com/office/drawing/2014/main" id="{5A8598E3-D86A-D095-3053-DD6E3BED1927}"/>
              </a:ext>
            </a:extLst>
          </p:cNvPr>
          <p:cNvSpPr txBox="1"/>
          <p:nvPr/>
        </p:nvSpPr>
        <p:spPr>
          <a:xfrm>
            <a:off x="7921944" y="1195253"/>
            <a:ext cx="4419600" cy="3212991"/>
          </a:xfrm>
          <a:prstGeom prst="rect">
            <a:avLst/>
          </a:prstGeom>
        </p:spPr>
        <p:txBody>
          <a:bodyPr vert="horz" lIns="91440" tIns="45720" rIns="91440" bIns="45720" rtlCol="0">
            <a:noAutofit/>
          </a:bodyPr>
          <a:lstStyle/>
          <a:p>
            <a:pPr defTabSz="914400">
              <a:lnSpc>
                <a:spcPct val="90000"/>
              </a:lnSpc>
              <a:spcAft>
                <a:spcPts val="600"/>
              </a:spcAft>
            </a:pPr>
            <a:r>
              <a:rPr lang="en-US" sz="3600" b="1" dirty="0" err="1" smtClean="0">
                <a:latin typeface="Times New Roman" panose="02020603050405020304" pitchFamily="18" charset="0"/>
                <a:cs typeface="Times New Roman" panose="02020603050405020304" pitchFamily="18" charset="0"/>
              </a:rPr>
              <a:t>C</a:t>
            </a:r>
            <a:r>
              <a:rPr lang="en-US" sz="3600" b="1" i="0" dirty="0" err="1" smtClean="0">
                <a:effectLst/>
                <a:latin typeface="Times New Roman" panose="02020603050405020304" pitchFamily="18" charset="0"/>
                <a:cs typeface="Times New Roman" panose="02020603050405020304" pitchFamily="18" charset="0"/>
              </a:rPr>
              <a:t>háy</a:t>
            </a:r>
            <a:r>
              <a:rPr lang="en-US" sz="3600" b="1" i="0" dirty="0" smtClean="0">
                <a:effectLst/>
                <a:latin typeface="Times New Roman" panose="02020603050405020304" pitchFamily="18" charset="0"/>
                <a:cs typeface="Times New Roman" panose="02020603050405020304" pitchFamily="18" charset="0"/>
              </a:rPr>
              <a:t> </a:t>
            </a:r>
            <a:r>
              <a:rPr lang="en-US" sz="3600" b="1" i="0" dirty="0" err="1">
                <a:effectLst/>
                <a:latin typeface="Times New Roman" panose="02020603050405020304" pitchFamily="18" charset="0"/>
                <a:cs typeface="Times New Roman" panose="02020603050405020304" pitchFamily="18" charset="0"/>
              </a:rPr>
              <a:t>nhà</a:t>
            </a:r>
            <a:r>
              <a:rPr lang="en-US" sz="3600" b="1" i="0" dirty="0">
                <a:effectLst/>
                <a:latin typeface="Times New Roman" panose="02020603050405020304" pitchFamily="18" charset="0"/>
                <a:cs typeface="Times New Roman" panose="02020603050405020304" pitchFamily="18" charset="0"/>
              </a:rPr>
              <a:t> </a:t>
            </a:r>
            <a:r>
              <a:rPr lang="en-US" sz="3600" b="1" i="0" dirty="0" smtClean="0">
                <a:effectLst/>
                <a:latin typeface="Times New Roman" panose="02020603050405020304" pitchFamily="18" charset="0"/>
                <a:cs typeface="Times New Roman" panose="02020603050405020304" pitchFamily="18" charset="0"/>
              </a:rPr>
              <a:t>do </a:t>
            </a:r>
            <a:r>
              <a:rPr lang="en-US" sz="3600" b="1" i="0" dirty="0" err="1">
                <a:effectLst/>
                <a:latin typeface="Times New Roman" panose="02020603050405020304" pitchFamily="18" charset="0"/>
                <a:cs typeface="Times New Roman" panose="02020603050405020304" pitchFamily="18" charset="0"/>
              </a:rPr>
              <a:t>không</a:t>
            </a:r>
            <a:r>
              <a:rPr lang="en-US" sz="3600" b="1" i="0" dirty="0">
                <a:effectLst/>
                <a:latin typeface="Times New Roman" panose="02020603050405020304" pitchFamily="18" charset="0"/>
                <a:cs typeface="Times New Roman" panose="02020603050405020304" pitchFamily="18" charset="0"/>
              </a:rPr>
              <a:t> </a:t>
            </a:r>
            <a:r>
              <a:rPr lang="en-US" sz="3600" b="1" i="0" dirty="0" err="1">
                <a:effectLst/>
                <a:latin typeface="Times New Roman" panose="02020603050405020304" pitchFamily="18" charset="0"/>
                <a:cs typeface="Times New Roman" panose="02020603050405020304" pitchFamily="18" charset="0"/>
              </a:rPr>
              <a:t>cẩn</a:t>
            </a:r>
            <a:r>
              <a:rPr lang="en-US" sz="3600" b="1" i="0" dirty="0">
                <a:effectLst/>
                <a:latin typeface="Times New Roman" panose="02020603050405020304" pitchFamily="18" charset="0"/>
                <a:cs typeface="Times New Roman" panose="02020603050405020304" pitchFamily="18" charset="0"/>
              </a:rPr>
              <a:t> </a:t>
            </a:r>
            <a:r>
              <a:rPr lang="en-US" sz="3600" b="1" i="0" dirty="0" err="1">
                <a:effectLst/>
                <a:latin typeface="Times New Roman" panose="02020603050405020304" pitchFamily="18" charset="0"/>
                <a:cs typeface="Times New Roman" panose="02020603050405020304" pitchFamily="18" charset="0"/>
              </a:rPr>
              <a:t>thận</a:t>
            </a:r>
            <a:r>
              <a:rPr lang="en-US" sz="3600" b="1" i="0" dirty="0">
                <a:effectLst/>
                <a:latin typeface="Times New Roman" panose="02020603050405020304" pitchFamily="18" charset="0"/>
                <a:cs typeface="Times New Roman" panose="02020603050405020304" pitchFamily="18" charset="0"/>
              </a:rPr>
              <a:t> </a:t>
            </a:r>
            <a:r>
              <a:rPr lang="en-US" sz="3600" b="1" i="0" dirty="0" err="1">
                <a:effectLst/>
                <a:latin typeface="Times New Roman" panose="02020603050405020304" pitchFamily="18" charset="0"/>
                <a:cs typeface="Times New Roman" panose="02020603050405020304" pitchFamily="18" charset="0"/>
              </a:rPr>
              <a:t>đối</a:t>
            </a:r>
            <a:r>
              <a:rPr lang="en-US" sz="3600" b="1" i="0" dirty="0">
                <a:effectLst/>
                <a:latin typeface="Times New Roman" panose="02020603050405020304" pitchFamily="18" charset="0"/>
                <a:cs typeface="Times New Roman" panose="02020603050405020304" pitchFamily="18" charset="0"/>
              </a:rPr>
              <a:t> </a:t>
            </a:r>
            <a:r>
              <a:rPr lang="en-US" sz="3600" b="1" i="0" dirty="0" err="1">
                <a:effectLst/>
                <a:latin typeface="Times New Roman" panose="02020603050405020304" pitchFamily="18" charset="0"/>
                <a:cs typeface="Times New Roman" panose="02020603050405020304" pitchFamily="18" charset="0"/>
              </a:rPr>
              <a:t>với</a:t>
            </a:r>
            <a:r>
              <a:rPr lang="en-US" sz="3600" b="1" i="0" dirty="0">
                <a:effectLst/>
                <a:latin typeface="Times New Roman" panose="02020603050405020304" pitchFamily="18" charset="0"/>
                <a:cs typeface="Times New Roman" panose="02020603050405020304" pitchFamily="18" charset="0"/>
              </a:rPr>
              <a:t> </a:t>
            </a:r>
            <a:r>
              <a:rPr lang="en-US" sz="3600" b="1" i="0" dirty="0" err="1">
                <a:effectLst/>
                <a:latin typeface="Times New Roman" panose="02020603050405020304" pitchFamily="18" charset="0"/>
                <a:cs typeface="Times New Roman" panose="02020603050405020304" pitchFamily="18" charset="0"/>
              </a:rPr>
              <a:t>những</a:t>
            </a:r>
            <a:r>
              <a:rPr lang="en-US" sz="3600" b="1" i="0" dirty="0">
                <a:effectLst/>
                <a:latin typeface="Times New Roman" panose="02020603050405020304" pitchFamily="18" charset="0"/>
                <a:cs typeface="Times New Roman" panose="02020603050405020304" pitchFamily="18" charset="0"/>
              </a:rPr>
              <a:t> </a:t>
            </a:r>
            <a:r>
              <a:rPr lang="en-US" sz="3600" b="1" i="0" dirty="0" err="1">
                <a:effectLst/>
                <a:latin typeface="Times New Roman" panose="02020603050405020304" pitchFamily="18" charset="0"/>
                <a:cs typeface="Times New Roman" panose="02020603050405020304" pitchFamily="18" charset="0"/>
              </a:rPr>
              <a:t>vật</a:t>
            </a:r>
            <a:r>
              <a:rPr lang="en-US" sz="3600" b="1" i="0" dirty="0">
                <a:effectLst/>
                <a:latin typeface="Times New Roman" panose="02020603050405020304" pitchFamily="18" charset="0"/>
                <a:cs typeface="Times New Roman" panose="02020603050405020304" pitchFamily="18" charset="0"/>
              </a:rPr>
              <a:t> </a:t>
            </a:r>
            <a:r>
              <a:rPr lang="en-US" sz="3600" b="1" i="0" dirty="0" err="1">
                <a:effectLst/>
                <a:latin typeface="Times New Roman" panose="02020603050405020304" pitchFamily="18" charset="0"/>
                <a:cs typeface="Times New Roman" panose="02020603050405020304" pitchFamily="18" charset="0"/>
              </a:rPr>
              <a:t>dễ</a:t>
            </a:r>
            <a:r>
              <a:rPr lang="en-US" sz="3600" b="1" i="0" dirty="0">
                <a:effectLst/>
                <a:latin typeface="Times New Roman" panose="02020603050405020304" pitchFamily="18" charset="0"/>
                <a:cs typeface="Times New Roman" panose="02020603050405020304" pitchFamily="18" charset="0"/>
              </a:rPr>
              <a:t> </a:t>
            </a:r>
            <a:r>
              <a:rPr lang="en-US" sz="3600" b="1" i="0" dirty="0" err="1">
                <a:effectLst/>
                <a:latin typeface="Times New Roman" panose="02020603050405020304" pitchFamily="18" charset="0"/>
                <a:cs typeface="Times New Roman" panose="02020603050405020304" pitchFamily="18" charset="0"/>
              </a:rPr>
              <a:t>bén</a:t>
            </a:r>
            <a:r>
              <a:rPr lang="en-US" sz="3600" b="1" i="0" dirty="0">
                <a:effectLst/>
                <a:latin typeface="Times New Roman" panose="02020603050405020304" pitchFamily="18" charset="0"/>
                <a:cs typeface="Times New Roman" panose="02020603050405020304" pitchFamily="18" charset="0"/>
              </a:rPr>
              <a:t> </a:t>
            </a:r>
            <a:r>
              <a:rPr lang="en-US" sz="3600" b="1" i="0" dirty="0" err="1">
                <a:effectLst/>
                <a:latin typeface="Times New Roman" panose="02020603050405020304" pitchFamily="18" charset="0"/>
                <a:cs typeface="Times New Roman" panose="02020603050405020304" pitchFamily="18" charset="0"/>
              </a:rPr>
              <a:t>lửa</a:t>
            </a:r>
            <a:r>
              <a:rPr lang="en-US" sz="3600" b="1" i="0" dirty="0">
                <a:effectLst/>
                <a:latin typeface="Times New Roman" panose="02020603050405020304" pitchFamily="18" charset="0"/>
                <a:cs typeface="Times New Roman" panose="02020603050405020304" pitchFamily="18" charset="0"/>
              </a:rPr>
              <a:t> </a:t>
            </a:r>
          </a:p>
          <a:p>
            <a:pPr defTabSz="914400">
              <a:lnSpc>
                <a:spcPct val="90000"/>
              </a:lnSpc>
              <a:spcAft>
                <a:spcPts val="600"/>
              </a:spcAft>
            </a:pPr>
            <a:r>
              <a:rPr lang="en-US" sz="3600" b="1" i="0" dirty="0">
                <a:effectLst/>
                <a:latin typeface="Times New Roman" panose="02020603050405020304" pitchFamily="18" charset="0"/>
                <a:cs typeface="Times New Roman" panose="02020603050405020304" pitchFamily="18" charset="0"/>
              </a:rPr>
              <a:t>(</a:t>
            </a:r>
            <a:r>
              <a:rPr lang="en-US" sz="3600" b="1" i="0" dirty="0" err="1">
                <a:effectLst/>
                <a:latin typeface="Times New Roman" panose="02020603050405020304" pitchFamily="18" charset="0"/>
                <a:cs typeface="Times New Roman" panose="02020603050405020304" pitchFamily="18" charset="0"/>
              </a:rPr>
              <a:t>đốt</a:t>
            </a:r>
            <a:r>
              <a:rPr lang="en-US" sz="3600" b="1" i="0" dirty="0">
                <a:effectLst/>
                <a:latin typeface="Times New Roman" panose="02020603050405020304" pitchFamily="18" charset="0"/>
                <a:cs typeface="Times New Roman" panose="02020603050405020304" pitchFamily="18" charset="0"/>
              </a:rPr>
              <a:t> </a:t>
            </a:r>
            <a:r>
              <a:rPr lang="en-US" sz="3600" b="1" i="0" dirty="0" err="1">
                <a:effectLst/>
                <a:latin typeface="Times New Roman" panose="02020603050405020304" pitchFamily="18" charset="0"/>
                <a:cs typeface="Times New Roman" panose="02020603050405020304" pitchFamily="18" charset="0"/>
              </a:rPr>
              <a:t>lửa</a:t>
            </a:r>
            <a:r>
              <a:rPr lang="en-US" sz="3600" b="1" i="0" dirty="0">
                <a:effectLst/>
                <a:latin typeface="Times New Roman" panose="02020603050405020304" pitchFamily="18" charset="0"/>
                <a:cs typeface="Times New Roman" panose="02020603050405020304" pitchFamily="18" charset="0"/>
              </a:rPr>
              <a:t> </a:t>
            </a:r>
            <a:r>
              <a:rPr lang="en-US" sz="3600" b="1" i="0" dirty="0" err="1">
                <a:effectLst/>
                <a:latin typeface="Times New Roman" panose="02020603050405020304" pitchFamily="18" charset="0"/>
                <a:cs typeface="Times New Roman" panose="02020603050405020304" pitchFamily="18" charset="0"/>
              </a:rPr>
              <a:t>gần</a:t>
            </a:r>
            <a:r>
              <a:rPr lang="en-US" sz="3600" b="1" i="0" dirty="0">
                <a:effectLst/>
                <a:latin typeface="Times New Roman" panose="02020603050405020304" pitchFamily="18" charset="0"/>
                <a:cs typeface="Times New Roman" panose="02020603050405020304" pitchFamily="18" charset="0"/>
              </a:rPr>
              <a:t> </a:t>
            </a:r>
            <a:r>
              <a:rPr lang="en-US" sz="3600" b="1" i="0" dirty="0" err="1">
                <a:effectLst/>
                <a:latin typeface="Times New Roman" panose="02020603050405020304" pitchFamily="18" charset="0"/>
                <a:cs typeface="Times New Roman" panose="02020603050405020304" pitchFamily="18" charset="0"/>
              </a:rPr>
              <a:t>cây</a:t>
            </a:r>
            <a:r>
              <a:rPr lang="en-US" sz="3600" b="1" i="0" dirty="0">
                <a:effectLst/>
                <a:latin typeface="Times New Roman" panose="02020603050405020304" pitchFamily="18" charset="0"/>
                <a:cs typeface="Times New Roman" panose="02020603050405020304" pitchFamily="18" charset="0"/>
              </a:rPr>
              <a:t> </a:t>
            </a:r>
            <a:r>
              <a:rPr lang="en-US" sz="3600" b="1" i="0" dirty="0" err="1">
                <a:effectLst/>
                <a:latin typeface="Times New Roman" panose="02020603050405020304" pitchFamily="18" charset="0"/>
                <a:cs typeface="Times New Roman" panose="02020603050405020304" pitchFamily="18" charset="0"/>
              </a:rPr>
              <a:t>rơm</a:t>
            </a:r>
            <a:r>
              <a:rPr lang="en-US" sz="3600" b="1" i="0" dirty="0">
                <a:effectLst/>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716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482DA0-8D77-4B25-BCAA-5C0D321C3088}"/>
              </a:ext>
            </a:extLst>
          </p:cNvPr>
          <p:cNvPicPr>
            <a:picLocks noChangeAspect="1"/>
          </p:cNvPicPr>
          <p:nvPr/>
        </p:nvPicPr>
        <p:blipFill rotWithShape="1">
          <a:blip r:embed="rId2"/>
          <a:srcRect t="3340" r="2153" b="2040"/>
          <a:stretch/>
        </p:blipFill>
        <p:spPr>
          <a:xfrm>
            <a:off x="1900249" y="30979"/>
            <a:ext cx="8158152" cy="5592281"/>
          </a:xfrm>
          <a:prstGeom prst="rect">
            <a:avLst/>
          </a:prstGeom>
        </p:spPr>
      </p:pic>
      <p:sp>
        <p:nvSpPr>
          <p:cNvPr id="4" name="Rectangle 3"/>
          <p:cNvSpPr/>
          <p:nvPr/>
        </p:nvSpPr>
        <p:spPr>
          <a:xfrm>
            <a:off x="3925312" y="5817717"/>
            <a:ext cx="4724370" cy="646331"/>
          </a:xfrm>
          <a:prstGeom prst="rect">
            <a:avLst/>
          </a:prstGeom>
        </p:spPr>
        <p:txBody>
          <a:bodyPr wrap="none">
            <a:spAutoFit/>
          </a:bodyPr>
          <a:lstStyle/>
          <a:p>
            <a:r>
              <a:rPr lang="en-US" sz="3600" b="1" dirty="0" err="1">
                <a:latin typeface="Times New Roman" panose="02020603050405020304" pitchFamily="18" charset="0"/>
                <a:cs typeface="Times New Roman" panose="02020603050405020304" pitchFamily="18" charset="0"/>
              </a:rPr>
              <a:t>Cháy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nhà</a:t>
            </a:r>
            <a:r>
              <a:rPr lang="en-US" sz="3600" b="1" dirty="0">
                <a:latin typeface="Times New Roman" panose="02020603050405020304" pitchFamily="18" charset="0"/>
                <a:cs typeface="Times New Roman" panose="02020603050405020304" pitchFamily="18" charset="0"/>
              </a:rPr>
              <a:t> </a:t>
            </a:r>
            <a:r>
              <a:rPr lang="en-US" sz="3600" b="1" dirty="0" smtClean="0">
                <a:latin typeface="Times New Roman" panose="02020603050405020304" pitchFamily="18" charset="0"/>
                <a:cs typeface="Times New Roman" panose="02020603050405020304" pitchFamily="18" charset="0"/>
              </a:rPr>
              <a:t>do </a:t>
            </a:r>
            <a:r>
              <a:rPr lang="en-US" sz="3600" b="1" dirty="0" err="1" smtClean="0">
                <a:latin typeface="Times New Roman" panose="02020603050405020304" pitchFamily="18" charset="0"/>
                <a:cs typeface="Times New Roman" panose="02020603050405020304" pitchFamily="18" charset="0"/>
              </a:rPr>
              <a:t>chập</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điện</a:t>
            </a:r>
            <a:endParaRPr lang="en-US" sz="3600" dirty="0"/>
          </a:p>
        </p:txBody>
      </p:sp>
    </p:spTree>
    <p:extLst>
      <p:ext uri="{BB962C8B-B14F-4D97-AF65-F5344CB8AC3E}">
        <p14:creationId xmlns:p14="http://schemas.microsoft.com/office/powerpoint/2010/main" val="18950495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941923-F1A9-323F-C561-B4BA38F71665}"/>
              </a:ext>
            </a:extLst>
          </p:cNvPr>
          <p:cNvPicPr>
            <a:picLocks noChangeAspect="1"/>
          </p:cNvPicPr>
          <p:nvPr/>
        </p:nvPicPr>
        <p:blipFill rotWithShape="1">
          <a:blip r:embed="rId2"/>
          <a:srcRect l="5977" r="1" b="1"/>
          <a:stretch/>
        </p:blipFill>
        <p:spPr>
          <a:xfrm>
            <a:off x="3111137"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p:nvSpPr>
          <p:cNvPr id="4" name="TextBox 3">
            <a:extLst>
              <a:ext uri="{FF2B5EF4-FFF2-40B4-BE49-F238E27FC236}">
                <a16:creationId xmlns:a16="http://schemas.microsoft.com/office/drawing/2014/main" id="{A96F8EE3-A11C-58F7-0939-C2DEE7CADFCC}"/>
              </a:ext>
            </a:extLst>
          </p:cNvPr>
          <p:cNvSpPr txBox="1"/>
          <p:nvPr/>
        </p:nvSpPr>
        <p:spPr>
          <a:xfrm>
            <a:off x="195943" y="2209800"/>
            <a:ext cx="4140926" cy="1981200"/>
          </a:xfrm>
          <a:prstGeom prst="rect">
            <a:avLst/>
          </a:prstGeom>
        </p:spPr>
        <p:txBody>
          <a:bodyPr vert="horz" lIns="91440" tIns="45720" rIns="91440" bIns="45720" rtlCol="0" anchor="t">
            <a:noAutofit/>
          </a:bodyPr>
          <a:lstStyle/>
          <a:p>
            <a:pPr defTabSz="914400">
              <a:lnSpc>
                <a:spcPct val="90000"/>
              </a:lnSpc>
              <a:spcAft>
                <a:spcPts val="600"/>
              </a:spcAft>
            </a:pPr>
            <a:r>
              <a:rPr lang="en-US" sz="3200" b="0" i="0" dirty="0" err="1" smtClean="0">
                <a:effectLst/>
                <a:latin typeface="Times New Roman" panose="02020603050405020304" pitchFamily="18" charset="0"/>
                <a:cs typeface="Times New Roman" panose="02020603050405020304" pitchFamily="18" charset="0"/>
              </a:rPr>
              <a:t>Cháy</a:t>
            </a:r>
            <a:r>
              <a:rPr lang="en-US" sz="3200" b="0" i="0" dirty="0" smtClean="0">
                <a:effectLst/>
                <a:latin typeface="Times New Roman" panose="02020603050405020304" pitchFamily="18" charset="0"/>
                <a:cs typeface="Times New Roman" panose="02020603050405020304" pitchFamily="18" charset="0"/>
              </a:rPr>
              <a:t> </a:t>
            </a:r>
            <a:r>
              <a:rPr lang="en-US" sz="3200" b="0" i="0" dirty="0" err="1" smtClean="0">
                <a:effectLst/>
                <a:latin typeface="Times New Roman" panose="02020603050405020304" pitchFamily="18" charset="0"/>
                <a:cs typeface="Times New Roman" panose="02020603050405020304" pitchFamily="18" charset="0"/>
              </a:rPr>
              <a:t>nhà</a:t>
            </a:r>
            <a:r>
              <a:rPr lang="en-US" sz="3200" b="0" i="0" dirty="0" smtClean="0">
                <a:effectLst/>
                <a:latin typeface="Times New Roman" panose="02020603050405020304" pitchFamily="18" charset="0"/>
                <a:cs typeface="Times New Roman" panose="02020603050405020304" pitchFamily="18" charset="0"/>
              </a:rPr>
              <a:t> do </a:t>
            </a:r>
            <a:r>
              <a:rPr lang="en-US" sz="3200" b="0" i="0" dirty="0" err="1" smtClean="0">
                <a:effectLst/>
                <a:latin typeface="Times New Roman" panose="02020603050405020304" pitchFamily="18" charset="0"/>
                <a:cs typeface="Times New Roman" panose="02020603050405020304" pitchFamily="18" charset="0"/>
              </a:rPr>
              <a:t>chập</a:t>
            </a:r>
            <a:r>
              <a:rPr lang="en-US" sz="3200" b="0" i="0" dirty="0" smtClean="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điện</a:t>
            </a:r>
            <a:r>
              <a:rPr lang="en-US" sz="3200" b="0" i="0" dirty="0">
                <a:effectLst/>
                <a:latin typeface="Times New Roman" panose="02020603050405020304" pitchFamily="18" charset="0"/>
                <a:cs typeface="Times New Roman" panose="02020603050405020304" pitchFamily="18" charset="0"/>
              </a:rPr>
              <a:t> </a:t>
            </a:r>
            <a:r>
              <a:rPr lang="en-US" sz="3200" b="0" i="0" dirty="0" err="1" smtClean="0">
                <a:effectLst/>
                <a:latin typeface="Times New Roman" panose="02020603050405020304" pitchFamily="18" charset="0"/>
                <a:cs typeface="Times New Roman" panose="02020603050405020304" pitchFamily="18" charset="0"/>
              </a:rPr>
              <a:t>vì</a:t>
            </a:r>
            <a:r>
              <a:rPr lang="en-US" sz="3200" b="0" i="0" dirty="0" smtClean="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vừa</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sạc</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vừa</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chơi</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điện</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thoại</a:t>
            </a:r>
            <a:r>
              <a:rPr lang="en-US" sz="3200" b="0" i="0" dirty="0">
                <a:effectLst/>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951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E55D51-37F8-5AE5-1505-6459A5F33028}"/>
              </a:ext>
            </a:extLst>
          </p:cNvPr>
          <p:cNvPicPr>
            <a:picLocks noChangeAspect="1"/>
          </p:cNvPicPr>
          <p:nvPr/>
        </p:nvPicPr>
        <p:blipFill rotWithShape="1">
          <a:blip r:embed="rId2"/>
          <a:srcRect r="10274" b="2"/>
          <a:stretch/>
        </p:blipFill>
        <p:spPr>
          <a:xfrm>
            <a:off x="2211566" y="-143691"/>
            <a:ext cx="7389634" cy="5835297"/>
          </a:xfrm>
          <a:prstGeom prst="rect">
            <a:avLst/>
          </a:prstGeom>
        </p:spPr>
      </p:pic>
      <p:sp>
        <p:nvSpPr>
          <p:cNvPr id="5" name="Rectangle 4"/>
          <p:cNvSpPr/>
          <p:nvPr/>
        </p:nvSpPr>
        <p:spPr>
          <a:xfrm>
            <a:off x="3925312" y="5817717"/>
            <a:ext cx="4899098" cy="646331"/>
          </a:xfrm>
          <a:prstGeom prst="rect">
            <a:avLst/>
          </a:prstGeom>
        </p:spPr>
        <p:txBody>
          <a:bodyPr wrap="none">
            <a:spAutoFit/>
          </a:bodyPr>
          <a:lstStyle/>
          <a:p>
            <a:r>
              <a:rPr lang="en-US" sz="3600" b="1" dirty="0" err="1">
                <a:latin typeface="Times New Roman" panose="02020603050405020304" pitchFamily="18" charset="0"/>
                <a:cs typeface="Times New Roman" panose="02020603050405020304" pitchFamily="18" charset="0"/>
              </a:rPr>
              <a:t>Cháy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nhà</a:t>
            </a:r>
            <a:r>
              <a:rPr lang="en-US" sz="3600" b="1" dirty="0">
                <a:latin typeface="Times New Roman" panose="02020603050405020304" pitchFamily="18" charset="0"/>
                <a:cs typeface="Times New Roman" panose="02020603050405020304" pitchFamily="18" charset="0"/>
              </a:rPr>
              <a:t> </a:t>
            </a:r>
            <a:r>
              <a:rPr lang="en-US" sz="3600" b="1" dirty="0" smtClean="0">
                <a:latin typeface="Times New Roman" panose="02020603050405020304" pitchFamily="18" charset="0"/>
                <a:cs typeface="Times New Roman" panose="02020603050405020304" pitchFamily="18" charset="0"/>
              </a:rPr>
              <a:t>do </a:t>
            </a:r>
            <a:r>
              <a:rPr lang="en-US" sz="3600" b="1" dirty="0" err="1" smtClean="0">
                <a:latin typeface="Times New Roman" panose="02020603050405020304" pitchFamily="18" charset="0"/>
                <a:cs typeface="Times New Roman" panose="02020603050405020304" pitchFamily="18" charset="0"/>
              </a:rPr>
              <a:t>nghịch</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lửa</a:t>
            </a:r>
            <a:endParaRPr lang="en-US" sz="3600" dirty="0"/>
          </a:p>
        </p:txBody>
      </p:sp>
    </p:spTree>
    <p:extLst>
      <p:ext uri="{BB962C8B-B14F-4D97-AF65-F5344CB8AC3E}">
        <p14:creationId xmlns:p14="http://schemas.microsoft.com/office/powerpoint/2010/main" val="37335087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9F38745B-29C9-4CAB-9404-042188BC5D87}"/>
</file>

<file path=customXml/itemProps2.xml><?xml version="1.0" encoding="utf-8"?>
<ds:datastoreItem xmlns:ds="http://schemas.openxmlformats.org/officeDocument/2006/customXml" ds:itemID="{20157356-DF35-474E-BAB3-48F8F93F4BD2}"/>
</file>

<file path=customXml/itemProps3.xml><?xml version="1.0" encoding="utf-8"?>
<ds:datastoreItem xmlns:ds="http://schemas.openxmlformats.org/officeDocument/2006/customXml" ds:itemID="{AAEE51B9-B1EC-4A5A-8FB4-DEC65DBC2818}"/>
</file>

<file path=docProps/app.xml><?xml version="1.0" encoding="utf-8"?>
<Properties xmlns="http://schemas.openxmlformats.org/officeDocument/2006/extended-properties" xmlns:vt="http://schemas.openxmlformats.org/officeDocument/2006/docPropsVTypes">
  <TotalTime>5</TotalTime>
  <Words>355</Words>
  <Application>Microsoft Office PowerPoint</Application>
  <PresentationFormat>Widescreen</PresentationFormat>
  <Paragraphs>60</Paragraphs>
  <Slides>19</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Calibri Light</vt:lpstr>
      <vt:lpstr>Nunito Black</vt:lpstr>
      <vt:lpstr>Open Sans</vt:lpstr>
      <vt:lpstr>Sigmar One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cp:revision>
  <dcterms:created xsi:type="dcterms:W3CDTF">2022-09-10T13:36:46Z</dcterms:created>
  <dcterms:modified xsi:type="dcterms:W3CDTF">2022-09-10T13:42:01Z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